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4" r:id="rId9"/>
    <p:sldId id="266" r:id="rId10"/>
    <p:sldId id="267" r:id="rId11"/>
    <p:sldId id="265" r:id="rId12"/>
    <p:sldId id="275" r:id="rId13"/>
    <p:sldId id="268" r:id="rId14"/>
    <p:sldId id="270" r:id="rId15"/>
    <p:sldId id="269" r:id="rId16"/>
    <p:sldId id="271" r:id="rId17"/>
    <p:sldId id="273" r:id="rId18"/>
    <p:sldId id="274" r:id="rId19"/>
    <p:sldId id="277" r:id="rId20"/>
    <p:sldId id="278" r:id="rId21"/>
    <p:sldId id="279" r:id="rId22"/>
    <p:sldId id="281" r:id="rId23"/>
    <p:sldId id="282" r:id="rId24"/>
    <p:sldId id="283" r:id="rId25"/>
    <p:sldId id="284" r:id="rId26"/>
    <p:sldId id="295" r:id="rId27"/>
    <p:sldId id="285" r:id="rId28"/>
    <p:sldId id="286" r:id="rId29"/>
    <p:sldId id="287" r:id="rId30"/>
    <p:sldId id="288" r:id="rId31"/>
    <p:sldId id="298" r:id="rId32"/>
    <p:sldId id="299" r:id="rId33"/>
    <p:sldId id="290" r:id="rId34"/>
    <p:sldId id="291" r:id="rId35"/>
    <p:sldId id="293" r:id="rId36"/>
    <p:sldId id="294" r:id="rId37"/>
    <p:sldId id="276" r:id="rId38"/>
    <p:sldId id="272" r:id="rId39"/>
    <p:sldId id="300" r:id="rId40"/>
    <p:sldId id="301" r:id="rId41"/>
    <p:sldId id="302" r:id="rId42"/>
    <p:sldId id="303" r:id="rId43"/>
    <p:sldId id="304" r:id="rId44"/>
    <p:sldId id="305" r:id="rId45"/>
    <p:sldId id="306" r:id="rId46"/>
    <p:sldId id="307" r:id="rId47"/>
    <p:sldId id="309" r:id="rId48"/>
    <p:sldId id="308" r:id="rId49"/>
    <p:sldId id="310" r:id="rId50"/>
    <p:sldId id="311" r:id="rId51"/>
    <p:sldId id="312" r:id="rId52"/>
    <p:sldId id="313" r:id="rId53"/>
    <p:sldId id="314" r:id="rId54"/>
    <p:sldId id="315" r:id="rId55"/>
    <p:sldId id="316" r:id="rId56"/>
    <p:sldId id="317" r:id="rId5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p:scale>
          <a:sx n="66" d="100"/>
          <a:sy n="66" d="100"/>
        </p:scale>
        <p:origin x="-112" y="-8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6527569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462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2836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3402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0591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2913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982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6794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8777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4342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2962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788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8997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4541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4541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4541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2149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1044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4098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474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189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332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8942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58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729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1897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177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42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logo master">
    <p:spTree>
      <p:nvGrpSpPr>
        <p:cNvPr id="1" name=""/>
        <p:cNvGrpSpPr/>
        <p:nvPr/>
      </p:nvGrpSpPr>
      <p:grpSpPr>
        <a:xfrm>
          <a:off x="0" y="0"/>
          <a:ext cx="0" cy="0"/>
          <a:chOff x="0" y="0"/>
          <a:chExt cx="0" cy="0"/>
        </a:xfrm>
      </p:grpSpPr>
      <p:pic>
        <p:nvPicPr>
          <p:cNvPr id="110" name="ASA-SLC2019_logosquare.png" descr="ASA-SLC2019_logosquare.png"/>
          <p:cNvPicPr>
            <a:picLocks noChangeAspect="1"/>
          </p:cNvPicPr>
          <p:nvPr/>
        </p:nvPicPr>
        <p:blipFill>
          <a:blip r:embed="rId2">
            <a:extLst/>
          </a:blip>
          <a:stretch>
            <a:fillRect/>
          </a:stretch>
        </p:blipFill>
        <p:spPr>
          <a:xfrm>
            <a:off x="393539" y="11330527"/>
            <a:ext cx="1732915" cy="1926767"/>
          </a:xfrm>
          <a:prstGeom prst="rect">
            <a:avLst/>
          </a:prstGeom>
          <a:ln w="12700">
            <a:miter lim="400000"/>
          </a:ln>
        </p:spPr>
      </p:pic>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 id="2147483658" r:id="rId7"/>
    <p:sldLayoutId id="2147483659" r:id="rId8"/>
    <p:sldLayoutId id="2147483660" r:id="rId9"/>
    <p:sldLayoutId id="2147483661" r:id="rId10"/>
  </p:sldLayoutIdLst>
  <p:transition xmlns:p14="http://schemas.microsoft.com/office/powerpoint/2010/mai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Rectangle"/>
          <p:cNvSpPr/>
          <p:nvPr/>
        </p:nvSpPr>
        <p:spPr>
          <a:xfrm>
            <a:off x="-71783" y="6846454"/>
            <a:ext cx="24527566" cy="2761294"/>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128" name="ASA-SLC2019_logolong.png"/>
          <p:cNvPicPr>
            <a:picLocks noChangeAspect="1"/>
          </p:cNvPicPr>
          <p:nvPr/>
        </p:nvPicPr>
        <p:blipFill>
          <a:blip r:embed="rId3">
            <a:extLst/>
          </a:blip>
          <a:stretch>
            <a:fillRect/>
          </a:stretch>
        </p:blipFill>
        <p:spPr>
          <a:xfrm>
            <a:off x="8104114" y="6809084"/>
            <a:ext cx="7687851" cy="2836034"/>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947995"/>
            <a:ext cx="24368318" cy="14568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800" dirty="0">
                <a:solidFill>
                  <a:schemeClr val="tx1"/>
                </a:solidFill>
              </a:rPr>
              <a:t>Marijuana and Federal Employment Laws</a:t>
            </a:r>
            <a:endParaRPr sz="8800" dirty="0">
              <a:solidFill>
                <a:schemeClr val="tx1"/>
              </a:solidFill>
            </a:endParaRPr>
          </a:p>
        </p:txBody>
      </p:sp>
      <p:sp>
        <p:nvSpPr>
          <p:cNvPr id="4" name="Rectangle 3">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DFE8D7BA-D9DD-4C36-A554-1592037989B6}"/>
              </a:ext>
            </a:extLst>
          </p:cNvPr>
          <p:cNvSpPr/>
          <p:nvPr/>
        </p:nvSpPr>
        <p:spPr>
          <a:xfrm>
            <a:off x="2246811" y="2527915"/>
            <a:ext cx="20325806" cy="6564874"/>
          </a:xfrm>
          <a:prstGeom prst="rect">
            <a:avLst/>
          </a:prstGeom>
        </p:spPr>
        <p:txBody>
          <a:bodyPr wrap="square">
            <a:spAutoFit/>
          </a:bodyPr>
          <a:lstStyle/>
          <a:p>
            <a:pPr marL="342900" lvl="0" indent="-342900" algn="l" defTabSz="914400" hangingPunct="1">
              <a:spcBef>
                <a:spcPct val="20000"/>
              </a:spcBef>
              <a:buFont typeface="Arial" pitchFamily="34" charset="0"/>
              <a:buChar char="•"/>
            </a:pPr>
            <a:endParaRPr lang="en-US" sz="4800" kern="1200" dirty="0">
              <a:solidFill>
                <a:prstClr val="black"/>
              </a:solidFill>
              <a:ea typeface="+mn-ea"/>
              <a:cs typeface="+mn-cs"/>
            </a:endParaRPr>
          </a:p>
          <a:p>
            <a:pPr marL="342900" lvl="0" indent="-342900" algn="l" defTabSz="914400" hangingPunct="1">
              <a:spcBef>
                <a:spcPct val="20000"/>
              </a:spcBef>
              <a:buFont typeface="Arial" pitchFamily="34" charset="0"/>
              <a:buChar char="•"/>
            </a:pPr>
            <a:r>
              <a:rPr lang="en-US" sz="4800" kern="1200" dirty="0">
                <a:solidFill>
                  <a:prstClr val="black"/>
                </a:solidFill>
                <a:ea typeface="+mn-ea"/>
                <a:cs typeface="+mn-cs"/>
              </a:rPr>
              <a:t>Family Medical Leave Act (FMLA)</a:t>
            </a:r>
          </a:p>
          <a:p>
            <a:pPr marL="742950" lvl="1" indent="-285750" algn="l" defTabSz="914400" hangingPunct="1">
              <a:spcBef>
                <a:spcPct val="20000"/>
              </a:spcBef>
              <a:buFont typeface="Arial" pitchFamily="34" charset="0"/>
              <a:buChar char="–"/>
            </a:pPr>
            <a:r>
              <a:rPr lang="en-US" sz="4000" b="0" kern="1200" dirty="0">
                <a:solidFill>
                  <a:prstClr val="black"/>
                </a:solidFill>
                <a:ea typeface="+mn-ea"/>
                <a:cs typeface="+mn-cs"/>
              </a:rPr>
              <a:t>Up to 12 weeks of unpaid leave for their own serious health condition or to care for a qualifying family member.</a:t>
            </a:r>
          </a:p>
          <a:p>
            <a:pPr marL="742950" lvl="1" indent="-285750" algn="l" defTabSz="914400" hangingPunct="1">
              <a:spcBef>
                <a:spcPct val="20000"/>
              </a:spcBef>
              <a:buFont typeface="Arial" pitchFamily="34" charset="0"/>
              <a:buChar char="–"/>
            </a:pPr>
            <a:r>
              <a:rPr lang="en-US" sz="4000" b="0" kern="1200" dirty="0">
                <a:solidFill>
                  <a:prstClr val="black"/>
                </a:solidFill>
                <a:ea typeface="+mn-ea"/>
                <a:cs typeface="+mn-cs"/>
              </a:rPr>
              <a:t>FMLA permits employees to take leave on an intermittent basis or to work a reduced schedule under certain circumstances</a:t>
            </a:r>
          </a:p>
          <a:p>
            <a:pPr marL="742950" lvl="1" indent="-285750" algn="l" defTabSz="914400" hangingPunct="1">
              <a:spcBef>
                <a:spcPct val="20000"/>
              </a:spcBef>
              <a:buFont typeface="Arial" pitchFamily="34" charset="0"/>
              <a:buChar char="–"/>
            </a:pPr>
            <a:r>
              <a:rPr lang="en-US" sz="4000" b="0" kern="1200" dirty="0">
                <a:solidFill>
                  <a:prstClr val="black"/>
                </a:solidFill>
                <a:ea typeface="+mn-ea"/>
                <a:cs typeface="+mn-cs"/>
              </a:rPr>
              <a:t>What about employees who use marijuana during FMLA time as treatment for medical condition?</a:t>
            </a:r>
          </a:p>
          <a:p>
            <a:pPr marL="685800" lvl="6" indent="-685800" algn="l" defTabSz="914400" hangingPunct="1">
              <a:spcBef>
                <a:spcPts val="1800"/>
              </a:spcBef>
              <a:buFont typeface="Arial" panose="020B0604020202020204" pitchFamily="34" charset="0"/>
              <a:buChar char="•"/>
            </a:pPr>
            <a:endParaRPr lang="en-US" sz="3600" b="0" kern="1200" dirty="0">
              <a:solidFill>
                <a:schemeClr val="tx1"/>
              </a:solidFill>
              <a:ea typeface="+mn-ea"/>
              <a:cs typeface="+mn-cs"/>
            </a:endParaRPr>
          </a:p>
        </p:txBody>
      </p:sp>
    </p:spTree>
    <p:extLst>
      <p:ext uri="{BB962C8B-B14F-4D97-AF65-F5344CB8AC3E}">
        <p14:creationId xmlns:p14="http://schemas.microsoft.com/office/powerpoint/2010/main" val="945230773"/>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609441"/>
            <a:ext cx="24368318" cy="21339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6600" dirty="0">
                <a:solidFill>
                  <a:schemeClr val="tx1"/>
                </a:solidFill>
                <a:latin typeface="Helvetica Neue"/>
              </a:rPr>
              <a:t>Some States Have Passed Medical Marijuana Laws Expressly Prohibiting Employment Discrimination</a:t>
            </a:r>
            <a:endParaRPr sz="6600" dirty="0">
              <a:solidFill>
                <a:schemeClr val="tx1"/>
              </a:solidFill>
            </a:endParaRPr>
          </a:p>
        </p:txBody>
      </p:sp>
      <p:sp>
        <p:nvSpPr>
          <p:cNvPr id="2" name="Rectangle 1">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CA734FDF-E3A1-4586-8429-04669878FBF1}"/>
              </a:ext>
            </a:extLst>
          </p:cNvPr>
          <p:cNvSpPr/>
          <p:nvPr/>
        </p:nvSpPr>
        <p:spPr>
          <a:xfrm>
            <a:off x="3257680" y="3550000"/>
            <a:ext cx="7079300" cy="9602629"/>
          </a:xfrm>
          <a:prstGeom prst="rect">
            <a:avLst/>
          </a:prstGeom>
        </p:spPr>
        <p:txBody>
          <a:bodyPr wrap="square">
            <a:spAutoFit/>
          </a:bodyPr>
          <a:lstStyle/>
          <a:p>
            <a:pPr marL="457200" lvl="0" indent="-457200" algn="l">
              <a:spcAft>
                <a:spcPts val="1200"/>
              </a:spcAft>
              <a:buFont typeface="+mj-lt"/>
              <a:buAutoNum type="arabicPeriod"/>
            </a:pPr>
            <a:r>
              <a:rPr lang="en-US" sz="3200" dirty="0">
                <a:solidFill>
                  <a:schemeClr val="bg2">
                    <a:lumMod val="10000"/>
                  </a:schemeClr>
                </a:solidFill>
              </a:rPr>
              <a:t> Arkansas</a:t>
            </a:r>
          </a:p>
          <a:p>
            <a:pPr marL="457200" lvl="0" indent="-457200" algn="l">
              <a:spcAft>
                <a:spcPts val="1200"/>
              </a:spcAft>
              <a:buFont typeface="+mj-lt"/>
              <a:buAutoNum type="arabicPeriod"/>
            </a:pPr>
            <a:r>
              <a:rPr lang="en-US" sz="3200" dirty="0">
                <a:solidFill>
                  <a:schemeClr val="bg2">
                    <a:lumMod val="10000"/>
                  </a:schemeClr>
                </a:solidFill>
              </a:rPr>
              <a:t> Arizona</a:t>
            </a:r>
          </a:p>
          <a:p>
            <a:pPr marL="457200" lvl="0" indent="-457200" algn="l">
              <a:spcAft>
                <a:spcPts val="1200"/>
              </a:spcAft>
              <a:buFont typeface="+mj-lt"/>
              <a:buAutoNum type="arabicPeriod"/>
            </a:pPr>
            <a:r>
              <a:rPr lang="en-US" sz="3200" dirty="0">
                <a:solidFill>
                  <a:schemeClr val="bg2">
                    <a:lumMod val="10000"/>
                  </a:schemeClr>
                </a:solidFill>
              </a:rPr>
              <a:t> Connecticut</a:t>
            </a:r>
          </a:p>
          <a:p>
            <a:pPr marL="457200" lvl="0" indent="-457200" algn="l">
              <a:spcAft>
                <a:spcPts val="1200"/>
              </a:spcAft>
              <a:buFont typeface="+mj-lt"/>
              <a:buAutoNum type="arabicPeriod"/>
            </a:pPr>
            <a:r>
              <a:rPr lang="en-US" sz="3200" dirty="0">
                <a:solidFill>
                  <a:schemeClr val="bg2">
                    <a:lumMod val="10000"/>
                  </a:schemeClr>
                </a:solidFill>
              </a:rPr>
              <a:t> Delaware</a:t>
            </a:r>
          </a:p>
          <a:p>
            <a:pPr marL="457200" lvl="0" indent="-457200" algn="l">
              <a:spcAft>
                <a:spcPts val="1200"/>
              </a:spcAft>
              <a:buFont typeface="+mj-lt"/>
              <a:buAutoNum type="arabicPeriod"/>
            </a:pPr>
            <a:r>
              <a:rPr lang="en-US" sz="3200" dirty="0">
                <a:solidFill>
                  <a:schemeClr val="bg2">
                    <a:lumMod val="10000"/>
                  </a:schemeClr>
                </a:solidFill>
              </a:rPr>
              <a:t> Illinois</a:t>
            </a:r>
          </a:p>
          <a:p>
            <a:pPr marL="457200" lvl="0" indent="-457200" algn="l">
              <a:spcAft>
                <a:spcPts val="1200"/>
              </a:spcAft>
              <a:buFont typeface="+mj-lt"/>
              <a:buAutoNum type="arabicPeriod"/>
            </a:pPr>
            <a:r>
              <a:rPr lang="en-US" sz="3200" dirty="0">
                <a:solidFill>
                  <a:schemeClr val="bg2">
                    <a:lumMod val="10000"/>
                  </a:schemeClr>
                </a:solidFill>
              </a:rPr>
              <a:t> Maine</a:t>
            </a:r>
          </a:p>
          <a:p>
            <a:pPr marL="457200" lvl="0" indent="-457200" algn="l">
              <a:spcAft>
                <a:spcPts val="1200"/>
              </a:spcAft>
              <a:buFont typeface="+mj-lt"/>
              <a:buAutoNum type="arabicPeriod"/>
            </a:pPr>
            <a:r>
              <a:rPr lang="en-US" sz="3200" dirty="0">
                <a:solidFill>
                  <a:schemeClr val="bg2">
                    <a:lumMod val="10000"/>
                  </a:schemeClr>
                </a:solidFill>
              </a:rPr>
              <a:t> Minnesota</a:t>
            </a:r>
          </a:p>
          <a:p>
            <a:pPr marL="457200" lvl="0" indent="-457200" algn="l">
              <a:spcAft>
                <a:spcPts val="1200"/>
              </a:spcAft>
              <a:buFont typeface="+mj-lt"/>
              <a:buAutoNum type="arabicPeriod"/>
            </a:pPr>
            <a:r>
              <a:rPr lang="en-US" sz="3200" dirty="0">
                <a:solidFill>
                  <a:schemeClr val="bg2">
                    <a:lumMod val="10000"/>
                  </a:schemeClr>
                </a:solidFill>
              </a:rPr>
              <a:t> Nevada</a:t>
            </a:r>
          </a:p>
          <a:p>
            <a:pPr marL="457200" lvl="0" indent="-457200" algn="l">
              <a:spcAft>
                <a:spcPts val="1200"/>
              </a:spcAft>
              <a:buFont typeface="+mj-lt"/>
              <a:buAutoNum type="arabicPeriod"/>
            </a:pPr>
            <a:r>
              <a:rPr lang="en-US" sz="3200" dirty="0">
                <a:solidFill>
                  <a:schemeClr val="bg2">
                    <a:lumMod val="10000"/>
                  </a:schemeClr>
                </a:solidFill>
              </a:rPr>
              <a:t> New York</a:t>
            </a:r>
          </a:p>
          <a:p>
            <a:pPr marL="457200" lvl="0" indent="-457200" algn="l">
              <a:spcAft>
                <a:spcPts val="1200"/>
              </a:spcAft>
              <a:buFont typeface="+mj-lt"/>
              <a:buAutoNum type="arabicPeriod"/>
            </a:pPr>
            <a:r>
              <a:rPr lang="en-US" sz="3200" dirty="0">
                <a:solidFill>
                  <a:schemeClr val="bg2">
                    <a:lumMod val="10000"/>
                  </a:schemeClr>
                </a:solidFill>
              </a:rPr>
              <a:t> Oklahoma</a:t>
            </a:r>
          </a:p>
          <a:p>
            <a:pPr marL="457200" lvl="0" indent="-457200" algn="l">
              <a:spcAft>
                <a:spcPts val="1200"/>
              </a:spcAft>
              <a:buFont typeface="+mj-lt"/>
              <a:buAutoNum type="arabicPeriod"/>
            </a:pPr>
            <a:r>
              <a:rPr lang="en-US" sz="3200" dirty="0">
                <a:solidFill>
                  <a:schemeClr val="bg2">
                    <a:lumMod val="10000"/>
                  </a:schemeClr>
                </a:solidFill>
              </a:rPr>
              <a:t> Pennsylvania</a:t>
            </a:r>
          </a:p>
          <a:p>
            <a:pPr marL="457200" lvl="0" indent="-457200" algn="l">
              <a:spcAft>
                <a:spcPts val="1200"/>
              </a:spcAft>
              <a:buFont typeface="+mj-lt"/>
              <a:buAutoNum type="arabicPeriod"/>
            </a:pPr>
            <a:r>
              <a:rPr lang="en-US" sz="3200" dirty="0">
                <a:solidFill>
                  <a:schemeClr val="bg2">
                    <a:lumMod val="10000"/>
                  </a:schemeClr>
                </a:solidFill>
              </a:rPr>
              <a:t> Rhode Island</a:t>
            </a:r>
          </a:p>
          <a:p>
            <a:pPr marL="457200" lvl="0" indent="-457200" algn="l">
              <a:spcAft>
                <a:spcPts val="1200"/>
              </a:spcAft>
              <a:buFont typeface="+mj-lt"/>
              <a:buAutoNum type="arabicPeriod"/>
            </a:pPr>
            <a:r>
              <a:rPr lang="en-US" sz="3200" dirty="0">
                <a:solidFill>
                  <a:schemeClr val="bg2">
                    <a:lumMod val="10000"/>
                  </a:schemeClr>
                </a:solidFill>
              </a:rPr>
              <a:t> West Virginia</a:t>
            </a:r>
          </a:p>
          <a:p>
            <a:pPr marL="457200" lvl="0" indent="-457200" algn="l">
              <a:spcAft>
                <a:spcPts val="1200"/>
              </a:spcAft>
              <a:buFont typeface="+mj-lt"/>
              <a:buAutoNum type="arabicPeriod"/>
            </a:pPr>
            <a:endParaRPr lang="en-US" sz="3200" dirty="0">
              <a:solidFill>
                <a:schemeClr val="bg2">
                  <a:lumMod val="10000"/>
                </a:schemeClr>
              </a:solidFill>
            </a:endParaRPr>
          </a:p>
          <a:p>
            <a:pPr marL="457200" lvl="0" indent="-457200" algn="l">
              <a:spcAft>
                <a:spcPts val="1200"/>
              </a:spcAft>
              <a:buFont typeface="+mj-lt"/>
              <a:buAutoNum type="arabicPeriod"/>
            </a:pPr>
            <a:endParaRPr lang="en-US" dirty="0"/>
          </a:p>
        </p:txBody>
      </p:sp>
      <p:grpSp>
        <p:nvGrpSpPr>
          <p:cNvPr id="5" name="Group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EEDB66C-1DB2-46CA-A5A8-670E27BC4AF0}"/>
              </a:ext>
            </a:extLst>
          </p:cNvPr>
          <p:cNvGrpSpPr/>
          <p:nvPr/>
        </p:nvGrpSpPr>
        <p:grpSpPr>
          <a:xfrm>
            <a:off x="10763794" y="5082988"/>
            <a:ext cx="7928645" cy="5509200"/>
            <a:chOff x="3441041" y="1302005"/>
            <a:chExt cx="6222171" cy="3955586"/>
          </a:xfrm>
          <a:solidFill>
            <a:schemeClr val="tx1"/>
          </a:solidFill>
        </p:grpSpPr>
        <p:sp>
          <p:nvSpPr>
            <p:cNvPr id="6" name="Freeform 6">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0EE3A26D-D976-4986-82A9-76B35547F0E4}"/>
                </a:ext>
              </a:extLst>
            </p:cNvPr>
            <p:cNvSpPr>
              <a:spLocks/>
            </p:cNvSpPr>
            <p:nvPr/>
          </p:nvSpPr>
          <p:spPr bwMode="auto">
            <a:xfrm>
              <a:off x="7563777" y="3333208"/>
              <a:ext cx="14580" cy="10013"/>
            </a:xfrm>
            <a:custGeom>
              <a:avLst/>
              <a:gdLst/>
              <a:ahLst/>
              <a:cxnLst>
                <a:cxn ang="0">
                  <a:pos x="1" y="0"/>
                </a:cxn>
                <a:cxn ang="0">
                  <a:pos x="5" y="0"/>
                </a:cxn>
                <a:cxn ang="0">
                  <a:pos x="6" y="1"/>
                </a:cxn>
                <a:cxn ang="0">
                  <a:pos x="8" y="3"/>
                </a:cxn>
                <a:cxn ang="0">
                  <a:pos x="9" y="3"/>
                </a:cxn>
                <a:cxn ang="0">
                  <a:pos x="9" y="5"/>
                </a:cxn>
                <a:cxn ang="0">
                  <a:pos x="8" y="6"/>
                </a:cxn>
                <a:cxn ang="0">
                  <a:pos x="2" y="6"/>
                </a:cxn>
                <a:cxn ang="0">
                  <a:pos x="1" y="5"/>
                </a:cxn>
                <a:cxn ang="0">
                  <a:pos x="0" y="3"/>
                </a:cxn>
                <a:cxn ang="0">
                  <a:pos x="1" y="0"/>
                </a:cxn>
              </a:cxnLst>
              <a:rect l="0" t="0" r="r" b="b"/>
              <a:pathLst>
                <a:path w="9" h="6">
                  <a:moveTo>
                    <a:pt x="1" y="0"/>
                  </a:moveTo>
                  <a:lnTo>
                    <a:pt x="5" y="0"/>
                  </a:lnTo>
                  <a:lnTo>
                    <a:pt x="6" y="1"/>
                  </a:lnTo>
                  <a:lnTo>
                    <a:pt x="8" y="3"/>
                  </a:lnTo>
                  <a:lnTo>
                    <a:pt x="9" y="3"/>
                  </a:lnTo>
                  <a:lnTo>
                    <a:pt x="9" y="5"/>
                  </a:lnTo>
                  <a:lnTo>
                    <a:pt x="8" y="6"/>
                  </a:lnTo>
                  <a:lnTo>
                    <a:pt x="2" y="6"/>
                  </a:lnTo>
                  <a:lnTo>
                    <a:pt x="1" y="5"/>
                  </a:lnTo>
                  <a:lnTo>
                    <a:pt x="0" y="3"/>
                  </a:lnTo>
                  <a:lnTo>
                    <a:pt x="1"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7" name="Freeform 7">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1DC6760E-531B-4127-A91A-11A28279A15D}"/>
                </a:ext>
              </a:extLst>
            </p:cNvPr>
            <p:cNvSpPr>
              <a:spLocks noEditPoints="1"/>
            </p:cNvSpPr>
            <p:nvPr/>
          </p:nvSpPr>
          <p:spPr bwMode="auto">
            <a:xfrm>
              <a:off x="8190691" y="3653659"/>
              <a:ext cx="591276" cy="465659"/>
            </a:xfrm>
            <a:custGeom>
              <a:avLst/>
              <a:gdLst/>
              <a:ahLst/>
              <a:cxnLst>
                <a:cxn ang="0">
                  <a:pos x="158" y="0"/>
                </a:cxn>
                <a:cxn ang="0">
                  <a:pos x="172" y="3"/>
                </a:cxn>
                <a:cxn ang="0">
                  <a:pos x="206" y="23"/>
                </a:cxn>
                <a:cxn ang="0">
                  <a:pos x="220" y="19"/>
                </a:cxn>
                <a:cxn ang="0">
                  <a:pos x="271" y="15"/>
                </a:cxn>
                <a:cxn ang="0">
                  <a:pos x="272" y="19"/>
                </a:cxn>
                <a:cxn ang="0">
                  <a:pos x="280" y="23"/>
                </a:cxn>
                <a:cxn ang="0">
                  <a:pos x="300" y="35"/>
                </a:cxn>
                <a:cxn ang="0">
                  <a:pos x="304" y="37"/>
                </a:cxn>
                <a:cxn ang="0">
                  <a:pos x="315" y="45"/>
                </a:cxn>
                <a:cxn ang="0">
                  <a:pos x="327" y="54"/>
                </a:cxn>
                <a:cxn ang="0">
                  <a:pos x="337" y="65"/>
                </a:cxn>
                <a:cxn ang="0">
                  <a:pos x="357" y="74"/>
                </a:cxn>
                <a:cxn ang="0">
                  <a:pos x="365" y="79"/>
                </a:cxn>
                <a:cxn ang="0">
                  <a:pos x="348" y="96"/>
                </a:cxn>
                <a:cxn ang="0">
                  <a:pos x="337" y="123"/>
                </a:cxn>
                <a:cxn ang="0">
                  <a:pos x="333" y="123"/>
                </a:cxn>
                <a:cxn ang="0">
                  <a:pos x="323" y="130"/>
                </a:cxn>
                <a:cxn ang="0">
                  <a:pos x="320" y="149"/>
                </a:cxn>
                <a:cxn ang="0">
                  <a:pos x="331" y="152"/>
                </a:cxn>
                <a:cxn ang="0">
                  <a:pos x="322" y="157"/>
                </a:cxn>
                <a:cxn ang="0">
                  <a:pos x="320" y="163"/>
                </a:cxn>
                <a:cxn ang="0">
                  <a:pos x="307" y="170"/>
                </a:cxn>
                <a:cxn ang="0">
                  <a:pos x="306" y="175"/>
                </a:cxn>
                <a:cxn ang="0">
                  <a:pos x="302" y="176"/>
                </a:cxn>
                <a:cxn ang="0">
                  <a:pos x="299" y="190"/>
                </a:cxn>
                <a:cxn ang="0">
                  <a:pos x="286" y="191"/>
                </a:cxn>
                <a:cxn ang="0">
                  <a:pos x="283" y="211"/>
                </a:cxn>
                <a:cxn ang="0">
                  <a:pos x="272" y="217"/>
                </a:cxn>
                <a:cxn ang="0">
                  <a:pos x="262" y="228"/>
                </a:cxn>
                <a:cxn ang="0">
                  <a:pos x="227" y="241"/>
                </a:cxn>
                <a:cxn ang="0">
                  <a:pos x="228" y="260"/>
                </a:cxn>
                <a:cxn ang="0">
                  <a:pos x="228" y="264"/>
                </a:cxn>
                <a:cxn ang="0">
                  <a:pos x="220" y="270"/>
                </a:cxn>
                <a:cxn ang="0">
                  <a:pos x="213" y="278"/>
                </a:cxn>
                <a:cxn ang="0">
                  <a:pos x="195" y="250"/>
                </a:cxn>
                <a:cxn ang="0">
                  <a:pos x="187" y="239"/>
                </a:cxn>
                <a:cxn ang="0">
                  <a:pos x="174" y="229"/>
                </a:cxn>
                <a:cxn ang="0">
                  <a:pos x="166" y="207"/>
                </a:cxn>
                <a:cxn ang="0">
                  <a:pos x="152" y="193"/>
                </a:cxn>
                <a:cxn ang="0">
                  <a:pos x="141" y="187"/>
                </a:cxn>
                <a:cxn ang="0">
                  <a:pos x="134" y="180"/>
                </a:cxn>
                <a:cxn ang="0">
                  <a:pos x="127" y="171"/>
                </a:cxn>
                <a:cxn ang="0">
                  <a:pos x="127" y="168"/>
                </a:cxn>
                <a:cxn ang="0">
                  <a:pos x="120" y="158"/>
                </a:cxn>
                <a:cxn ang="0">
                  <a:pos x="118" y="156"/>
                </a:cxn>
                <a:cxn ang="0">
                  <a:pos x="101" y="152"/>
                </a:cxn>
                <a:cxn ang="0">
                  <a:pos x="88" y="134"/>
                </a:cxn>
                <a:cxn ang="0">
                  <a:pos x="56" y="109"/>
                </a:cxn>
                <a:cxn ang="0">
                  <a:pos x="49" y="100"/>
                </a:cxn>
                <a:cxn ang="0">
                  <a:pos x="46" y="87"/>
                </a:cxn>
                <a:cxn ang="0">
                  <a:pos x="44" y="82"/>
                </a:cxn>
                <a:cxn ang="0">
                  <a:pos x="42" y="85"/>
                </a:cxn>
                <a:cxn ang="0">
                  <a:pos x="14" y="67"/>
                </a:cxn>
                <a:cxn ang="0">
                  <a:pos x="2" y="56"/>
                </a:cxn>
                <a:cxn ang="0">
                  <a:pos x="16" y="36"/>
                </a:cxn>
                <a:cxn ang="0">
                  <a:pos x="43" y="25"/>
                </a:cxn>
                <a:cxn ang="0">
                  <a:pos x="56" y="18"/>
                </a:cxn>
                <a:cxn ang="0">
                  <a:pos x="66" y="12"/>
                </a:cxn>
                <a:cxn ang="0">
                  <a:pos x="129" y="2"/>
                </a:cxn>
              </a:cxnLst>
              <a:rect l="0" t="0" r="r" b="b"/>
              <a:pathLst>
                <a:path w="365" h="279">
                  <a:moveTo>
                    <a:pt x="118" y="158"/>
                  </a:moveTo>
                  <a:lnTo>
                    <a:pt x="120" y="158"/>
                  </a:lnTo>
                  <a:lnTo>
                    <a:pt x="118" y="159"/>
                  </a:lnTo>
                  <a:lnTo>
                    <a:pt x="118" y="158"/>
                  </a:lnTo>
                  <a:close/>
                  <a:moveTo>
                    <a:pt x="139" y="0"/>
                  </a:moveTo>
                  <a:lnTo>
                    <a:pt x="158" y="0"/>
                  </a:lnTo>
                  <a:lnTo>
                    <a:pt x="165" y="2"/>
                  </a:lnTo>
                  <a:lnTo>
                    <a:pt x="168" y="8"/>
                  </a:lnTo>
                  <a:lnTo>
                    <a:pt x="170" y="8"/>
                  </a:lnTo>
                  <a:lnTo>
                    <a:pt x="171" y="5"/>
                  </a:lnTo>
                  <a:lnTo>
                    <a:pt x="171" y="4"/>
                  </a:lnTo>
                  <a:lnTo>
                    <a:pt x="172" y="3"/>
                  </a:lnTo>
                  <a:lnTo>
                    <a:pt x="178" y="7"/>
                  </a:lnTo>
                  <a:lnTo>
                    <a:pt x="181" y="12"/>
                  </a:lnTo>
                  <a:lnTo>
                    <a:pt x="184" y="19"/>
                  </a:lnTo>
                  <a:lnTo>
                    <a:pt x="186" y="28"/>
                  </a:lnTo>
                  <a:lnTo>
                    <a:pt x="195" y="25"/>
                  </a:lnTo>
                  <a:lnTo>
                    <a:pt x="206" y="23"/>
                  </a:lnTo>
                  <a:lnTo>
                    <a:pt x="209" y="23"/>
                  </a:lnTo>
                  <a:lnTo>
                    <a:pt x="210" y="24"/>
                  </a:lnTo>
                  <a:lnTo>
                    <a:pt x="210" y="25"/>
                  </a:lnTo>
                  <a:lnTo>
                    <a:pt x="213" y="24"/>
                  </a:lnTo>
                  <a:lnTo>
                    <a:pt x="215" y="22"/>
                  </a:lnTo>
                  <a:lnTo>
                    <a:pt x="220" y="19"/>
                  </a:lnTo>
                  <a:lnTo>
                    <a:pt x="229" y="18"/>
                  </a:lnTo>
                  <a:lnTo>
                    <a:pt x="239" y="18"/>
                  </a:lnTo>
                  <a:lnTo>
                    <a:pt x="250" y="17"/>
                  </a:lnTo>
                  <a:lnTo>
                    <a:pt x="260" y="15"/>
                  </a:lnTo>
                  <a:lnTo>
                    <a:pt x="270" y="14"/>
                  </a:lnTo>
                  <a:lnTo>
                    <a:pt x="271" y="15"/>
                  </a:lnTo>
                  <a:lnTo>
                    <a:pt x="271" y="17"/>
                  </a:lnTo>
                  <a:lnTo>
                    <a:pt x="269" y="19"/>
                  </a:lnTo>
                  <a:lnTo>
                    <a:pt x="267" y="19"/>
                  </a:lnTo>
                  <a:lnTo>
                    <a:pt x="269" y="21"/>
                  </a:lnTo>
                  <a:lnTo>
                    <a:pt x="270" y="21"/>
                  </a:lnTo>
                  <a:lnTo>
                    <a:pt x="272" y="19"/>
                  </a:lnTo>
                  <a:lnTo>
                    <a:pt x="273" y="17"/>
                  </a:lnTo>
                  <a:lnTo>
                    <a:pt x="278" y="17"/>
                  </a:lnTo>
                  <a:lnTo>
                    <a:pt x="278" y="18"/>
                  </a:lnTo>
                  <a:lnTo>
                    <a:pt x="279" y="19"/>
                  </a:lnTo>
                  <a:lnTo>
                    <a:pt x="279" y="21"/>
                  </a:lnTo>
                  <a:lnTo>
                    <a:pt x="280" y="23"/>
                  </a:lnTo>
                  <a:lnTo>
                    <a:pt x="280" y="24"/>
                  </a:lnTo>
                  <a:lnTo>
                    <a:pt x="281" y="25"/>
                  </a:lnTo>
                  <a:lnTo>
                    <a:pt x="290" y="25"/>
                  </a:lnTo>
                  <a:lnTo>
                    <a:pt x="297" y="32"/>
                  </a:lnTo>
                  <a:lnTo>
                    <a:pt x="298" y="32"/>
                  </a:lnTo>
                  <a:lnTo>
                    <a:pt x="300" y="35"/>
                  </a:lnTo>
                  <a:lnTo>
                    <a:pt x="300" y="36"/>
                  </a:lnTo>
                  <a:lnTo>
                    <a:pt x="299" y="37"/>
                  </a:lnTo>
                  <a:lnTo>
                    <a:pt x="298" y="39"/>
                  </a:lnTo>
                  <a:lnTo>
                    <a:pt x="301" y="38"/>
                  </a:lnTo>
                  <a:lnTo>
                    <a:pt x="302" y="38"/>
                  </a:lnTo>
                  <a:lnTo>
                    <a:pt x="304" y="37"/>
                  </a:lnTo>
                  <a:lnTo>
                    <a:pt x="305" y="38"/>
                  </a:lnTo>
                  <a:lnTo>
                    <a:pt x="306" y="38"/>
                  </a:lnTo>
                  <a:lnTo>
                    <a:pt x="307" y="39"/>
                  </a:lnTo>
                  <a:lnTo>
                    <a:pt x="309" y="40"/>
                  </a:lnTo>
                  <a:lnTo>
                    <a:pt x="312" y="43"/>
                  </a:lnTo>
                  <a:lnTo>
                    <a:pt x="315" y="45"/>
                  </a:lnTo>
                  <a:lnTo>
                    <a:pt x="316" y="46"/>
                  </a:lnTo>
                  <a:lnTo>
                    <a:pt x="319" y="47"/>
                  </a:lnTo>
                  <a:lnTo>
                    <a:pt x="321" y="47"/>
                  </a:lnTo>
                  <a:lnTo>
                    <a:pt x="323" y="49"/>
                  </a:lnTo>
                  <a:lnTo>
                    <a:pt x="327" y="52"/>
                  </a:lnTo>
                  <a:lnTo>
                    <a:pt x="327" y="54"/>
                  </a:lnTo>
                  <a:lnTo>
                    <a:pt x="328" y="56"/>
                  </a:lnTo>
                  <a:lnTo>
                    <a:pt x="328" y="58"/>
                  </a:lnTo>
                  <a:lnTo>
                    <a:pt x="330" y="60"/>
                  </a:lnTo>
                  <a:lnTo>
                    <a:pt x="336" y="60"/>
                  </a:lnTo>
                  <a:lnTo>
                    <a:pt x="337" y="61"/>
                  </a:lnTo>
                  <a:lnTo>
                    <a:pt x="337" y="65"/>
                  </a:lnTo>
                  <a:lnTo>
                    <a:pt x="335" y="67"/>
                  </a:lnTo>
                  <a:lnTo>
                    <a:pt x="340" y="65"/>
                  </a:lnTo>
                  <a:lnTo>
                    <a:pt x="345" y="65"/>
                  </a:lnTo>
                  <a:lnTo>
                    <a:pt x="347" y="67"/>
                  </a:lnTo>
                  <a:lnTo>
                    <a:pt x="350" y="71"/>
                  </a:lnTo>
                  <a:lnTo>
                    <a:pt x="357" y="74"/>
                  </a:lnTo>
                  <a:lnTo>
                    <a:pt x="358" y="75"/>
                  </a:lnTo>
                  <a:lnTo>
                    <a:pt x="359" y="78"/>
                  </a:lnTo>
                  <a:lnTo>
                    <a:pt x="358" y="79"/>
                  </a:lnTo>
                  <a:lnTo>
                    <a:pt x="357" y="81"/>
                  </a:lnTo>
                  <a:lnTo>
                    <a:pt x="362" y="79"/>
                  </a:lnTo>
                  <a:lnTo>
                    <a:pt x="365" y="79"/>
                  </a:lnTo>
                  <a:lnTo>
                    <a:pt x="364" y="82"/>
                  </a:lnTo>
                  <a:lnTo>
                    <a:pt x="359" y="87"/>
                  </a:lnTo>
                  <a:lnTo>
                    <a:pt x="357" y="88"/>
                  </a:lnTo>
                  <a:lnTo>
                    <a:pt x="355" y="91"/>
                  </a:lnTo>
                  <a:lnTo>
                    <a:pt x="351" y="93"/>
                  </a:lnTo>
                  <a:lnTo>
                    <a:pt x="348" y="96"/>
                  </a:lnTo>
                  <a:lnTo>
                    <a:pt x="348" y="98"/>
                  </a:lnTo>
                  <a:lnTo>
                    <a:pt x="347" y="100"/>
                  </a:lnTo>
                  <a:lnTo>
                    <a:pt x="345" y="101"/>
                  </a:lnTo>
                  <a:lnTo>
                    <a:pt x="343" y="107"/>
                  </a:lnTo>
                  <a:lnTo>
                    <a:pt x="340" y="116"/>
                  </a:lnTo>
                  <a:lnTo>
                    <a:pt x="337" y="123"/>
                  </a:lnTo>
                  <a:lnTo>
                    <a:pt x="337" y="124"/>
                  </a:lnTo>
                  <a:lnTo>
                    <a:pt x="336" y="123"/>
                  </a:lnTo>
                  <a:lnTo>
                    <a:pt x="335" y="123"/>
                  </a:lnTo>
                  <a:lnTo>
                    <a:pt x="335" y="121"/>
                  </a:lnTo>
                  <a:lnTo>
                    <a:pt x="333" y="122"/>
                  </a:lnTo>
                  <a:lnTo>
                    <a:pt x="333" y="123"/>
                  </a:lnTo>
                  <a:lnTo>
                    <a:pt x="335" y="123"/>
                  </a:lnTo>
                  <a:lnTo>
                    <a:pt x="334" y="124"/>
                  </a:lnTo>
                  <a:lnTo>
                    <a:pt x="331" y="126"/>
                  </a:lnTo>
                  <a:lnTo>
                    <a:pt x="328" y="129"/>
                  </a:lnTo>
                  <a:lnTo>
                    <a:pt x="326" y="130"/>
                  </a:lnTo>
                  <a:lnTo>
                    <a:pt x="323" y="130"/>
                  </a:lnTo>
                  <a:lnTo>
                    <a:pt x="323" y="129"/>
                  </a:lnTo>
                  <a:lnTo>
                    <a:pt x="322" y="131"/>
                  </a:lnTo>
                  <a:lnTo>
                    <a:pt x="322" y="135"/>
                  </a:lnTo>
                  <a:lnTo>
                    <a:pt x="323" y="141"/>
                  </a:lnTo>
                  <a:lnTo>
                    <a:pt x="322" y="145"/>
                  </a:lnTo>
                  <a:lnTo>
                    <a:pt x="320" y="149"/>
                  </a:lnTo>
                  <a:lnTo>
                    <a:pt x="315" y="149"/>
                  </a:lnTo>
                  <a:lnTo>
                    <a:pt x="316" y="151"/>
                  </a:lnTo>
                  <a:lnTo>
                    <a:pt x="321" y="151"/>
                  </a:lnTo>
                  <a:lnTo>
                    <a:pt x="323" y="150"/>
                  </a:lnTo>
                  <a:lnTo>
                    <a:pt x="330" y="150"/>
                  </a:lnTo>
                  <a:lnTo>
                    <a:pt x="331" y="152"/>
                  </a:lnTo>
                  <a:lnTo>
                    <a:pt x="331" y="155"/>
                  </a:lnTo>
                  <a:lnTo>
                    <a:pt x="329" y="156"/>
                  </a:lnTo>
                  <a:lnTo>
                    <a:pt x="328" y="157"/>
                  </a:lnTo>
                  <a:lnTo>
                    <a:pt x="326" y="157"/>
                  </a:lnTo>
                  <a:lnTo>
                    <a:pt x="321" y="155"/>
                  </a:lnTo>
                  <a:lnTo>
                    <a:pt x="322" y="157"/>
                  </a:lnTo>
                  <a:lnTo>
                    <a:pt x="322" y="159"/>
                  </a:lnTo>
                  <a:lnTo>
                    <a:pt x="323" y="161"/>
                  </a:lnTo>
                  <a:lnTo>
                    <a:pt x="323" y="163"/>
                  </a:lnTo>
                  <a:lnTo>
                    <a:pt x="322" y="164"/>
                  </a:lnTo>
                  <a:lnTo>
                    <a:pt x="321" y="163"/>
                  </a:lnTo>
                  <a:lnTo>
                    <a:pt x="320" y="163"/>
                  </a:lnTo>
                  <a:lnTo>
                    <a:pt x="320" y="169"/>
                  </a:lnTo>
                  <a:lnTo>
                    <a:pt x="321" y="171"/>
                  </a:lnTo>
                  <a:lnTo>
                    <a:pt x="321" y="172"/>
                  </a:lnTo>
                  <a:lnTo>
                    <a:pt x="308" y="172"/>
                  </a:lnTo>
                  <a:lnTo>
                    <a:pt x="307" y="171"/>
                  </a:lnTo>
                  <a:lnTo>
                    <a:pt x="307" y="170"/>
                  </a:lnTo>
                  <a:lnTo>
                    <a:pt x="308" y="169"/>
                  </a:lnTo>
                  <a:lnTo>
                    <a:pt x="309" y="166"/>
                  </a:lnTo>
                  <a:lnTo>
                    <a:pt x="306" y="168"/>
                  </a:lnTo>
                  <a:lnTo>
                    <a:pt x="305" y="169"/>
                  </a:lnTo>
                  <a:lnTo>
                    <a:pt x="305" y="173"/>
                  </a:lnTo>
                  <a:lnTo>
                    <a:pt x="306" y="175"/>
                  </a:lnTo>
                  <a:lnTo>
                    <a:pt x="307" y="175"/>
                  </a:lnTo>
                  <a:lnTo>
                    <a:pt x="307" y="176"/>
                  </a:lnTo>
                  <a:lnTo>
                    <a:pt x="306" y="176"/>
                  </a:lnTo>
                  <a:lnTo>
                    <a:pt x="304" y="175"/>
                  </a:lnTo>
                  <a:lnTo>
                    <a:pt x="302" y="175"/>
                  </a:lnTo>
                  <a:lnTo>
                    <a:pt x="302" y="176"/>
                  </a:lnTo>
                  <a:lnTo>
                    <a:pt x="304" y="178"/>
                  </a:lnTo>
                  <a:lnTo>
                    <a:pt x="304" y="180"/>
                  </a:lnTo>
                  <a:lnTo>
                    <a:pt x="305" y="183"/>
                  </a:lnTo>
                  <a:lnTo>
                    <a:pt x="305" y="185"/>
                  </a:lnTo>
                  <a:lnTo>
                    <a:pt x="301" y="189"/>
                  </a:lnTo>
                  <a:lnTo>
                    <a:pt x="299" y="190"/>
                  </a:lnTo>
                  <a:lnTo>
                    <a:pt x="297" y="192"/>
                  </a:lnTo>
                  <a:lnTo>
                    <a:pt x="295" y="194"/>
                  </a:lnTo>
                  <a:lnTo>
                    <a:pt x="295" y="197"/>
                  </a:lnTo>
                  <a:lnTo>
                    <a:pt x="293" y="197"/>
                  </a:lnTo>
                  <a:lnTo>
                    <a:pt x="291" y="196"/>
                  </a:lnTo>
                  <a:lnTo>
                    <a:pt x="286" y="191"/>
                  </a:lnTo>
                  <a:lnTo>
                    <a:pt x="284" y="191"/>
                  </a:lnTo>
                  <a:lnTo>
                    <a:pt x="281" y="190"/>
                  </a:lnTo>
                  <a:lnTo>
                    <a:pt x="278" y="191"/>
                  </a:lnTo>
                  <a:lnTo>
                    <a:pt x="283" y="201"/>
                  </a:lnTo>
                  <a:lnTo>
                    <a:pt x="287" y="211"/>
                  </a:lnTo>
                  <a:lnTo>
                    <a:pt x="283" y="211"/>
                  </a:lnTo>
                  <a:lnTo>
                    <a:pt x="276" y="218"/>
                  </a:lnTo>
                  <a:lnTo>
                    <a:pt x="274" y="217"/>
                  </a:lnTo>
                  <a:lnTo>
                    <a:pt x="273" y="214"/>
                  </a:lnTo>
                  <a:lnTo>
                    <a:pt x="272" y="214"/>
                  </a:lnTo>
                  <a:lnTo>
                    <a:pt x="271" y="215"/>
                  </a:lnTo>
                  <a:lnTo>
                    <a:pt x="272" y="217"/>
                  </a:lnTo>
                  <a:lnTo>
                    <a:pt x="273" y="217"/>
                  </a:lnTo>
                  <a:lnTo>
                    <a:pt x="272" y="219"/>
                  </a:lnTo>
                  <a:lnTo>
                    <a:pt x="270" y="221"/>
                  </a:lnTo>
                  <a:lnTo>
                    <a:pt x="263" y="221"/>
                  </a:lnTo>
                  <a:lnTo>
                    <a:pt x="262" y="222"/>
                  </a:lnTo>
                  <a:lnTo>
                    <a:pt x="262" y="228"/>
                  </a:lnTo>
                  <a:lnTo>
                    <a:pt x="253" y="231"/>
                  </a:lnTo>
                  <a:lnTo>
                    <a:pt x="238" y="231"/>
                  </a:lnTo>
                  <a:lnTo>
                    <a:pt x="234" y="233"/>
                  </a:lnTo>
                  <a:lnTo>
                    <a:pt x="230" y="240"/>
                  </a:lnTo>
                  <a:lnTo>
                    <a:pt x="228" y="242"/>
                  </a:lnTo>
                  <a:lnTo>
                    <a:pt x="227" y="241"/>
                  </a:lnTo>
                  <a:lnTo>
                    <a:pt x="224" y="240"/>
                  </a:lnTo>
                  <a:lnTo>
                    <a:pt x="223" y="239"/>
                  </a:lnTo>
                  <a:lnTo>
                    <a:pt x="222" y="236"/>
                  </a:lnTo>
                  <a:lnTo>
                    <a:pt x="220" y="243"/>
                  </a:lnTo>
                  <a:lnTo>
                    <a:pt x="223" y="253"/>
                  </a:lnTo>
                  <a:lnTo>
                    <a:pt x="228" y="260"/>
                  </a:lnTo>
                  <a:lnTo>
                    <a:pt x="234" y="264"/>
                  </a:lnTo>
                  <a:lnTo>
                    <a:pt x="232" y="265"/>
                  </a:lnTo>
                  <a:lnTo>
                    <a:pt x="232" y="267"/>
                  </a:lnTo>
                  <a:lnTo>
                    <a:pt x="231" y="267"/>
                  </a:lnTo>
                  <a:lnTo>
                    <a:pt x="229" y="264"/>
                  </a:lnTo>
                  <a:lnTo>
                    <a:pt x="228" y="264"/>
                  </a:lnTo>
                  <a:lnTo>
                    <a:pt x="223" y="269"/>
                  </a:lnTo>
                  <a:lnTo>
                    <a:pt x="223" y="270"/>
                  </a:lnTo>
                  <a:lnTo>
                    <a:pt x="222" y="269"/>
                  </a:lnTo>
                  <a:lnTo>
                    <a:pt x="222" y="268"/>
                  </a:lnTo>
                  <a:lnTo>
                    <a:pt x="220" y="268"/>
                  </a:lnTo>
                  <a:lnTo>
                    <a:pt x="220" y="270"/>
                  </a:lnTo>
                  <a:lnTo>
                    <a:pt x="222" y="272"/>
                  </a:lnTo>
                  <a:lnTo>
                    <a:pt x="222" y="274"/>
                  </a:lnTo>
                  <a:lnTo>
                    <a:pt x="223" y="276"/>
                  </a:lnTo>
                  <a:lnTo>
                    <a:pt x="222" y="278"/>
                  </a:lnTo>
                  <a:lnTo>
                    <a:pt x="216" y="279"/>
                  </a:lnTo>
                  <a:lnTo>
                    <a:pt x="213" y="278"/>
                  </a:lnTo>
                  <a:lnTo>
                    <a:pt x="210" y="276"/>
                  </a:lnTo>
                  <a:lnTo>
                    <a:pt x="207" y="274"/>
                  </a:lnTo>
                  <a:lnTo>
                    <a:pt x="202" y="274"/>
                  </a:lnTo>
                  <a:lnTo>
                    <a:pt x="202" y="264"/>
                  </a:lnTo>
                  <a:lnTo>
                    <a:pt x="200" y="256"/>
                  </a:lnTo>
                  <a:lnTo>
                    <a:pt x="195" y="250"/>
                  </a:lnTo>
                  <a:lnTo>
                    <a:pt x="192" y="245"/>
                  </a:lnTo>
                  <a:lnTo>
                    <a:pt x="191" y="240"/>
                  </a:lnTo>
                  <a:lnTo>
                    <a:pt x="194" y="234"/>
                  </a:lnTo>
                  <a:lnTo>
                    <a:pt x="191" y="236"/>
                  </a:lnTo>
                  <a:lnTo>
                    <a:pt x="188" y="238"/>
                  </a:lnTo>
                  <a:lnTo>
                    <a:pt x="187" y="239"/>
                  </a:lnTo>
                  <a:lnTo>
                    <a:pt x="185" y="239"/>
                  </a:lnTo>
                  <a:lnTo>
                    <a:pt x="185" y="236"/>
                  </a:lnTo>
                  <a:lnTo>
                    <a:pt x="184" y="235"/>
                  </a:lnTo>
                  <a:lnTo>
                    <a:pt x="180" y="235"/>
                  </a:lnTo>
                  <a:lnTo>
                    <a:pt x="177" y="236"/>
                  </a:lnTo>
                  <a:lnTo>
                    <a:pt x="174" y="229"/>
                  </a:lnTo>
                  <a:lnTo>
                    <a:pt x="174" y="222"/>
                  </a:lnTo>
                  <a:lnTo>
                    <a:pt x="172" y="219"/>
                  </a:lnTo>
                  <a:lnTo>
                    <a:pt x="171" y="217"/>
                  </a:lnTo>
                  <a:lnTo>
                    <a:pt x="168" y="214"/>
                  </a:lnTo>
                  <a:lnTo>
                    <a:pt x="166" y="211"/>
                  </a:lnTo>
                  <a:lnTo>
                    <a:pt x="166" y="207"/>
                  </a:lnTo>
                  <a:lnTo>
                    <a:pt x="167" y="206"/>
                  </a:lnTo>
                  <a:lnTo>
                    <a:pt x="168" y="206"/>
                  </a:lnTo>
                  <a:lnTo>
                    <a:pt x="163" y="200"/>
                  </a:lnTo>
                  <a:lnTo>
                    <a:pt x="158" y="198"/>
                  </a:lnTo>
                  <a:lnTo>
                    <a:pt x="154" y="194"/>
                  </a:lnTo>
                  <a:lnTo>
                    <a:pt x="152" y="193"/>
                  </a:lnTo>
                  <a:lnTo>
                    <a:pt x="150" y="193"/>
                  </a:lnTo>
                  <a:lnTo>
                    <a:pt x="148" y="192"/>
                  </a:lnTo>
                  <a:lnTo>
                    <a:pt x="145" y="192"/>
                  </a:lnTo>
                  <a:lnTo>
                    <a:pt x="143" y="191"/>
                  </a:lnTo>
                  <a:lnTo>
                    <a:pt x="142" y="190"/>
                  </a:lnTo>
                  <a:lnTo>
                    <a:pt x="141" y="187"/>
                  </a:lnTo>
                  <a:lnTo>
                    <a:pt x="141" y="186"/>
                  </a:lnTo>
                  <a:lnTo>
                    <a:pt x="139" y="184"/>
                  </a:lnTo>
                  <a:lnTo>
                    <a:pt x="137" y="182"/>
                  </a:lnTo>
                  <a:lnTo>
                    <a:pt x="135" y="182"/>
                  </a:lnTo>
                  <a:lnTo>
                    <a:pt x="132" y="183"/>
                  </a:lnTo>
                  <a:lnTo>
                    <a:pt x="134" y="180"/>
                  </a:lnTo>
                  <a:lnTo>
                    <a:pt x="134" y="179"/>
                  </a:lnTo>
                  <a:lnTo>
                    <a:pt x="132" y="177"/>
                  </a:lnTo>
                  <a:lnTo>
                    <a:pt x="130" y="176"/>
                  </a:lnTo>
                  <a:lnTo>
                    <a:pt x="129" y="175"/>
                  </a:lnTo>
                  <a:lnTo>
                    <a:pt x="127" y="173"/>
                  </a:lnTo>
                  <a:lnTo>
                    <a:pt x="127" y="171"/>
                  </a:lnTo>
                  <a:lnTo>
                    <a:pt x="128" y="169"/>
                  </a:lnTo>
                  <a:lnTo>
                    <a:pt x="129" y="168"/>
                  </a:lnTo>
                  <a:lnTo>
                    <a:pt x="129" y="166"/>
                  </a:lnTo>
                  <a:lnTo>
                    <a:pt x="128" y="165"/>
                  </a:lnTo>
                  <a:lnTo>
                    <a:pt x="128" y="166"/>
                  </a:lnTo>
                  <a:lnTo>
                    <a:pt x="127" y="168"/>
                  </a:lnTo>
                  <a:lnTo>
                    <a:pt x="127" y="169"/>
                  </a:lnTo>
                  <a:lnTo>
                    <a:pt x="125" y="168"/>
                  </a:lnTo>
                  <a:lnTo>
                    <a:pt x="124" y="165"/>
                  </a:lnTo>
                  <a:lnTo>
                    <a:pt x="123" y="164"/>
                  </a:lnTo>
                  <a:lnTo>
                    <a:pt x="121" y="159"/>
                  </a:lnTo>
                  <a:lnTo>
                    <a:pt x="120" y="158"/>
                  </a:lnTo>
                  <a:lnTo>
                    <a:pt x="120" y="157"/>
                  </a:lnTo>
                  <a:lnTo>
                    <a:pt x="122" y="155"/>
                  </a:lnTo>
                  <a:lnTo>
                    <a:pt x="123" y="155"/>
                  </a:lnTo>
                  <a:lnTo>
                    <a:pt x="123" y="154"/>
                  </a:lnTo>
                  <a:lnTo>
                    <a:pt x="121" y="154"/>
                  </a:lnTo>
                  <a:lnTo>
                    <a:pt x="118" y="156"/>
                  </a:lnTo>
                  <a:lnTo>
                    <a:pt x="118" y="157"/>
                  </a:lnTo>
                  <a:lnTo>
                    <a:pt x="114" y="155"/>
                  </a:lnTo>
                  <a:lnTo>
                    <a:pt x="109" y="155"/>
                  </a:lnTo>
                  <a:lnTo>
                    <a:pt x="106" y="154"/>
                  </a:lnTo>
                  <a:lnTo>
                    <a:pt x="103" y="154"/>
                  </a:lnTo>
                  <a:lnTo>
                    <a:pt x="101" y="152"/>
                  </a:lnTo>
                  <a:lnTo>
                    <a:pt x="100" y="151"/>
                  </a:lnTo>
                  <a:lnTo>
                    <a:pt x="100" y="145"/>
                  </a:lnTo>
                  <a:lnTo>
                    <a:pt x="99" y="143"/>
                  </a:lnTo>
                  <a:lnTo>
                    <a:pt x="97" y="142"/>
                  </a:lnTo>
                  <a:lnTo>
                    <a:pt x="95" y="141"/>
                  </a:lnTo>
                  <a:lnTo>
                    <a:pt x="88" y="134"/>
                  </a:lnTo>
                  <a:lnTo>
                    <a:pt x="87" y="131"/>
                  </a:lnTo>
                  <a:lnTo>
                    <a:pt x="85" y="129"/>
                  </a:lnTo>
                  <a:lnTo>
                    <a:pt x="75" y="129"/>
                  </a:lnTo>
                  <a:lnTo>
                    <a:pt x="71" y="124"/>
                  </a:lnTo>
                  <a:lnTo>
                    <a:pt x="61" y="113"/>
                  </a:lnTo>
                  <a:lnTo>
                    <a:pt x="56" y="109"/>
                  </a:lnTo>
                  <a:lnTo>
                    <a:pt x="57" y="107"/>
                  </a:lnTo>
                  <a:lnTo>
                    <a:pt x="57" y="105"/>
                  </a:lnTo>
                  <a:lnTo>
                    <a:pt x="54" y="105"/>
                  </a:lnTo>
                  <a:lnTo>
                    <a:pt x="51" y="101"/>
                  </a:lnTo>
                  <a:lnTo>
                    <a:pt x="50" y="101"/>
                  </a:lnTo>
                  <a:lnTo>
                    <a:pt x="49" y="100"/>
                  </a:lnTo>
                  <a:lnTo>
                    <a:pt x="47" y="98"/>
                  </a:lnTo>
                  <a:lnTo>
                    <a:pt x="45" y="95"/>
                  </a:lnTo>
                  <a:lnTo>
                    <a:pt x="45" y="92"/>
                  </a:lnTo>
                  <a:lnTo>
                    <a:pt x="47" y="89"/>
                  </a:lnTo>
                  <a:lnTo>
                    <a:pt x="47" y="87"/>
                  </a:lnTo>
                  <a:lnTo>
                    <a:pt x="46" y="87"/>
                  </a:lnTo>
                  <a:lnTo>
                    <a:pt x="45" y="88"/>
                  </a:lnTo>
                  <a:lnTo>
                    <a:pt x="45" y="89"/>
                  </a:lnTo>
                  <a:lnTo>
                    <a:pt x="44" y="87"/>
                  </a:lnTo>
                  <a:lnTo>
                    <a:pt x="44" y="85"/>
                  </a:lnTo>
                  <a:lnTo>
                    <a:pt x="43" y="84"/>
                  </a:lnTo>
                  <a:lnTo>
                    <a:pt x="44" y="82"/>
                  </a:lnTo>
                  <a:lnTo>
                    <a:pt x="45" y="82"/>
                  </a:lnTo>
                  <a:lnTo>
                    <a:pt x="47" y="81"/>
                  </a:lnTo>
                  <a:lnTo>
                    <a:pt x="46" y="80"/>
                  </a:lnTo>
                  <a:lnTo>
                    <a:pt x="45" y="80"/>
                  </a:lnTo>
                  <a:lnTo>
                    <a:pt x="43" y="82"/>
                  </a:lnTo>
                  <a:lnTo>
                    <a:pt x="42" y="85"/>
                  </a:lnTo>
                  <a:lnTo>
                    <a:pt x="38" y="81"/>
                  </a:lnTo>
                  <a:lnTo>
                    <a:pt x="32" y="79"/>
                  </a:lnTo>
                  <a:lnTo>
                    <a:pt x="26" y="78"/>
                  </a:lnTo>
                  <a:lnTo>
                    <a:pt x="19" y="77"/>
                  </a:lnTo>
                  <a:lnTo>
                    <a:pt x="16" y="73"/>
                  </a:lnTo>
                  <a:lnTo>
                    <a:pt x="14" y="67"/>
                  </a:lnTo>
                  <a:lnTo>
                    <a:pt x="11" y="70"/>
                  </a:lnTo>
                  <a:lnTo>
                    <a:pt x="8" y="70"/>
                  </a:lnTo>
                  <a:lnTo>
                    <a:pt x="3" y="67"/>
                  </a:lnTo>
                  <a:lnTo>
                    <a:pt x="1" y="64"/>
                  </a:lnTo>
                  <a:lnTo>
                    <a:pt x="0" y="61"/>
                  </a:lnTo>
                  <a:lnTo>
                    <a:pt x="2" y="56"/>
                  </a:lnTo>
                  <a:lnTo>
                    <a:pt x="5" y="50"/>
                  </a:lnTo>
                  <a:lnTo>
                    <a:pt x="10" y="45"/>
                  </a:lnTo>
                  <a:lnTo>
                    <a:pt x="17" y="42"/>
                  </a:lnTo>
                  <a:lnTo>
                    <a:pt x="15" y="39"/>
                  </a:lnTo>
                  <a:lnTo>
                    <a:pt x="15" y="37"/>
                  </a:lnTo>
                  <a:lnTo>
                    <a:pt x="16" y="36"/>
                  </a:lnTo>
                  <a:lnTo>
                    <a:pt x="18" y="35"/>
                  </a:lnTo>
                  <a:lnTo>
                    <a:pt x="21" y="35"/>
                  </a:lnTo>
                  <a:lnTo>
                    <a:pt x="25" y="30"/>
                  </a:lnTo>
                  <a:lnTo>
                    <a:pt x="25" y="28"/>
                  </a:lnTo>
                  <a:lnTo>
                    <a:pt x="36" y="26"/>
                  </a:lnTo>
                  <a:lnTo>
                    <a:pt x="43" y="25"/>
                  </a:lnTo>
                  <a:lnTo>
                    <a:pt x="46" y="22"/>
                  </a:lnTo>
                  <a:lnTo>
                    <a:pt x="47" y="17"/>
                  </a:lnTo>
                  <a:lnTo>
                    <a:pt x="50" y="16"/>
                  </a:lnTo>
                  <a:lnTo>
                    <a:pt x="53" y="19"/>
                  </a:lnTo>
                  <a:lnTo>
                    <a:pt x="54" y="19"/>
                  </a:lnTo>
                  <a:lnTo>
                    <a:pt x="56" y="18"/>
                  </a:lnTo>
                  <a:lnTo>
                    <a:pt x="56" y="14"/>
                  </a:lnTo>
                  <a:lnTo>
                    <a:pt x="58" y="14"/>
                  </a:lnTo>
                  <a:lnTo>
                    <a:pt x="60" y="15"/>
                  </a:lnTo>
                  <a:lnTo>
                    <a:pt x="61" y="14"/>
                  </a:lnTo>
                  <a:lnTo>
                    <a:pt x="64" y="14"/>
                  </a:lnTo>
                  <a:lnTo>
                    <a:pt x="66" y="12"/>
                  </a:lnTo>
                  <a:lnTo>
                    <a:pt x="67" y="11"/>
                  </a:lnTo>
                  <a:lnTo>
                    <a:pt x="67" y="8"/>
                  </a:lnTo>
                  <a:lnTo>
                    <a:pt x="83" y="8"/>
                  </a:lnTo>
                  <a:lnTo>
                    <a:pt x="100" y="5"/>
                  </a:lnTo>
                  <a:lnTo>
                    <a:pt x="118" y="3"/>
                  </a:lnTo>
                  <a:lnTo>
                    <a:pt x="129" y="2"/>
                  </a:lnTo>
                  <a:lnTo>
                    <a:pt x="139"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8" name="Freeform 8">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2271A07-48CA-4E3A-A81A-4FA0F9DF61F5}"/>
                </a:ext>
              </a:extLst>
            </p:cNvPr>
            <p:cNvSpPr>
              <a:spLocks/>
            </p:cNvSpPr>
            <p:nvPr/>
          </p:nvSpPr>
          <p:spPr bwMode="auto">
            <a:xfrm>
              <a:off x="9165891" y="1851113"/>
              <a:ext cx="191152" cy="418926"/>
            </a:xfrm>
            <a:custGeom>
              <a:avLst/>
              <a:gdLst/>
              <a:ahLst/>
              <a:cxnLst>
                <a:cxn ang="0">
                  <a:pos x="39" y="0"/>
                </a:cxn>
                <a:cxn ang="0">
                  <a:pos x="52" y="34"/>
                </a:cxn>
                <a:cxn ang="0">
                  <a:pos x="64" y="72"/>
                </a:cxn>
                <a:cxn ang="0">
                  <a:pos x="76" y="110"/>
                </a:cxn>
                <a:cxn ang="0">
                  <a:pos x="81" y="130"/>
                </a:cxn>
                <a:cxn ang="0">
                  <a:pos x="85" y="135"/>
                </a:cxn>
                <a:cxn ang="0">
                  <a:pos x="87" y="139"/>
                </a:cxn>
                <a:cxn ang="0">
                  <a:pos x="90" y="144"/>
                </a:cxn>
                <a:cxn ang="0">
                  <a:pos x="92" y="153"/>
                </a:cxn>
                <a:cxn ang="0">
                  <a:pos x="93" y="164"/>
                </a:cxn>
                <a:cxn ang="0">
                  <a:pos x="97" y="171"/>
                </a:cxn>
                <a:cxn ang="0">
                  <a:pos x="110" y="184"/>
                </a:cxn>
                <a:cxn ang="0">
                  <a:pos x="116" y="191"/>
                </a:cxn>
                <a:cxn ang="0">
                  <a:pos x="118" y="199"/>
                </a:cxn>
                <a:cxn ang="0">
                  <a:pos x="118" y="208"/>
                </a:cxn>
                <a:cxn ang="0">
                  <a:pos x="108" y="212"/>
                </a:cxn>
                <a:cxn ang="0">
                  <a:pos x="101" y="219"/>
                </a:cxn>
                <a:cxn ang="0">
                  <a:pos x="96" y="226"/>
                </a:cxn>
                <a:cxn ang="0">
                  <a:pos x="90" y="234"/>
                </a:cxn>
                <a:cxn ang="0">
                  <a:pos x="64" y="240"/>
                </a:cxn>
                <a:cxn ang="0">
                  <a:pos x="39" y="245"/>
                </a:cxn>
                <a:cxn ang="0">
                  <a:pos x="14" y="251"/>
                </a:cxn>
                <a:cxn ang="0">
                  <a:pos x="9" y="243"/>
                </a:cxn>
                <a:cxn ang="0">
                  <a:pos x="7" y="233"/>
                </a:cxn>
                <a:cxn ang="0">
                  <a:pos x="7" y="208"/>
                </a:cxn>
                <a:cxn ang="0">
                  <a:pos x="5" y="194"/>
                </a:cxn>
                <a:cxn ang="0">
                  <a:pos x="3" y="187"/>
                </a:cxn>
                <a:cxn ang="0">
                  <a:pos x="1" y="184"/>
                </a:cxn>
                <a:cxn ang="0">
                  <a:pos x="0" y="180"/>
                </a:cxn>
                <a:cxn ang="0">
                  <a:pos x="0" y="178"/>
                </a:cxn>
                <a:cxn ang="0">
                  <a:pos x="3" y="160"/>
                </a:cxn>
                <a:cxn ang="0">
                  <a:pos x="9" y="142"/>
                </a:cxn>
                <a:cxn ang="0">
                  <a:pos x="11" y="124"/>
                </a:cxn>
                <a:cxn ang="0">
                  <a:pos x="11" y="119"/>
                </a:cxn>
                <a:cxn ang="0">
                  <a:pos x="10" y="115"/>
                </a:cxn>
                <a:cxn ang="0">
                  <a:pos x="8" y="110"/>
                </a:cxn>
                <a:cxn ang="0">
                  <a:pos x="5" y="107"/>
                </a:cxn>
                <a:cxn ang="0">
                  <a:pos x="7" y="103"/>
                </a:cxn>
                <a:cxn ang="0">
                  <a:pos x="11" y="98"/>
                </a:cxn>
                <a:cxn ang="0">
                  <a:pos x="15" y="97"/>
                </a:cxn>
                <a:cxn ang="0">
                  <a:pos x="23" y="89"/>
                </a:cxn>
                <a:cxn ang="0">
                  <a:pos x="25" y="84"/>
                </a:cxn>
                <a:cxn ang="0">
                  <a:pos x="28" y="81"/>
                </a:cxn>
                <a:cxn ang="0">
                  <a:pos x="31" y="76"/>
                </a:cxn>
                <a:cxn ang="0">
                  <a:pos x="25" y="60"/>
                </a:cxn>
                <a:cxn ang="0">
                  <a:pos x="23" y="41"/>
                </a:cxn>
                <a:cxn ang="0">
                  <a:pos x="23" y="21"/>
                </a:cxn>
                <a:cxn ang="0">
                  <a:pos x="28" y="3"/>
                </a:cxn>
                <a:cxn ang="0">
                  <a:pos x="30" y="3"/>
                </a:cxn>
                <a:cxn ang="0">
                  <a:pos x="32" y="4"/>
                </a:cxn>
                <a:cxn ang="0">
                  <a:pos x="34" y="4"/>
                </a:cxn>
                <a:cxn ang="0">
                  <a:pos x="36" y="5"/>
                </a:cxn>
                <a:cxn ang="0">
                  <a:pos x="38" y="3"/>
                </a:cxn>
                <a:cxn ang="0">
                  <a:pos x="39" y="0"/>
                </a:cxn>
              </a:cxnLst>
              <a:rect l="0" t="0" r="r" b="b"/>
              <a:pathLst>
                <a:path w="118" h="251">
                  <a:moveTo>
                    <a:pt x="39" y="0"/>
                  </a:moveTo>
                  <a:lnTo>
                    <a:pt x="52" y="34"/>
                  </a:lnTo>
                  <a:lnTo>
                    <a:pt x="64" y="72"/>
                  </a:lnTo>
                  <a:lnTo>
                    <a:pt x="76" y="110"/>
                  </a:lnTo>
                  <a:lnTo>
                    <a:pt x="81" y="130"/>
                  </a:lnTo>
                  <a:lnTo>
                    <a:pt x="85" y="135"/>
                  </a:lnTo>
                  <a:lnTo>
                    <a:pt x="87" y="139"/>
                  </a:lnTo>
                  <a:lnTo>
                    <a:pt x="90" y="144"/>
                  </a:lnTo>
                  <a:lnTo>
                    <a:pt x="92" y="153"/>
                  </a:lnTo>
                  <a:lnTo>
                    <a:pt x="93" y="164"/>
                  </a:lnTo>
                  <a:lnTo>
                    <a:pt x="97" y="171"/>
                  </a:lnTo>
                  <a:lnTo>
                    <a:pt x="110" y="184"/>
                  </a:lnTo>
                  <a:lnTo>
                    <a:pt x="116" y="191"/>
                  </a:lnTo>
                  <a:lnTo>
                    <a:pt x="118" y="199"/>
                  </a:lnTo>
                  <a:lnTo>
                    <a:pt x="118" y="208"/>
                  </a:lnTo>
                  <a:lnTo>
                    <a:pt x="108" y="212"/>
                  </a:lnTo>
                  <a:lnTo>
                    <a:pt x="101" y="219"/>
                  </a:lnTo>
                  <a:lnTo>
                    <a:pt x="96" y="226"/>
                  </a:lnTo>
                  <a:lnTo>
                    <a:pt x="90" y="234"/>
                  </a:lnTo>
                  <a:lnTo>
                    <a:pt x="64" y="240"/>
                  </a:lnTo>
                  <a:lnTo>
                    <a:pt x="39" y="245"/>
                  </a:lnTo>
                  <a:lnTo>
                    <a:pt x="14" y="251"/>
                  </a:lnTo>
                  <a:lnTo>
                    <a:pt x="9" y="243"/>
                  </a:lnTo>
                  <a:lnTo>
                    <a:pt x="7" y="233"/>
                  </a:lnTo>
                  <a:lnTo>
                    <a:pt x="7" y="208"/>
                  </a:lnTo>
                  <a:lnTo>
                    <a:pt x="5" y="194"/>
                  </a:lnTo>
                  <a:lnTo>
                    <a:pt x="3" y="187"/>
                  </a:lnTo>
                  <a:lnTo>
                    <a:pt x="1" y="184"/>
                  </a:lnTo>
                  <a:lnTo>
                    <a:pt x="0" y="180"/>
                  </a:lnTo>
                  <a:lnTo>
                    <a:pt x="0" y="178"/>
                  </a:lnTo>
                  <a:lnTo>
                    <a:pt x="3" y="160"/>
                  </a:lnTo>
                  <a:lnTo>
                    <a:pt x="9" y="142"/>
                  </a:lnTo>
                  <a:lnTo>
                    <a:pt x="11" y="124"/>
                  </a:lnTo>
                  <a:lnTo>
                    <a:pt x="11" y="119"/>
                  </a:lnTo>
                  <a:lnTo>
                    <a:pt x="10" y="115"/>
                  </a:lnTo>
                  <a:lnTo>
                    <a:pt x="8" y="110"/>
                  </a:lnTo>
                  <a:lnTo>
                    <a:pt x="5" y="107"/>
                  </a:lnTo>
                  <a:lnTo>
                    <a:pt x="7" y="103"/>
                  </a:lnTo>
                  <a:lnTo>
                    <a:pt x="11" y="98"/>
                  </a:lnTo>
                  <a:lnTo>
                    <a:pt x="15" y="97"/>
                  </a:lnTo>
                  <a:lnTo>
                    <a:pt x="23" y="89"/>
                  </a:lnTo>
                  <a:lnTo>
                    <a:pt x="25" y="84"/>
                  </a:lnTo>
                  <a:lnTo>
                    <a:pt x="28" y="81"/>
                  </a:lnTo>
                  <a:lnTo>
                    <a:pt x="31" y="76"/>
                  </a:lnTo>
                  <a:lnTo>
                    <a:pt x="25" y="60"/>
                  </a:lnTo>
                  <a:lnTo>
                    <a:pt x="23" y="41"/>
                  </a:lnTo>
                  <a:lnTo>
                    <a:pt x="23" y="21"/>
                  </a:lnTo>
                  <a:lnTo>
                    <a:pt x="28" y="3"/>
                  </a:lnTo>
                  <a:lnTo>
                    <a:pt x="30" y="3"/>
                  </a:lnTo>
                  <a:lnTo>
                    <a:pt x="32" y="4"/>
                  </a:lnTo>
                  <a:lnTo>
                    <a:pt x="34" y="4"/>
                  </a:lnTo>
                  <a:lnTo>
                    <a:pt x="36" y="5"/>
                  </a:lnTo>
                  <a:lnTo>
                    <a:pt x="38" y="3"/>
                  </a:lnTo>
                  <a:lnTo>
                    <a:pt x="39"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9" name="Freeform 9">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25C88659-75CC-4B63-801A-A574C0C9ED61}"/>
                </a:ext>
              </a:extLst>
            </p:cNvPr>
            <p:cNvSpPr>
              <a:spLocks/>
            </p:cNvSpPr>
            <p:nvPr/>
          </p:nvSpPr>
          <p:spPr bwMode="auto">
            <a:xfrm>
              <a:off x="9016858" y="1907861"/>
              <a:ext cx="189533" cy="380537"/>
            </a:xfrm>
            <a:custGeom>
              <a:avLst/>
              <a:gdLst/>
              <a:ahLst/>
              <a:cxnLst>
                <a:cxn ang="0">
                  <a:pos x="111" y="0"/>
                </a:cxn>
                <a:cxn ang="0">
                  <a:pos x="114" y="5"/>
                </a:cxn>
                <a:cxn ang="0">
                  <a:pos x="111" y="14"/>
                </a:cxn>
                <a:cxn ang="0">
                  <a:pos x="111" y="22"/>
                </a:cxn>
                <a:cxn ang="0">
                  <a:pos x="114" y="29"/>
                </a:cxn>
                <a:cxn ang="0">
                  <a:pos x="115" y="32"/>
                </a:cxn>
                <a:cxn ang="0">
                  <a:pos x="116" y="33"/>
                </a:cxn>
                <a:cxn ang="0">
                  <a:pos x="117" y="35"/>
                </a:cxn>
                <a:cxn ang="0">
                  <a:pos x="117" y="39"/>
                </a:cxn>
                <a:cxn ang="0">
                  <a:pos x="115" y="47"/>
                </a:cxn>
                <a:cxn ang="0">
                  <a:pos x="110" y="54"/>
                </a:cxn>
                <a:cxn ang="0">
                  <a:pos x="104" y="59"/>
                </a:cxn>
                <a:cxn ang="0">
                  <a:pos x="95" y="70"/>
                </a:cxn>
                <a:cxn ang="0">
                  <a:pos x="99" y="85"/>
                </a:cxn>
                <a:cxn ang="0">
                  <a:pos x="97" y="99"/>
                </a:cxn>
                <a:cxn ang="0">
                  <a:pos x="90" y="130"/>
                </a:cxn>
                <a:cxn ang="0">
                  <a:pos x="89" y="144"/>
                </a:cxn>
                <a:cxn ang="0">
                  <a:pos x="90" y="153"/>
                </a:cxn>
                <a:cxn ang="0">
                  <a:pos x="94" y="165"/>
                </a:cxn>
                <a:cxn ang="0">
                  <a:pos x="96" y="176"/>
                </a:cxn>
                <a:cxn ang="0">
                  <a:pos x="97" y="189"/>
                </a:cxn>
                <a:cxn ang="0">
                  <a:pos x="96" y="197"/>
                </a:cxn>
                <a:cxn ang="0">
                  <a:pos x="96" y="204"/>
                </a:cxn>
                <a:cxn ang="0">
                  <a:pos x="97" y="211"/>
                </a:cxn>
                <a:cxn ang="0">
                  <a:pos x="101" y="220"/>
                </a:cxn>
                <a:cxn ang="0">
                  <a:pos x="87" y="221"/>
                </a:cxn>
                <a:cxn ang="0">
                  <a:pos x="75" y="223"/>
                </a:cxn>
                <a:cxn ang="0">
                  <a:pos x="65" y="225"/>
                </a:cxn>
                <a:cxn ang="0">
                  <a:pos x="52" y="228"/>
                </a:cxn>
                <a:cxn ang="0">
                  <a:pos x="50" y="215"/>
                </a:cxn>
                <a:cxn ang="0">
                  <a:pos x="48" y="201"/>
                </a:cxn>
                <a:cxn ang="0">
                  <a:pos x="46" y="187"/>
                </a:cxn>
                <a:cxn ang="0">
                  <a:pos x="43" y="173"/>
                </a:cxn>
                <a:cxn ang="0">
                  <a:pos x="38" y="162"/>
                </a:cxn>
                <a:cxn ang="0">
                  <a:pos x="32" y="154"/>
                </a:cxn>
                <a:cxn ang="0">
                  <a:pos x="24" y="150"/>
                </a:cxn>
                <a:cxn ang="0">
                  <a:pos x="24" y="139"/>
                </a:cxn>
                <a:cxn ang="0">
                  <a:pos x="21" y="129"/>
                </a:cxn>
                <a:cxn ang="0">
                  <a:pos x="16" y="119"/>
                </a:cxn>
                <a:cxn ang="0">
                  <a:pos x="14" y="110"/>
                </a:cxn>
                <a:cxn ang="0">
                  <a:pos x="14" y="105"/>
                </a:cxn>
                <a:cxn ang="0">
                  <a:pos x="16" y="96"/>
                </a:cxn>
                <a:cxn ang="0">
                  <a:pos x="16" y="90"/>
                </a:cxn>
                <a:cxn ang="0">
                  <a:pos x="15" y="87"/>
                </a:cxn>
                <a:cxn ang="0">
                  <a:pos x="15" y="82"/>
                </a:cxn>
                <a:cxn ang="0">
                  <a:pos x="14" y="78"/>
                </a:cxn>
                <a:cxn ang="0">
                  <a:pos x="14" y="76"/>
                </a:cxn>
                <a:cxn ang="0">
                  <a:pos x="4" y="62"/>
                </a:cxn>
                <a:cxn ang="0">
                  <a:pos x="4" y="50"/>
                </a:cxn>
                <a:cxn ang="0">
                  <a:pos x="1" y="39"/>
                </a:cxn>
                <a:cxn ang="0">
                  <a:pos x="0" y="28"/>
                </a:cxn>
                <a:cxn ang="0">
                  <a:pos x="36" y="18"/>
                </a:cxn>
                <a:cxn ang="0">
                  <a:pos x="73" y="8"/>
                </a:cxn>
                <a:cxn ang="0">
                  <a:pos x="111" y="0"/>
                </a:cxn>
              </a:cxnLst>
              <a:rect l="0" t="0" r="r" b="b"/>
              <a:pathLst>
                <a:path w="117" h="228">
                  <a:moveTo>
                    <a:pt x="111" y="0"/>
                  </a:moveTo>
                  <a:lnTo>
                    <a:pt x="114" y="5"/>
                  </a:lnTo>
                  <a:lnTo>
                    <a:pt x="111" y="14"/>
                  </a:lnTo>
                  <a:lnTo>
                    <a:pt x="111" y="22"/>
                  </a:lnTo>
                  <a:lnTo>
                    <a:pt x="114" y="29"/>
                  </a:lnTo>
                  <a:lnTo>
                    <a:pt x="115" y="32"/>
                  </a:lnTo>
                  <a:lnTo>
                    <a:pt x="116" y="33"/>
                  </a:lnTo>
                  <a:lnTo>
                    <a:pt x="117" y="35"/>
                  </a:lnTo>
                  <a:lnTo>
                    <a:pt x="117" y="39"/>
                  </a:lnTo>
                  <a:lnTo>
                    <a:pt x="115" y="47"/>
                  </a:lnTo>
                  <a:lnTo>
                    <a:pt x="110" y="54"/>
                  </a:lnTo>
                  <a:lnTo>
                    <a:pt x="104" y="59"/>
                  </a:lnTo>
                  <a:lnTo>
                    <a:pt x="95" y="70"/>
                  </a:lnTo>
                  <a:lnTo>
                    <a:pt x="99" y="85"/>
                  </a:lnTo>
                  <a:lnTo>
                    <a:pt x="97" y="99"/>
                  </a:lnTo>
                  <a:lnTo>
                    <a:pt x="90" y="130"/>
                  </a:lnTo>
                  <a:lnTo>
                    <a:pt x="89" y="144"/>
                  </a:lnTo>
                  <a:lnTo>
                    <a:pt x="90" y="153"/>
                  </a:lnTo>
                  <a:lnTo>
                    <a:pt x="94" y="165"/>
                  </a:lnTo>
                  <a:lnTo>
                    <a:pt x="96" y="176"/>
                  </a:lnTo>
                  <a:lnTo>
                    <a:pt x="97" y="189"/>
                  </a:lnTo>
                  <a:lnTo>
                    <a:pt x="96" y="197"/>
                  </a:lnTo>
                  <a:lnTo>
                    <a:pt x="96" y="204"/>
                  </a:lnTo>
                  <a:lnTo>
                    <a:pt x="97" y="211"/>
                  </a:lnTo>
                  <a:lnTo>
                    <a:pt x="101" y="220"/>
                  </a:lnTo>
                  <a:lnTo>
                    <a:pt x="87" y="221"/>
                  </a:lnTo>
                  <a:lnTo>
                    <a:pt x="75" y="223"/>
                  </a:lnTo>
                  <a:lnTo>
                    <a:pt x="65" y="225"/>
                  </a:lnTo>
                  <a:lnTo>
                    <a:pt x="52" y="228"/>
                  </a:lnTo>
                  <a:lnTo>
                    <a:pt x="50" y="215"/>
                  </a:lnTo>
                  <a:lnTo>
                    <a:pt x="48" y="201"/>
                  </a:lnTo>
                  <a:lnTo>
                    <a:pt x="46" y="187"/>
                  </a:lnTo>
                  <a:lnTo>
                    <a:pt x="43" y="173"/>
                  </a:lnTo>
                  <a:lnTo>
                    <a:pt x="38" y="162"/>
                  </a:lnTo>
                  <a:lnTo>
                    <a:pt x="32" y="154"/>
                  </a:lnTo>
                  <a:lnTo>
                    <a:pt x="24" y="150"/>
                  </a:lnTo>
                  <a:lnTo>
                    <a:pt x="24" y="139"/>
                  </a:lnTo>
                  <a:lnTo>
                    <a:pt x="21" y="129"/>
                  </a:lnTo>
                  <a:lnTo>
                    <a:pt x="16" y="119"/>
                  </a:lnTo>
                  <a:lnTo>
                    <a:pt x="14" y="110"/>
                  </a:lnTo>
                  <a:lnTo>
                    <a:pt x="14" y="105"/>
                  </a:lnTo>
                  <a:lnTo>
                    <a:pt x="16" y="96"/>
                  </a:lnTo>
                  <a:lnTo>
                    <a:pt x="16" y="90"/>
                  </a:lnTo>
                  <a:lnTo>
                    <a:pt x="15" y="87"/>
                  </a:lnTo>
                  <a:lnTo>
                    <a:pt x="15" y="82"/>
                  </a:lnTo>
                  <a:lnTo>
                    <a:pt x="14" y="78"/>
                  </a:lnTo>
                  <a:lnTo>
                    <a:pt x="14" y="76"/>
                  </a:lnTo>
                  <a:lnTo>
                    <a:pt x="4" y="62"/>
                  </a:lnTo>
                  <a:lnTo>
                    <a:pt x="4" y="50"/>
                  </a:lnTo>
                  <a:lnTo>
                    <a:pt x="1" y="39"/>
                  </a:lnTo>
                  <a:lnTo>
                    <a:pt x="0" y="28"/>
                  </a:lnTo>
                  <a:lnTo>
                    <a:pt x="36" y="18"/>
                  </a:lnTo>
                  <a:lnTo>
                    <a:pt x="73" y="8"/>
                  </a:lnTo>
                  <a:lnTo>
                    <a:pt x="111"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10" name="Freeform 10">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D91B3163-8D04-426C-B527-DF520E4066AD}"/>
                </a:ext>
              </a:extLst>
            </p:cNvPr>
            <p:cNvSpPr>
              <a:spLocks/>
            </p:cNvSpPr>
            <p:nvPr/>
          </p:nvSpPr>
          <p:spPr bwMode="auto">
            <a:xfrm>
              <a:off x="9101094" y="2204946"/>
              <a:ext cx="346667" cy="201954"/>
            </a:xfrm>
            <a:custGeom>
              <a:avLst/>
              <a:gdLst/>
              <a:ahLst/>
              <a:cxnLst>
                <a:cxn ang="0">
                  <a:pos x="152" y="0"/>
                </a:cxn>
                <a:cxn ang="0">
                  <a:pos x="156" y="3"/>
                </a:cxn>
                <a:cxn ang="0">
                  <a:pos x="159" y="9"/>
                </a:cxn>
                <a:cxn ang="0">
                  <a:pos x="163" y="14"/>
                </a:cxn>
                <a:cxn ang="0">
                  <a:pos x="166" y="17"/>
                </a:cxn>
                <a:cxn ang="0">
                  <a:pos x="171" y="18"/>
                </a:cxn>
                <a:cxn ang="0">
                  <a:pos x="178" y="16"/>
                </a:cxn>
                <a:cxn ang="0">
                  <a:pos x="169" y="25"/>
                </a:cxn>
                <a:cxn ang="0">
                  <a:pos x="161" y="36"/>
                </a:cxn>
                <a:cxn ang="0">
                  <a:pos x="155" y="47"/>
                </a:cxn>
                <a:cxn ang="0">
                  <a:pos x="158" y="51"/>
                </a:cxn>
                <a:cxn ang="0">
                  <a:pos x="158" y="53"/>
                </a:cxn>
                <a:cxn ang="0">
                  <a:pos x="162" y="57"/>
                </a:cxn>
                <a:cxn ang="0">
                  <a:pos x="166" y="58"/>
                </a:cxn>
                <a:cxn ang="0">
                  <a:pos x="178" y="56"/>
                </a:cxn>
                <a:cxn ang="0">
                  <a:pos x="180" y="59"/>
                </a:cxn>
                <a:cxn ang="0">
                  <a:pos x="184" y="61"/>
                </a:cxn>
                <a:cxn ang="0">
                  <a:pos x="187" y="65"/>
                </a:cxn>
                <a:cxn ang="0">
                  <a:pos x="190" y="70"/>
                </a:cxn>
                <a:cxn ang="0">
                  <a:pos x="189" y="75"/>
                </a:cxn>
                <a:cxn ang="0">
                  <a:pos x="194" y="78"/>
                </a:cxn>
                <a:cxn ang="0">
                  <a:pos x="199" y="82"/>
                </a:cxn>
                <a:cxn ang="0">
                  <a:pos x="204" y="88"/>
                </a:cxn>
                <a:cxn ang="0">
                  <a:pos x="208" y="93"/>
                </a:cxn>
                <a:cxn ang="0">
                  <a:pos x="214" y="95"/>
                </a:cxn>
                <a:cxn ang="0">
                  <a:pos x="214" y="105"/>
                </a:cxn>
                <a:cxn ang="0">
                  <a:pos x="212" y="108"/>
                </a:cxn>
                <a:cxn ang="0">
                  <a:pos x="211" y="110"/>
                </a:cxn>
                <a:cxn ang="0">
                  <a:pos x="207" y="112"/>
                </a:cxn>
                <a:cxn ang="0">
                  <a:pos x="203" y="113"/>
                </a:cxn>
                <a:cxn ang="0">
                  <a:pos x="203" y="107"/>
                </a:cxn>
                <a:cxn ang="0">
                  <a:pos x="201" y="105"/>
                </a:cxn>
                <a:cxn ang="0">
                  <a:pos x="201" y="102"/>
                </a:cxn>
                <a:cxn ang="0">
                  <a:pos x="200" y="101"/>
                </a:cxn>
                <a:cxn ang="0">
                  <a:pos x="200" y="95"/>
                </a:cxn>
                <a:cxn ang="0">
                  <a:pos x="191" y="102"/>
                </a:cxn>
                <a:cxn ang="0">
                  <a:pos x="184" y="112"/>
                </a:cxn>
                <a:cxn ang="0">
                  <a:pos x="178" y="121"/>
                </a:cxn>
                <a:cxn ang="0">
                  <a:pos x="172" y="120"/>
                </a:cxn>
                <a:cxn ang="0">
                  <a:pos x="169" y="115"/>
                </a:cxn>
                <a:cxn ang="0">
                  <a:pos x="166" y="108"/>
                </a:cxn>
                <a:cxn ang="0">
                  <a:pos x="166" y="101"/>
                </a:cxn>
                <a:cxn ang="0">
                  <a:pos x="162" y="106"/>
                </a:cxn>
                <a:cxn ang="0">
                  <a:pos x="161" y="109"/>
                </a:cxn>
                <a:cxn ang="0">
                  <a:pos x="154" y="103"/>
                </a:cxn>
                <a:cxn ang="0">
                  <a:pos x="144" y="87"/>
                </a:cxn>
                <a:cxn ang="0">
                  <a:pos x="114" y="92"/>
                </a:cxn>
                <a:cxn ang="0">
                  <a:pos x="86" y="98"/>
                </a:cxn>
                <a:cxn ang="0">
                  <a:pos x="59" y="105"/>
                </a:cxn>
                <a:cxn ang="0">
                  <a:pos x="31" y="112"/>
                </a:cxn>
                <a:cxn ang="0">
                  <a:pos x="0" y="115"/>
                </a:cxn>
                <a:cxn ang="0">
                  <a:pos x="1" y="99"/>
                </a:cxn>
                <a:cxn ang="0">
                  <a:pos x="3" y="71"/>
                </a:cxn>
                <a:cxn ang="0">
                  <a:pos x="3" y="53"/>
                </a:cxn>
                <a:cxn ang="0">
                  <a:pos x="33" y="47"/>
                </a:cxn>
                <a:cxn ang="0">
                  <a:pos x="63" y="40"/>
                </a:cxn>
                <a:cxn ang="0">
                  <a:pos x="94" y="35"/>
                </a:cxn>
                <a:cxn ang="0">
                  <a:pos x="121" y="28"/>
                </a:cxn>
                <a:cxn ang="0">
                  <a:pos x="132" y="23"/>
                </a:cxn>
                <a:cxn ang="0">
                  <a:pos x="141" y="14"/>
                </a:cxn>
                <a:cxn ang="0">
                  <a:pos x="147" y="2"/>
                </a:cxn>
                <a:cxn ang="0">
                  <a:pos x="150" y="2"/>
                </a:cxn>
                <a:cxn ang="0">
                  <a:pos x="152" y="0"/>
                </a:cxn>
              </a:cxnLst>
              <a:rect l="0" t="0" r="r" b="b"/>
              <a:pathLst>
                <a:path w="214" h="121">
                  <a:moveTo>
                    <a:pt x="152" y="0"/>
                  </a:moveTo>
                  <a:lnTo>
                    <a:pt x="156" y="3"/>
                  </a:lnTo>
                  <a:lnTo>
                    <a:pt x="159" y="9"/>
                  </a:lnTo>
                  <a:lnTo>
                    <a:pt x="163" y="14"/>
                  </a:lnTo>
                  <a:lnTo>
                    <a:pt x="166" y="17"/>
                  </a:lnTo>
                  <a:lnTo>
                    <a:pt x="171" y="18"/>
                  </a:lnTo>
                  <a:lnTo>
                    <a:pt x="178" y="16"/>
                  </a:lnTo>
                  <a:lnTo>
                    <a:pt x="169" y="25"/>
                  </a:lnTo>
                  <a:lnTo>
                    <a:pt x="161" y="36"/>
                  </a:lnTo>
                  <a:lnTo>
                    <a:pt x="155" y="47"/>
                  </a:lnTo>
                  <a:lnTo>
                    <a:pt x="158" y="51"/>
                  </a:lnTo>
                  <a:lnTo>
                    <a:pt x="158" y="53"/>
                  </a:lnTo>
                  <a:lnTo>
                    <a:pt x="162" y="57"/>
                  </a:lnTo>
                  <a:lnTo>
                    <a:pt x="166" y="58"/>
                  </a:lnTo>
                  <a:lnTo>
                    <a:pt x="178" y="56"/>
                  </a:lnTo>
                  <a:lnTo>
                    <a:pt x="180" y="59"/>
                  </a:lnTo>
                  <a:lnTo>
                    <a:pt x="184" y="61"/>
                  </a:lnTo>
                  <a:lnTo>
                    <a:pt x="187" y="65"/>
                  </a:lnTo>
                  <a:lnTo>
                    <a:pt x="190" y="70"/>
                  </a:lnTo>
                  <a:lnTo>
                    <a:pt x="189" y="75"/>
                  </a:lnTo>
                  <a:lnTo>
                    <a:pt x="194" y="78"/>
                  </a:lnTo>
                  <a:lnTo>
                    <a:pt x="199" y="82"/>
                  </a:lnTo>
                  <a:lnTo>
                    <a:pt x="204" y="88"/>
                  </a:lnTo>
                  <a:lnTo>
                    <a:pt x="208" y="93"/>
                  </a:lnTo>
                  <a:lnTo>
                    <a:pt x="214" y="95"/>
                  </a:lnTo>
                  <a:lnTo>
                    <a:pt x="214" y="105"/>
                  </a:lnTo>
                  <a:lnTo>
                    <a:pt x="212" y="108"/>
                  </a:lnTo>
                  <a:lnTo>
                    <a:pt x="211" y="110"/>
                  </a:lnTo>
                  <a:lnTo>
                    <a:pt x="207" y="112"/>
                  </a:lnTo>
                  <a:lnTo>
                    <a:pt x="203" y="113"/>
                  </a:lnTo>
                  <a:lnTo>
                    <a:pt x="203" y="107"/>
                  </a:lnTo>
                  <a:lnTo>
                    <a:pt x="201" y="105"/>
                  </a:lnTo>
                  <a:lnTo>
                    <a:pt x="201" y="102"/>
                  </a:lnTo>
                  <a:lnTo>
                    <a:pt x="200" y="101"/>
                  </a:lnTo>
                  <a:lnTo>
                    <a:pt x="200" y="95"/>
                  </a:lnTo>
                  <a:lnTo>
                    <a:pt x="191" y="102"/>
                  </a:lnTo>
                  <a:lnTo>
                    <a:pt x="184" y="112"/>
                  </a:lnTo>
                  <a:lnTo>
                    <a:pt x="178" y="121"/>
                  </a:lnTo>
                  <a:lnTo>
                    <a:pt x="172" y="120"/>
                  </a:lnTo>
                  <a:lnTo>
                    <a:pt x="169" y="115"/>
                  </a:lnTo>
                  <a:lnTo>
                    <a:pt x="166" y="108"/>
                  </a:lnTo>
                  <a:lnTo>
                    <a:pt x="166" y="101"/>
                  </a:lnTo>
                  <a:lnTo>
                    <a:pt x="162" y="106"/>
                  </a:lnTo>
                  <a:lnTo>
                    <a:pt x="161" y="109"/>
                  </a:lnTo>
                  <a:lnTo>
                    <a:pt x="154" y="103"/>
                  </a:lnTo>
                  <a:lnTo>
                    <a:pt x="144" y="87"/>
                  </a:lnTo>
                  <a:lnTo>
                    <a:pt x="114" y="92"/>
                  </a:lnTo>
                  <a:lnTo>
                    <a:pt x="86" y="98"/>
                  </a:lnTo>
                  <a:lnTo>
                    <a:pt x="59" y="105"/>
                  </a:lnTo>
                  <a:lnTo>
                    <a:pt x="31" y="112"/>
                  </a:lnTo>
                  <a:lnTo>
                    <a:pt x="0" y="115"/>
                  </a:lnTo>
                  <a:lnTo>
                    <a:pt x="1" y="99"/>
                  </a:lnTo>
                  <a:lnTo>
                    <a:pt x="3" y="71"/>
                  </a:lnTo>
                  <a:lnTo>
                    <a:pt x="3" y="53"/>
                  </a:lnTo>
                  <a:lnTo>
                    <a:pt x="33" y="47"/>
                  </a:lnTo>
                  <a:lnTo>
                    <a:pt x="63" y="40"/>
                  </a:lnTo>
                  <a:lnTo>
                    <a:pt x="94" y="35"/>
                  </a:lnTo>
                  <a:lnTo>
                    <a:pt x="121" y="28"/>
                  </a:lnTo>
                  <a:lnTo>
                    <a:pt x="132" y="23"/>
                  </a:lnTo>
                  <a:lnTo>
                    <a:pt x="141" y="14"/>
                  </a:lnTo>
                  <a:lnTo>
                    <a:pt x="147" y="2"/>
                  </a:lnTo>
                  <a:lnTo>
                    <a:pt x="150" y="2"/>
                  </a:lnTo>
                  <a:lnTo>
                    <a:pt x="152"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11" name="Freeform 11">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A5DC4B19-6589-4B66-9622-DEED87F0A63D}"/>
                </a:ext>
              </a:extLst>
            </p:cNvPr>
            <p:cNvSpPr>
              <a:spLocks/>
            </p:cNvSpPr>
            <p:nvPr/>
          </p:nvSpPr>
          <p:spPr bwMode="auto">
            <a:xfrm>
              <a:off x="9446141" y="2338469"/>
              <a:ext cx="55078" cy="30043"/>
            </a:xfrm>
            <a:custGeom>
              <a:avLst/>
              <a:gdLst/>
              <a:ahLst/>
              <a:cxnLst>
                <a:cxn ang="0">
                  <a:pos x="29" y="0"/>
                </a:cxn>
                <a:cxn ang="0">
                  <a:pos x="34" y="4"/>
                </a:cxn>
                <a:cxn ang="0">
                  <a:pos x="27" y="11"/>
                </a:cxn>
                <a:cxn ang="0">
                  <a:pos x="18" y="15"/>
                </a:cxn>
                <a:cxn ang="0">
                  <a:pos x="8" y="18"/>
                </a:cxn>
                <a:cxn ang="0">
                  <a:pos x="0" y="18"/>
                </a:cxn>
                <a:cxn ang="0">
                  <a:pos x="1" y="15"/>
                </a:cxn>
                <a:cxn ang="0">
                  <a:pos x="1" y="14"/>
                </a:cxn>
                <a:cxn ang="0">
                  <a:pos x="2" y="13"/>
                </a:cxn>
                <a:cxn ang="0">
                  <a:pos x="2" y="12"/>
                </a:cxn>
                <a:cxn ang="0">
                  <a:pos x="6" y="12"/>
                </a:cxn>
                <a:cxn ang="0">
                  <a:pos x="8" y="13"/>
                </a:cxn>
                <a:cxn ang="0">
                  <a:pos x="11" y="12"/>
                </a:cxn>
                <a:cxn ang="0">
                  <a:pos x="13" y="12"/>
                </a:cxn>
                <a:cxn ang="0">
                  <a:pos x="16" y="11"/>
                </a:cxn>
                <a:cxn ang="0">
                  <a:pos x="19" y="11"/>
                </a:cxn>
                <a:cxn ang="0">
                  <a:pos x="20" y="9"/>
                </a:cxn>
                <a:cxn ang="0">
                  <a:pos x="21" y="9"/>
                </a:cxn>
                <a:cxn ang="0">
                  <a:pos x="21" y="6"/>
                </a:cxn>
                <a:cxn ang="0">
                  <a:pos x="29" y="0"/>
                </a:cxn>
              </a:cxnLst>
              <a:rect l="0" t="0" r="r" b="b"/>
              <a:pathLst>
                <a:path w="34" h="18">
                  <a:moveTo>
                    <a:pt x="29" y="0"/>
                  </a:moveTo>
                  <a:lnTo>
                    <a:pt x="34" y="4"/>
                  </a:lnTo>
                  <a:lnTo>
                    <a:pt x="27" y="11"/>
                  </a:lnTo>
                  <a:lnTo>
                    <a:pt x="18" y="15"/>
                  </a:lnTo>
                  <a:lnTo>
                    <a:pt x="8" y="18"/>
                  </a:lnTo>
                  <a:lnTo>
                    <a:pt x="0" y="18"/>
                  </a:lnTo>
                  <a:lnTo>
                    <a:pt x="1" y="15"/>
                  </a:lnTo>
                  <a:lnTo>
                    <a:pt x="1" y="14"/>
                  </a:lnTo>
                  <a:lnTo>
                    <a:pt x="2" y="13"/>
                  </a:lnTo>
                  <a:lnTo>
                    <a:pt x="2" y="12"/>
                  </a:lnTo>
                  <a:lnTo>
                    <a:pt x="6" y="12"/>
                  </a:lnTo>
                  <a:lnTo>
                    <a:pt x="8" y="13"/>
                  </a:lnTo>
                  <a:lnTo>
                    <a:pt x="11" y="12"/>
                  </a:lnTo>
                  <a:lnTo>
                    <a:pt x="13" y="12"/>
                  </a:lnTo>
                  <a:lnTo>
                    <a:pt x="16" y="11"/>
                  </a:lnTo>
                  <a:lnTo>
                    <a:pt x="19" y="11"/>
                  </a:lnTo>
                  <a:lnTo>
                    <a:pt x="20" y="9"/>
                  </a:lnTo>
                  <a:lnTo>
                    <a:pt x="21" y="9"/>
                  </a:lnTo>
                  <a:lnTo>
                    <a:pt x="21" y="6"/>
                  </a:lnTo>
                  <a:lnTo>
                    <a:pt x="29"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12" name="Freeform 12">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48799A2-64DC-4771-9598-E9AEF05635B8}"/>
                </a:ext>
              </a:extLst>
            </p:cNvPr>
            <p:cNvSpPr>
              <a:spLocks/>
            </p:cNvSpPr>
            <p:nvPr/>
          </p:nvSpPr>
          <p:spPr bwMode="auto">
            <a:xfrm>
              <a:off x="9293867" y="2353490"/>
              <a:ext cx="50219" cy="110156"/>
            </a:xfrm>
            <a:custGeom>
              <a:avLst/>
              <a:gdLst/>
              <a:ahLst/>
              <a:cxnLst>
                <a:cxn ang="0">
                  <a:pos x="22" y="0"/>
                </a:cxn>
                <a:cxn ang="0">
                  <a:pos x="27" y="9"/>
                </a:cxn>
                <a:cxn ang="0">
                  <a:pos x="28" y="18"/>
                </a:cxn>
                <a:cxn ang="0">
                  <a:pos x="25" y="26"/>
                </a:cxn>
                <a:cxn ang="0">
                  <a:pos x="29" y="33"/>
                </a:cxn>
                <a:cxn ang="0">
                  <a:pos x="31" y="42"/>
                </a:cxn>
                <a:cxn ang="0">
                  <a:pos x="31" y="54"/>
                </a:cxn>
                <a:cxn ang="0">
                  <a:pos x="24" y="58"/>
                </a:cxn>
                <a:cxn ang="0">
                  <a:pos x="18" y="61"/>
                </a:cxn>
                <a:cxn ang="0">
                  <a:pos x="14" y="66"/>
                </a:cxn>
                <a:cxn ang="0">
                  <a:pos x="11" y="53"/>
                </a:cxn>
                <a:cxn ang="0">
                  <a:pos x="8" y="38"/>
                </a:cxn>
                <a:cxn ang="0">
                  <a:pos x="3" y="21"/>
                </a:cxn>
                <a:cxn ang="0">
                  <a:pos x="0" y="6"/>
                </a:cxn>
                <a:cxn ang="0">
                  <a:pos x="10" y="3"/>
                </a:cxn>
                <a:cxn ang="0">
                  <a:pos x="22" y="0"/>
                </a:cxn>
              </a:cxnLst>
              <a:rect l="0" t="0" r="r" b="b"/>
              <a:pathLst>
                <a:path w="31" h="66">
                  <a:moveTo>
                    <a:pt x="22" y="0"/>
                  </a:moveTo>
                  <a:lnTo>
                    <a:pt x="27" y="9"/>
                  </a:lnTo>
                  <a:lnTo>
                    <a:pt x="28" y="18"/>
                  </a:lnTo>
                  <a:lnTo>
                    <a:pt x="25" y="26"/>
                  </a:lnTo>
                  <a:lnTo>
                    <a:pt x="29" y="33"/>
                  </a:lnTo>
                  <a:lnTo>
                    <a:pt x="31" y="42"/>
                  </a:lnTo>
                  <a:lnTo>
                    <a:pt x="31" y="54"/>
                  </a:lnTo>
                  <a:lnTo>
                    <a:pt x="24" y="58"/>
                  </a:lnTo>
                  <a:lnTo>
                    <a:pt x="18" y="61"/>
                  </a:lnTo>
                  <a:lnTo>
                    <a:pt x="14" y="66"/>
                  </a:lnTo>
                  <a:lnTo>
                    <a:pt x="11" y="53"/>
                  </a:lnTo>
                  <a:lnTo>
                    <a:pt x="8" y="38"/>
                  </a:lnTo>
                  <a:lnTo>
                    <a:pt x="3" y="21"/>
                  </a:lnTo>
                  <a:lnTo>
                    <a:pt x="0" y="6"/>
                  </a:lnTo>
                  <a:lnTo>
                    <a:pt x="10" y="3"/>
                  </a:lnTo>
                  <a:lnTo>
                    <a:pt x="22" y="0"/>
                  </a:lnTo>
                  <a:close/>
                </a:path>
              </a:pathLst>
            </a:custGeom>
            <a:solidFill>
              <a:schemeClr val="accent1"/>
            </a:solid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13" name="Freeform 13">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95C0A42-E00B-4FE8-B499-2077D092DB62}"/>
                </a:ext>
              </a:extLst>
            </p:cNvPr>
            <p:cNvSpPr>
              <a:spLocks/>
            </p:cNvSpPr>
            <p:nvPr/>
          </p:nvSpPr>
          <p:spPr bwMode="auto">
            <a:xfrm>
              <a:off x="8942340" y="2795781"/>
              <a:ext cx="113396" cy="211967"/>
            </a:xfrm>
            <a:custGeom>
              <a:avLst/>
              <a:gdLst/>
              <a:ahLst/>
              <a:cxnLst>
                <a:cxn ang="0">
                  <a:pos x="12" y="0"/>
                </a:cxn>
                <a:cxn ang="0">
                  <a:pos x="14" y="0"/>
                </a:cxn>
                <a:cxn ang="0">
                  <a:pos x="13" y="7"/>
                </a:cxn>
                <a:cxn ang="0">
                  <a:pos x="11" y="13"/>
                </a:cxn>
                <a:cxn ang="0">
                  <a:pos x="8" y="20"/>
                </a:cxn>
                <a:cxn ang="0">
                  <a:pos x="12" y="33"/>
                </a:cxn>
                <a:cxn ang="0">
                  <a:pos x="19" y="43"/>
                </a:cxn>
                <a:cxn ang="0">
                  <a:pos x="28" y="52"/>
                </a:cxn>
                <a:cxn ang="0">
                  <a:pos x="29" y="61"/>
                </a:cxn>
                <a:cxn ang="0">
                  <a:pos x="34" y="69"/>
                </a:cxn>
                <a:cxn ang="0">
                  <a:pos x="40" y="77"/>
                </a:cxn>
                <a:cxn ang="0">
                  <a:pos x="44" y="83"/>
                </a:cxn>
                <a:cxn ang="0">
                  <a:pos x="48" y="88"/>
                </a:cxn>
                <a:cxn ang="0">
                  <a:pos x="53" y="90"/>
                </a:cxn>
                <a:cxn ang="0">
                  <a:pos x="62" y="91"/>
                </a:cxn>
                <a:cxn ang="0">
                  <a:pos x="61" y="97"/>
                </a:cxn>
                <a:cxn ang="0">
                  <a:pos x="58" y="103"/>
                </a:cxn>
                <a:cxn ang="0">
                  <a:pos x="60" y="111"/>
                </a:cxn>
                <a:cxn ang="0">
                  <a:pos x="60" y="112"/>
                </a:cxn>
                <a:cxn ang="0">
                  <a:pos x="64" y="112"/>
                </a:cxn>
                <a:cxn ang="0">
                  <a:pos x="65" y="111"/>
                </a:cxn>
                <a:cxn ang="0">
                  <a:pos x="68" y="112"/>
                </a:cxn>
                <a:cxn ang="0">
                  <a:pos x="69" y="112"/>
                </a:cxn>
                <a:cxn ang="0">
                  <a:pos x="70" y="113"/>
                </a:cxn>
                <a:cxn ang="0">
                  <a:pos x="70" y="119"/>
                </a:cxn>
                <a:cxn ang="0">
                  <a:pos x="55" y="122"/>
                </a:cxn>
                <a:cxn ang="0">
                  <a:pos x="41" y="125"/>
                </a:cxn>
                <a:cxn ang="0">
                  <a:pos x="26" y="127"/>
                </a:cxn>
                <a:cxn ang="0">
                  <a:pos x="22" y="103"/>
                </a:cxn>
                <a:cxn ang="0">
                  <a:pos x="14" y="78"/>
                </a:cxn>
                <a:cxn ang="0">
                  <a:pos x="6" y="53"/>
                </a:cxn>
                <a:cxn ang="0">
                  <a:pos x="1" y="28"/>
                </a:cxn>
                <a:cxn ang="0">
                  <a:pos x="0" y="4"/>
                </a:cxn>
                <a:cxn ang="0">
                  <a:pos x="5" y="4"/>
                </a:cxn>
                <a:cxn ang="0">
                  <a:pos x="7" y="3"/>
                </a:cxn>
                <a:cxn ang="0">
                  <a:pos x="8" y="1"/>
                </a:cxn>
                <a:cxn ang="0">
                  <a:pos x="9" y="1"/>
                </a:cxn>
                <a:cxn ang="0">
                  <a:pos x="12" y="0"/>
                </a:cxn>
              </a:cxnLst>
              <a:rect l="0" t="0" r="r" b="b"/>
              <a:pathLst>
                <a:path w="70" h="127">
                  <a:moveTo>
                    <a:pt x="12" y="0"/>
                  </a:moveTo>
                  <a:lnTo>
                    <a:pt x="14" y="0"/>
                  </a:lnTo>
                  <a:lnTo>
                    <a:pt x="13" y="7"/>
                  </a:lnTo>
                  <a:lnTo>
                    <a:pt x="11" y="13"/>
                  </a:lnTo>
                  <a:lnTo>
                    <a:pt x="8" y="20"/>
                  </a:lnTo>
                  <a:lnTo>
                    <a:pt x="12" y="33"/>
                  </a:lnTo>
                  <a:lnTo>
                    <a:pt x="19" y="43"/>
                  </a:lnTo>
                  <a:lnTo>
                    <a:pt x="28" y="52"/>
                  </a:lnTo>
                  <a:lnTo>
                    <a:pt x="29" y="61"/>
                  </a:lnTo>
                  <a:lnTo>
                    <a:pt x="34" y="69"/>
                  </a:lnTo>
                  <a:lnTo>
                    <a:pt x="40" y="77"/>
                  </a:lnTo>
                  <a:lnTo>
                    <a:pt x="44" y="83"/>
                  </a:lnTo>
                  <a:lnTo>
                    <a:pt x="48" y="88"/>
                  </a:lnTo>
                  <a:lnTo>
                    <a:pt x="53" y="90"/>
                  </a:lnTo>
                  <a:lnTo>
                    <a:pt x="62" y="91"/>
                  </a:lnTo>
                  <a:lnTo>
                    <a:pt x="61" y="97"/>
                  </a:lnTo>
                  <a:lnTo>
                    <a:pt x="58" y="103"/>
                  </a:lnTo>
                  <a:lnTo>
                    <a:pt x="60" y="111"/>
                  </a:lnTo>
                  <a:lnTo>
                    <a:pt x="60" y="112"/>
                  </a:lnTo>
                  <a:lnTo>
                    <a:pt x="64" y="112"/>
                  </a:lnTo>
                  <a:lnTo>
                    <a:pt x="65" y="111"/>
                  </a:lnTo>
                  <a:lnTo>
                    <a:pt x="68" y="112"/>
                  </a:lnTo>
                  <a:lnTo>
                    <a:pt x="69" y="112"/>
                  </a:lnTo>
                  <a:lnTo>
                    <a:pt x="70" y="113"/>
                  </a:lnTo>
                  <a:lnTo>
                    <a:pt x="70" y="119"/>
                  </a:lnTo>
                  <a:lnTo>
                    <a:pt x="55" y="122"/>
                  </a:lnTo>
                  <a:lnTo>
                    <a:pt x="41" y="125"/>
                  </a:lnTo>
                  <a:lnTo>
                    <a:pt x="26" y="127"/>
                  </a:lnTo>
                  <a:lnTo>
                    <a:pt x="22" y="103"/>
                  </a:lnTo>
                  <a:lnTo>
                    <a:pt x="14" y="78"/>
                  </a:lnTo>
                  <a:lnTo>
                    <a:pt x="6" y="53"/>
                  </a:lnTo>
                  <a:lnTo>
                    <a:pt x="1" y="28"/>
                  </a:lnTo>
                  <a:lnTo>
                    <a:pt x="0" y="4"/>
                  </a:lnTo>
                  <a:lnTo>
                    <a:pt x="5" y="4"/>
                  </a:lnTo>
                  <a:lnTo>
                    <a:pt x="7" y="3"/>
                  </a:lnTo>
                  <a:lnTo>
                    <a:pt x="8" y="1"/>
                  </a:lnTo>
                  <a:lnTo>
                    <a:pt x="9" y="1"/>
                  </a:lnTo>
                  <a:lnTo>
                    <a:pt x="12"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14" name="Freeform 1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31637958-47F3-4A65-BB31-99ACEF0451B1}"/>
                </a:ext>
              </a:extLst>
            </p:cNvPr>
            <p:cNvSpPr>
              <a:spLocks/>
            </p:cNvSpPr>
            <p:nvPr/>
          </p:nvSpPr>
          <p:spPr bwMode="auto">
            <a:xfrm>
              <a:off x="8344586" y="2466983"/>
              <a:ext cx="685234" cy="462320"/>
            </a:xfrm>
            <a:custGeom>
              <a:avLst/>
              <a:gdLst/>
              <a:ahLst/>
              <a:cxnLst>
                <a:cxn ang="0">
                  <a:pos x="349" y="2"/>
                </a:cxn>
                <a:cxn ang="0">
                  <a:pos x="358" y="9"/>
                </a:cxn>
                <a:cxn ang="0">
                  <a:pos x="370" y="25"/>
                </a:cxn>
                <a:cxn ang="0">
                  <a:pos x="381" y="37"/>
                </a:cxn>
                <a:cxn ang="0">
                  <a:pos x="399" y="42"/>
                </a:cxn>
                <a:cxn ang="0">
                  <a:pos x="391" y="64"/>
                </a:cxn>
                <a:cxn ang="0">
                  <a:pos x="381" y="85"/>
                </a:cxn>
                <a:cxn ang="0">
                  <a:pos x="385" y="95"/>
                </a:cxn>
                <a:cxn ang="0">
                  <a:pos x="381" y="109"/>
                </a:cxn>
                <a:cxn ang="0">
                  <a:pos x="382" y="114"/>
                </a:cxn>
                <a:cxn ang="0">
                  <a:pos x="385" y="121"/>
                </a:cxn>
                <a:cxn ang="0">
                  <a:pos x="394" y="132"/>
                </a:cxn>
                <a:cxn ang="0">
                  <a:pos x="399" y="137"/>
                </a:cxn>
                <a:cxn ang="0">
                  <a:pos x="408" y="144"/>
                </a:cxn>
                <a:cxn ang="0">
                  <a:pos x="423" y="153"/>
                </a:cxn>
                <a:cxn ang="0">
                  <a:pos x="420" y="160"/>
                </a:cxn>
                <a:cxn ang="0">
                  <a:pos x="415" y="165"/>
                </a:cxn>
                <a:cxn ang="0">
                  <a:pos x="409" y="169"/>
                </a:cxn>
                <a:cxn ang="0">
                  <a:pos x="401" y="182"/>
                </a:cxn>
                <a:cxn ang="0">
                  <a:pos x="394" y="189"/>
                </a:cxn>
                <a:cxn ang="0">
                  <a:pos x="389" y="195"/>
                </a:cxn>
                <a:cxn ang="0">
                  <a:pos x="368" y="198"/>
                </a:cxn>
                <a:cxn ang="0">
                  <a:pos x="361" y="211"/>
                </a:cxn>
                <a:cxn ang="0">
                  <a:pos x="32" y="251"/>
                </a:cxn>
                <a:cxn ang="0">
                  <a:pos x="14" y="156"/>
                </a:cxn>
                <a:cxn ang="0">
                  <a:pos x="6" y="110"/>
                </a:cxn>
                <a:cxn ang="0">
                  <a:pos x="0" y="83"/>
                </a:cxn>
                <a:cxn ang="0">
                  <a:pos x="1" y="70"/>
                </a:cxn>
                <a:cxn ang="0">
                  <a:pos x="11" y="62"/>
                </a:cxn>
                <a:cxn ang="0">
                  <a:pos x="15" y="61"/>
                </a:cxn>
                <a:cxn ang="0">
                  <a:pos x="28" y="49"/>
                </a:cxn>
                <a:cxn ang="0">
                  <a:pos x="43" y="40"/>
                </a:cxn>
                <a:cxn ang="0">
                  <a:pos x="46" y="60"/>
                </a:cxn>
                <a:cxn ang="0">
                  <a:pos x="148" y="42"/>
                </a:cxn>
                <a:cxn ang="0">
                  <a:pos x="254" y="20"/>
                </a:cxn>
                <a:cxn ang="0">
                  <a:pos x="262" y="16"/>
                </a:cxn>
                <a:cxn ang="0">
                  <a:pos x="270" y="14"/>
                </a:cxn>
                <a:cxn ang="0">
                  <a:pos x="310" y="8"/>
                </a:cxn>
                <a:cxn ang="0">
                  <a:pos x="334" y="1"/>
                </a:cxn>
              </a:cxnLst>
              <a:rect l="0" t="0" r="r" b="b"/>
              <a:pathLst>
                <a:path w="423" h="277">
                  <a:moveTo>
                    <a:pt x="344" y="0"/>
                  </a:moveTo>
                  <a:lnTo>
                    <a:pt x="349" y="2"/>
                  </a:lnTo>
                  <a:lnTo>
                    <a:pt x="354" y="6"/>
                  </a:lnTo>
                  <a:lnTo>
                    <a:pt x="358" y="9"/>
                  </a:lnTo>
                  <a:lnTo>
                    <a:pt x="363" y="8"/>
                  </a:lnTo>
                  <a:lnTo>
                    <a:pt x="370" y="25"/>
                  </a:lnTo>
                  <a:lnTo>
                    <a:pt x="375" y="32"/>
                  </a:lnTo>
                  <a:lnTo>
                    <a:pt x="381" y="37"/>
                  </a:lnTo>
                  <a:lnTo>
                    <a:pt x="389" y="42"/>
                  </a:lnTo>
                  <a:lnTo>
                    <a:pt x="399" y="42"/>
                  </a:lnTo>
                  <a:lnTo>
                    <a:pt x="395" y="53"/>
                  </a:lnTo>
                  <a:lnTo>
                    <a:pt x="391" y="64"/>
                  </a:lnTo>
                  <a:lnTo>
                    <a:pt x="387" y="76"/>
                  </a:lnTo>
                  <a:lnTo>
                    <a:pt x="381" y="85"/>
                  </a:lnTo>
                  <a:lnTo>
                    <a:pt x="381" y="90"/>
                  </a:lnTo>
                  <a:lnTo>
                    <a:pt x="385" y="95"/>
                  </a:lnTo>
                  <a:lnTo>
                    <a:pt x="385" y="99"/>
                  </a:lnTo>
                  <a:lnTo>
                    <a:pt x="381" y="109"/>
                  </a:lnTo>
                  <a:lnTo>
                    <a:pt x="381" y="110"/>
                  </a:lnTo>
                  <a:lnTo>
                    <a:pt x="382" y="114"/>
                  </a:lnTo>
                  <a:lnTo>
                    <a:pt x="383" y="118"/>
                  </a:lnTo>
                  <a:lnTo>
                    <a:pt x="385" y="121"/>
                  </a:lnTo>
                  <a:lnTo>
                    <a:pt x="394" y="130"/>
                  </a:lnTo>
                  <a:lnTo>
                    <a:pt x="394" y="132"/>
                  </a:lnTo>
                  <a:lnTo>
                    <a:pt x="397" y="135"/>
                  </a:lnTo>
                  <a:lnTo>
                    <a:pt x="399" y="137"/>
                  </a:lnTo>
                  <a:lnTo>
                    <a:pt x="403" y="139"/>
                  </a:lnTo>
                  <a:lnTo>
                    <a:pt x="408" y="144"/>
                  </a:lnTo>
                  <a:lnTo>
                    <a:pt x="415" y="148"/>
                  </a:lnTo>
                  <a:lnTo>
                    <a:pt x="423" y="153"/>
                  </a:lnTo>
                  <a:lnTo>
                    <a:pt x="422" y="158"/>
                  </a:lnTo>
                  <a:lnTo>
                    <a:pt x="420" y="160"/>
                  </a:lnTo>
                  <a:lnTo>
                    <a:pt x="418" y="162"/>
                  </a:lnTo>
                  <a:lnTo>
                    <a:pt x="415" y="165"/>
                  </a:lnTo>
                  <a:lnTo>
                    <a:pt x="412" y="167"/>
                  </a:lnTo>
                  <a:lnTo>
                    <a:pt x="409" y="169"/>
                  </a:lnTo>
                  <a:lnTo>
                    <a:pt x="404" y="176"/>
                  </a:lnTo>
                  <a:lnTo>
                    <a:pt x="401" y="182"/>
                  </a:lnTo>
                  <a:lnTo>
                    <a:pt x="397" y="189"/>
                  </a:lnTo>
                  <a:lnTo>
                    <a:pt x="394" y="189"/>
                  </a:lnTo>
                  <a:lnTo>
                    <a:pt x="391" y="190"/>
                  </a:lnTo>
                  <a:lnTo>
                    <a:pt x="389" y="195"/>
                  </a:lnTo>
                  <a:lnTo>
                    <a:pt x="372" y="195"/>
                  </a:lnTo>
                  <a:lnTo>
                    <a:pt x="368" y="198"/>
                  </a:lnTo>
                  <a:lnTo>
                    <a:pt x="366" y="202"/>
                  </a:lnTo>
                  <a:lnTo>
                    <a:pt x="361" y="211"/>
                  </a:lnTo>
                  <a:lnTo>
                    <a:pt x="37" y="277"/>
                  </a:lnTo>
                  <a:lnTo>
                    <a:pt x="32" y="251"/>
                  </a:lnTo>
                  <a:lnTo>
                    <a:pt x="26" y="222"/>
                  </a:lnTo>
                  <a:lnTo>
                    <a:pt x="14" y="156"/>
                  </a:lnTo>
                  <a:lnTo>
                    <a:pt x="9" y="125"/>
                  </a:lnTo>
                  <a:lnTo>
                    <a:pt x="6" y="110"/>
                  </a:lnTo>
                  <a:lnTo>
                    <a:pt x="2" y="96"/>
                  </a:lnTo>
                  <a:lnTo>
                    <a:pt x="0" y="83"/>
                  </a:lnTo>
                  <a:lnTo>
                    <a:pt x="0" y="74"/>
                  </a:lnTo>
                  <a:lnTo>
                    <a:pt x="1" y="70"/>
                  </a:lnTo>
                  <a:lnTo>
                    <a:pt x="9" y="62"/>
                  </a:lnTo>
                  <a:lnTo>
                    <a:pt x="11" y="62"/>
                  </a:lnTo>
                  <a:lnTo>
                    <a:pt x="13" y="61"/>
                  </a:lnTo>
                  <a:lnTo>
                    <a:pt x="15" y="61"/>
                  </a:lnTo>
                  <a:lnTo>
                    <a:pt x="18" y="60"/>
                  </a:lnTo>
                  <a:lnTo>
                    <a:pt x="28" y="49"/>
                  </a:lnTo>
                  <a:lnTo>
                    <a:pt x="35" y="43"/>
                  </a:lnTo>
                  <a:lnTo>
                    <a:pt x="43" y="40"/>
                  </a:lnTo>
                  <a:lnTo>
                    <a:pt x="46" y="51"/>
                  </a:lnTo>
                  <a:lnTo>
                    <a:pt x="46" y="60"/>
                  </a:lnTo>
                  <a:lnTo>
                    <a:pt x="96" y="51"/>
                  </a:lnTo>
                  <a:lnTo>
                    <a:pt x="148" y="42"/>
                  </a:lnTo>
                  <a:lnTo>
                    <a:pt x="200" y="32"/>
                  </a:lnTo>
                  <a:lnTo>
                    <a:pt x="254" y="20"/>
                  </a:lnTo>
                  <a:lnTo>
                    <a:pt x="259" y="19"/>
                  </a:lnTo>
                  <a:lnTo>
                    <a:pt x="262" y="16"/>
                  </a:lnTo>
                  <a:lnTo>
                    <a:pt x="266" y="15"/>
                  </a:lnTo>
                  <a:lnTo>
                    <a:pt x="270" y="14"/>
                  </a:lnTo>
                  <a:lnTo>
                    <a:pt x="290" y="12"/>
                  </a:lnTo>
                  <a:lnTo>
                    <a:pt x="310" y="8"/>
                  </a:lnTo>
                  <a:lnTo>
                    <a:pt x="323" y="5"/>
                  </a:lnTo>
                  <a:lnTo>
                    <a:pt x="334" y="1"/>
                  </a:lnTo>
                  <a:lnTo>
                    <a:pt x="344" y="0"/>
                  </a:lnTo>
                  <a:close/>
                </a:path>
              </a:pathLst>
            </a:custGeom>
            <a:solidFill>
              <a:schemeClr val="accent1"/>
            </a:solid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15" name="Freeform 15">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43A594E5-4332-4CF6-83B9-2BB3237A09D1}"/>
                </a:ext>
              </a:extLst>
            </p:cNvPr>
            <p:cNvSpPr>
              <a:spLocks/>
            </p:cNvSpPr>
            <p:nvPr/>
          </p:nvSpPr>
          <p:spPr bwMode="auto">
            <a:xfrm>
              <a:off x="8419102" y="1954594"/>
              <a:ext cx="709532" cy="649251"/>
            </a:xfrm>
            <a:custGeom>
              <a:avLst/>
              <a:gdLst/>
              <a:ahLst/>
              <a:cxnLst>
                <a:cxn ang="0">
                  <a:pos x="366" y="6"/>
                </a:cxn>
                <a:cxn ang="0">
                  <a:pos x="366" y="17"/>
                </a:cxn>
                <a:cxn ang="0">
                  <a:pos x="371" y="34"/>
                </a:cxn>
                <a:cxn ang="0">
                  <a:pos x="380" y="55"/>
                </a:cxn>
                <a:cxn ang="0">
                  <a:pos x="379" y="78"/>
                </a:cxn>
                <a:cxn ang="0">
                  <a:pos x="387" y="104"/>
                </a:cxn>
                <a:cxn ang="0">
                  <a:pos x="393" y="131"/>
                </a:cxn>
                <a:cxn ang="0">
                  <a:pos x="395" y="131"/>
                </a:cxn>
                <a:cxn ang="0">
                  <a:pos x="398" y="127"/>
                </a:cxn>
                <a:cxn ang="0">
                  <a:pos x="408" y="148"/>
                </a:cxn>
                <a:cxn ang="0">
                  <a:pos x="419" y="197"/>
                </a:cxn>
                <a:cxn ang="0">
                  <a:pos x="421" y="203"/>
                </a:cxn>
                <a:cxn ang="0">
                  <a:pos x="419" y="263"/>
                </a:cxn>
                <a:cxn ang="0">
                  <a:pos x="424" y="277"/>
                </a:cxn>
                <a:cxn ang="0">
                  <a:pos x="433" y="330"/>
                </a:cxn>
                <a:cxn ang="0">
                  <a:pos x="436" y="350"/>
                </a:cxn>
                <a:cxn ang="0">
                  <a:pos x="438" y="371"/>
                </a:cxn>
                <a:cxn ang="0">
                  <a:pos x="435" y="384"/>
                </a:cxn>
                <a:cxn ang="0">
                  <a:pos x="424" y="389"/>
                </a:cxn>
                <a:cxn ang="0">
                  <a:pos x="419" y="379"/>
                </a:cxn>
                <a:cxn ang="0">
                  <a:pos x="416" y="369"/>
                </a:cxn>
                <a:cxn ang="0">
                  <a:pos x="335" y="341"/>
                </a:cxn>
                <a:cxn ang="0">
                  <a:pos x="319" y="313"/>
                </a:cxn>
                <a:cxn ang="0">
                  <a:pos x="306" y="308"/>
                </a:cxn>
                <a:cxn ang="0">
                  <a:pos x="301" y="301"/>
                </a:cxn>
                <a:cxn ang="0">
                  <a:pos x="264" y="311"/>
                </a:cxn>
                <a:cxn ang="0">
                  <a:pos x="185" y="328"/>
                </a:cxn>
                <a:cxn ang="0">
                  <a:pos x="46" y="355"/>
                </a:cxn>
                <a:cxn ang="0">
                  <a:pos x="3" y="356"/>
                </a:cxn>
                <a:cxn ang="0">
                  <a:pos x="1" y="343"/>
                </a:cxn>
                <a:cxn ang="0">
                  <a:pos x="10" y="334"/>
                </a:cxn>
                <a:cxn ang="0">
                  <a:pos x="25" y="313"/>
                </a:cxn>
                <a:cxn ang="0">
                  <a:pos x="40" y="295"/>
                </a:cxn>
                <a:cxn ang="0">
                  <a:pos x="44" y="290"/>
                </a:cxn>
                <a:cxn ang="0">
                  <a:pos x="50" y="281"/>
                </a:cxn>
                <a:cxn ang="0">
                  <a:pos x="46" y="267"/>
                </a:cxn>
                <a:cxn ang="0">
                  <a:pos x="41" y="256"/>
                </a:cxn>
                <a:cxn ang="0">
                  <a:pos x="33" y="251"/>
                </a:cxn>
                <a:cxn ang="0">
                  <a:pos x="31" y="239"/>
                </a:cxn>
                <a:cxn ang="0">
                  <a:pos x="55" y="229"/>
                </a:cxn>
                <a:cxn ang="0">
                  <a:pos x="93" y="217"/>
                </a:cxn>
                <a:cxn ang="0">
                  <a:pos x="122" y="222"/>
                </a:cxn>
                <a:cxn ang="0">
                  <a:pos x="156" y="214"/>
                </a:cxn>
                <a:cxn ang="0">
                  <a:pos x="194" y="186"/>
                </a:cxn>
                <a:cxn ang="0">
                  <a:pos x="210" y="178"/>
                </a:cxn>
                <a:cxn ang="0">
                  <a:pos x="204" y="150"/>
                </a:cxn>
                <a:cxn ang="0">
                  <a:pos x="213" y="136"/>
                </a:cxn>
                <a:cxn ang="0">
                  <a:pos x="208" y="131"/>
                </a:cxn>
                <a:cxn ang="0">
                  <a:pos x="202" y="125"/>
                </a:cxn>
                <a:cxn ang="0">
                  <a:pos x="196" y="130"/>
                </a:cxn>
                <a:cxn ang="0">
                  <a:pos x="208" y="108"/>
                </a:cxn>
                <a:cxn ang="0">
                  <a:pos x="222" y="84"/>
                </a:cxn>
                <a:cxn ang="0">
                  <a:pos x="231" y="67"/>
                </a:cxn>
                <a:cxn ang="0">
                  <a:pos x="268" y="26"/>
                </a:cxn>
                <a:cxn ang="0">
                  <a:pos x="324" y="12"/>
                </a:cxn>
              </a:cxnLst>
              <a:rect l="0" t="0" r="r" b="b"/>
              <a:pathLst>
                <a:path w="438" h="389">
                  <a:moveTo>
                    <a:pt x="363" y="0"/>
                  </a:moveTo>
                  <a:lnTo>
                    <a:pt x="366" y="4"/>
                  </a:lnTo>
                  <a:lnTo>
                    <a:pt x="366" y="6"/>
                  </a:lnTo>
                  <a:lnTo>
                    <a:pt x="365" y="8"/>
                  </a:lnTo>
                  <a:lnTo>
                    <a:pt x="365" y="14"/>
                  </a:lnTo>
                  <a:lnTo>
                    <a:pt x="366" y="17"/>
                  </a:lnTo>
                  <a:lnTo>
                    <a:pt x="369" y="18"/>
                  </a:lnTo>
                  <a:lnTo>
                    <a:pt x="371" y="22"/>
                  </a:lnTo>
                  <a:lnTo>
                    <a:pt x="371" y="34"/>
                  </a:lnTo>
                  <a:lnTo>
                    <a:pt x="374" y="41"/>
                  </a:lnTo>
                  <a:lnTo>
                    <a:pt x="378" y="47"/>
                  </a:lnTo>
                  <a:lnTo>
                    <a:pt x="380" y="55"/>
                  </a:lnTo>
                  <a:lnTo>
                    <a:pt x="383" y="64"/>
                  </a:lnTo>
                  <a:lnTo>
                    <a:pt x="383" y="68"/>
                  </a:lnTo>
                  <a:lnTo>
                    <a:pt x="379" y="78"/>
                  </a:lnTo>
                  <a:lnTo>
                    <a:pt x="379" y="82"/>
                  </a:lnTo>
                  <a:lnTo>
                    <a:pt x="383" y="94"/>
                  </a:lnTo>
                  <a:lnTo>
                    <a:pt x="387" y="104"/>
                  </a:lnTo>
                  <a:lnTo>
                    <a:pt x="391" y="117"/>
                  </a:lnTo>
                  <a:lnTo>
                    <a:pt x="391" y="130"/>
                  </a:lnTo>
                  <a:lnTo>
                    <a:pt x="393" y="131"/>
                  </a:lnTo>
                  <a:lnTo>
                    <a:pt x="394" y="132"/>
                  </a:lnTo>
                  <a:lnTo>
                    <a:pt x="394" y="131"/>
                  </a:lnTo>
                  <a:lnTo>
                    <a:pt x="395" y="131"/>
                  </a:lnTo>
                  <a:lnTo>
                    <a:pt x="397" y="130"/>
                  </a:lnTo>
                  <a:lnTo>
                    <a:pt x="397" y="129"/>
                  </a:lnTo>
                  <a:lnTo>
                    <a:pt x="398" y="127"/>
                  </a:lnTo>
                  <a:lnTo>
                    <a:pt x="400" y="127"/>
                  </a:lnTo>
                  <a:lnTo>
                    <a:pt x="402" y="130"/>
                  </a:lnTo>
                  <a:lnTo>
                    <a:pt x="408" y="148"/>
                  </a:lnTo>
                  <a:lnTo>
                    <a:pt x="413" y="171"/>
                  </a:lnTo>
                  <a:lnTo>
                    <a:pt x="416" y="195"/>
                  </a:lnTo>
                  <a:lnTo>
                    <a:pt x="419" y="197"/>
                  </a:lnTo>
                  <a:lnTo>
                    <a:pt x="420" y="200"/>
                  </a:lnTo>
                  <a:lnTo>
                    <a:pt x="421" y="201"/>
                  </a:lnTo>
                  <a:lnTo>
                    <a:pt x="421" y="203"/>
                  </a:lnTo>
                  <a:lnTo>
                    <a:pt x="419" y="220"/>
                  </a:lnTo>
                  <a:lnTo>
                    <a:pt x="417" y="241"/>
                  </a:lnTo>
                  <a:lnTo>
                    <a:pt x="419" y="263"/>
                  </a:lnTo>
                  <a:lnTo>
                    <a:pt x="420" y="266"/>
                  </a:lnTo>
                  <a:lnTo>
                    <a:pt x="422" y="270"/>
                  </a:lnTo>
                  <a:lnTo>
                    <a:pt x="424" y="277"/>
                  </a:lnTo>
                  <a:lnTo>
                    <a:pt x="427" y="293"/>
                  </a:lnTo>
                  <a:lnTo>
                    <a:pt x="429" y="312"/>
                  </a:lnTo>
                  <a:lnTo>
                    <a:pt x="433" y="330"/>
                  </a:lnTo>
                  <a:lnTo>
                    <a:pt x="435" y="340"/>
                  </a:lnTo>
                  <a:lnTo>
                    <a:pt x="437" y="346"/>
                  </a:lnTo>
                  <a:lnTo>
                    <a:pt x="436" y="350"/>
                  </a:lnTo>
                  <a:lnTo>
                    <a:pt x="433" y="355"/>
                  </a:lnTo>
                  <a:lnTo>
                    <a:pt x="427" y="361"/>
                  </a:lnTo>
                  <a:lnTo>
                    <a:pt x="438" y="371"/>
                  </a:lnTo>
                  <a:lnTo>
                    <a:pt x="438" y="378"/>
                  </a:lnTo>
                  <a:lnTo>
                    <a:pt x="437" y="382"/>
                  </a:lnTo>
                  <a:lnTo>
                    <a:pt x="435" y="384"/>
                  </a:lnTo>
                  <a:lnTo>
                    <a:pt x="433" y="385"/>
                  </a:lnTo>
                  <a:lnTo>
                    <a:pt x="429" y="386"/>
                  </a:lnTo>
                  <a:lnTo>
                    <a:pt x="424" y="389"/>
                  </a:lnTo>
                  <a:lnTo>
                    <a:pt x="422" y="388"/>
                  </a:lnTo>
                  <a:lnTo>
                    <a:pt x="420" y="383"/>
                  </a:lnTo>
                  <a:lnTo>
                    <a:pt x="419" y="379"/>
                  </a:lnTo>
                  <a:lnTo>
                    <a:pt x="417" y="377"/>
                  </a:lnTo>
                  <a:lnTo>
                    <a:pt x="417" y="371"/>
                  </a:lnTo>
                  <a:lnTo>
                    <a:pt x="416" y="369"/>
                  </a:lnTo>
                  <a:lnTo>
                    <a:pt x="387" y="361"/>
                  </a:lnTo>
                  <a:lnTo>
                    <a:pt x="362" y="350"/>
                  </a:lnTo>
                  <a:lnTo>
                    <a:pt x="335" y="341"/>
                  </a:lnTo>
                  <a:lnTo>
                    <a:pt x="330" y="336"/>
                  </a:lnTo>
                  <a:lnTo>
                    <a:pt x="323" y="315"/>
                  </a:lnTo>
                  <a:lnTo>
                    <a:pt x="319" y="313"/>
                  </a:lnTo>
                  <a:lnTo>
                    <a:pt x="316" y="313"/>
                  </a:lnTo>
                  <a:lnTo>
                    <a:pt x="309" y="311"/>
                  </a:lnTo>
                  <a:lnTo>
                    <a:pt x="306" y="308"/>
                  </a:lnTo>
                  <a:lnTo>
                    <a:pt x="303" y="306"/>
                  </a:lnTo>
                  <a:lnTo>
                    <a:pt x="302" y="302"/>
                  </a:lnTo>
                  <a:lnTo>
                    <a:pt x="301" y="301"/>
                  </a:lnTo>
                  <a:lnTo>
                    <a:pt x="294" y="301"/>
                  </a:lnTo>
                  <a:lnTo>
                    <a:pt x="285" y="304"/>
                  </a:lnTo>
                  <a:lnTo>
                    <a:pt x="264" y="311"/>
                  </a:lnTo>
                  <a:lnTo>
                    <a:pt x="245" y="314"/>
                  </a:lnTo>
                  <a:lnTo>
                    <a:pt x="228" y="319"/>
                  </a:lnTo>
                  <a:lnTo>
                    <a:pt x="185" y="328"/>
                  </a:lnTo>
                  <a:lnTo>
                    <a:pt x="139" y="337"/>
                  </a:lnTo>
                  <a:lnTo>
                    <a:pt x="93" y="347"/>
                  </a:lnTo>
                  <a:lnTo>
                    <a:pt x="46" y="355"/>
                  </a:lnTo>
                  <a:lnTo>
                    <a:pt x="2" y="361"/>
                  </a:lnTo>
                  <a:lnTo>
                    <a:pt x="3" y="358"/>
                  </a:lnTo>
                  <a:lnTo>
                    <a:pt x="3" y="356"/>
                  </a:lnTo>
                  <a:lnTo>
                    <a:pt x="0" y="349"/>
                  </a:lnTo>
                  <a:lnTo>
                    <a:pt x="0" y="347"/>
                  </a:lnTo>
                  <a:lnTo>
                    <a:pt x="1" y="343"/>
                  </a:lnTo>
                  <a:lnTo>
                    <a:pt x="2" y="341"/>
                  </a:lnTo>
                  <a:lnTo>
                    <a:pt x="7" y="336"/>
                  </a:lnTo>
                  <a:lnTo>
                    <a:pt x="10" y="334"/>
                  </a:lnTo>
                  <a:lnTo>
                    <a:pt x="13" y="330"/>
                  </a:lnTo>
                  <a:lnTo>
                    <a:pt x="18" y="325"/>
                  </a:lnTo>
                  <a:lnTo>
                    <a:pt x="25" y="313"/>
                  </a:lnTo>
                  <a:lnTo>
                    <a:pt x="39" y="299"/>
                  </a:lnTo>
                  <a:lnTo>
                    <a:pt x="40" y="297"/>
                  </a:lnTo>
                  <a:lnTo>
                    <a:pt x="40" y="295"/>
                  </a:lnTo>
                  <a:lnTo>
                    <a:pt x="41" y="293"/>
                  </a:lnTo>
                  <a:lnTo>
                    <a:pt x="43" y="292"/>
                  </a:lnTo>
                  <a:lnTo>
                    <a:pt x="44" y="290"/>
                  </a:lnTo>
                  <a:lnTo>
                    <a:pt x="46" y="287"/>
                  </a:lnTo>
                  <a:lnTo>
                    <a:pt x="48" y="284"/>
                  </a:lnTo>
                  <a:lnTo>
                    <a:pt x="50" y="281"/>
                  </a:lnTo>
                  <a:lnTo>
                    <a:pt x="50" y="276"/>
                  </a:lnTo>
                  <a:lnTo>
                    <a:pt x="48" y="271"/>
                  </a:lnTo>
                  <a:lnTo>
                    <a:pt x="46" y="267"/>
                  </a:lnTo>
                  <a:lnTo>
                    <a:pt x="44" y="263"/>
                  </a:lnTo>
                  <a:lnTo>
                    <a:pt x="45" y="257"/>
                  </a:lnTo>
                  <a:lnTo>
                    <a:pt x="41" y="256"/>
                  </a:lnTo>
                  <a:lnTo>
                    <a:pt x="39" y="253"/>
                  </a:lnTo>
                  <a:lnTo>
                    <a:pt x="37" y="252"/>
                  </a:lnTo>
                  <a:lnTo>
                    <a:pt x="33" y="251"/>
                  </a:lnTo>
                  <a:lnTo>
                    <a:pt x="32" y="249"/>
                  </a:lnTo>
                  <a:lnTo>
                    <a:pt x="31" y="245"/>
                  </a:lnTo>
                  <a:lnTo>
                    <a:pt x="31" y="239"/>
                  </a:lnTo>
                  <a:lnTo>
                    <a:pt x="36" y="236"/>
                  </a:lnTo>
                  <a:lnTo>
                    <a:pt x="41" y="234"/>
                  </a:lnTo>
                  <a:lnTo>
                    <a:pt x="55" y="229"/>
                  </a:lnTo>
                  <a:lnTo>
                    <a:pt x="65" y="224"/>
                  </a:lnTo>
                  <a:lnTo>
                    <a:pt x="78" y="220"/>
                  </a:lnTo>
                  <a:lnTo>
                    <a:pt x="93" y="217"/>
                  </a:lnTo>
                  <a:lnTo>
                    <a:pt x="109" y="217"/>
                  </a:lnTo>
                  <a:lnTo>
                    <a:pt x="118" y="220"/>
                  </a:lnTo>
                  <a:lnTo>
                    <a:pt x="122" y="222"/>
                  </a:lnTo>
                  <a:lnTo>
                    <a:pt x="126" y="223"/>
                  </a:lnTo>
                  <a:lnTo>
                    <a:pt x="145" y="216"/>
                  </a:lnTo>
                  <a:lnTo>
                    <a:pt x="156" y="214"/>
                  </a:lnTo>
                  <a:lnTo>
                    <a:pt x="168" y="214"/>
                  </a:lnTo>
                  <a:lnTo>
                    <a:pt x="182" y="201"/>
                  </a:lnTo>
                  <a:lnTo>
                    <a:pt x="194" y="186"/>
                  </a:lnTo>
                  <a:lnTo>
                    <a:pt x="201" y="181"/>
                  </a:lnTo>
                  <a:lnTo>
                    <a:pt x="206" y="180"/>
                  </a:lnTo>
                  <a:lnTo>
                    <a:pt x="210" y="178"/>
                  </a:lnTo>
                  <a:lnTo>
                    <a:pt x="210" y="166"/>
                  </a:lnTo>
                  <a:lnTo>
                    <a:pt x="208" y="157"/>
                  </a:lnTo>
                  <a:lnTo>
                    <a:pt x="204" y="150"/>
                  </a:lnTo>
                  <a:lnTo>
                    <a:pt x="206" y="144"/>
                  </a:lnTo>
                  <a:lnTo>
                    <a:pt x="209" y="139"/>
                  </a:lnTo>
                  <a:lnTo>
                    <a:pt x="213" y="136"/>
                  </a:lnTo>
                  <a:lnTo>
                    <a:pt x="214" y="130"/>
                  </a:lnTo>
                  <a:lnTo>
                    <a:pt x="209" y="132"/>
                  </a:lnTo>
                  <a:lnTo>
                    <a:pt x="208" y="131"/>
                  </a:lnTo>
                  <a:lnTo>
                    <a:pt x="206" y="130"/>
                  </a:lnTo>
                  <a:lnTo>
                    <a:pt x="206" y="129"/>
                  </a:lnTo>
                  <a:lnTo>
                    <a:pt x="202" y="125"/>
                  </a:lnTo>
                  <a:lnTo>
                    <a:pt x="200" y="125"/>
                  </a:lnTo>
                  <a:lnTo>
                    <a:pt x="199" y="127"/>
                  </a:lnTo>
                  <a:lnTo>
                    <a:pt x="196" y="130"/>
                  </a:lnTo>
                  <a:lnTo>
                    <a:pt x="196" y="122"/>
                  </a:lnTo>
                  <a:lnTo>
                    <a:pt x="201" y="115"/>
                  </a:lnTo>
                  <a:lnTo>
                    <a:pt x="208" y="108"/>
                  </a:lnTo>
                  <a:lnTo>
                    <a:pt x="216" y="101"/>
                  </a:lnTo>
                  <a:lnTo>
                    <a:pt x="222" y="94"/>
                  </a:lnTo>
                  <a:lnTo>
                    <a:pt x="222" y="84"/>
                  </a:lnTo>
                  <a:lnTo>
                    <a:pt x="224" y="78"/>
                  </a:lnTo>
                  <a:lnTo>
                    <a:pt x="228" y="74"/>
                  </a:lnTo>
                  <a:lnTo>
                    <a:pt x="231" y="67"/>
                  </a:lnTo>
                  <a:lnTo>
                    <a:pt x="245" y="46"/>
                  </a:lnTo>
                  <a:lnTo>
                    <a:pt x="256" y="34"/>
                  </a:lnTo>
                  <a:lnTo>
                    <a:pt x="268" y="26"/>
                  </a:lnTo>
                  <a:lnTo>
                    <a:pt x="284" y="20"/>
                  </a:lnTo>
                  <a:lnTo>
                    <a:pt x="303" y="15"/>
                  </a:lnTo>
                  <a:lnTo>
                    <a:pt x="324" y="12"/>
                  </a:lnTo>
                  <a:lnTo>
                    <a:pt x="344" y="7"/>
                  </a:lnTo>
                  <a:lnTo>
                    <a:pt x="363" y="0"/>
                  </a:lnTo>
                  <a:close/>
                </a:path>
              </a:pathLst>
            </a:custGeom>
            <a:solidFill>
              <a:schemeClr val="accent1"/>
            </a:solid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16" name="Freeform 16">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B5965D-32CA-4CE6-9E1C-E570EF2A2E80}"/>
                </a:ext>
              </a:extLst>
            </p:cNvPr>
            <p:cNvSpPr>
              <a:spLocks/>
            </p:cNvSpPr>
            <p:nvPr/>
          </p:nvSpPr>
          <p:spPr bwMode="auto">
            <a:xfrm>
              <a:off x="9251749" y="2520391"/>
              <a:ext cx="51838" cy="26704"/>
            </a:xfrm>
            <a:custGeom>
              <a:avLst/>
              <a:gdLst/>
              <a:ahLst/>
              <a:cxnLst>
                <a:cxn ang="0">
                  <a:pos x="23" y="0"/>
                </a:cxn>
                <a:cxn ang="0">
                  <a:pos x="32" y="0"/>
                </a:cxn>
                <a:cxn ang="0">
                  <a:pos x="27" y="3"/>
                </a:cxn>
                <a:cxn ang="0">
                  <a:pos x="22" y="9"/>
                </a:cxn>
                <a:cxn ang="0">
                  <a:pos x="18" y="14"/>
                </a:cxn>
                <a:cxn ang="0">
                  <a:pos x="12" y="16"/>
                </a:cxn>
                <a:cxn ang="0">
                  <a:pos x="9" y="16"/>
                </a:cxn>
                <a:cxn ang="0">
                  <a:pos x="2" y="12"/>
                </a:cxn>
                <a:cxn ang="0">
                  <a:pos x="0" y="10"/>
                </a:cxn>
                <a:cxn ang="0">
                  <a:pos x="0" y="9"/>
                </a:cxn>
                <a:cxn ang="0">
                  <a:pos x="1" y="8"/>
                </a:cxn>
                <a:cxn ang="0">
                  <a:pos x="6" y="5"/>
                </a:cxn>
                <a:cxn ang="0">
                  <a:pos x="7" y="4"/>
                </a:cxn>
                <a:cxn ang="0">
                  <a:pos x="14" y="4"/>
                </a:cxn>
                <a:cxn ang="0">
                  <a:pos x="23" y="0"/>
                </a:cxn>
              </a:cxnLst>
              <a:rect l="0" t="0" r="r" b="b"/>
              <a:pathLst>
                <a:path w="32" h="16">
                  <a:moveTo>
                    <a:pt x="23" y="0"/>
                  </a:moveTo>
                  <a:lnTo>
                    <a:pt x="32" y="0"/>
                  </a:lnTo>
                  <a:lnTo>
                    <a:pt x="27" y="3"/>
                  </a:lnTo>
                  <a:lnTo>
                    <a:pt x="22" y="9"/>
                  </a:lnTo>
                  <a:lnTo>
                    <a:pt x="18" y="14"/>
                  </a:lnTo>
                  <a:lnTo>
                    <a:pt x="12" y="16"/>
                  </a:lnTo>
                  <a:lnTo>
                    <a:pt x="9" y="16"/>
                  </a:lnTo>
                  <a:lnTo>
                    <a:pt x="2" y="12"/>
                  </a:lnTo>
                  <a:lnTo>
                    <a:pt x="0" y="10"/>
                  </a:lnTo>
                  <a:lnTo>
                    <a:pt x="0" y="9"/>
                  </a:lnTo>
                  <a:lnTo>
                    <a:pt x="1" y="8"/>
                  </a:lnTo>
                  <a:lnTo>
                    <a:pt x="6" y="5"/>
                  </a:lnTo>
                  <a:lnTo>
                    <a:pt x="7" y="4"/>
                  </a:lnTo>
                  <a:lnTo>
                    <a:pt x="14" y="4"/>
                  </a:lnTo>
                  <a:lnTo>
                    <a:pt x="23"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17" name="Freeform 17">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F1A1B7AF-42F1-449B-9D57-B6D4AA282750}"/>
                </a:ext>
              </a:extLst>
            </p:cNvPr>
            <p:cNvSpPr>
              <a:spLocks/>
            </p:cNvSpPr>
            <p:nvPr/>
          </p:nvSpPr>
          <p:spPr bwMode="auto">
            <a:xfrm>
              <a:off x="9101094" y="2528738"/>
              <a:ext cx="152274" cy="105149"/>
            </a:xfrm>
            <a:custGeom>
              <a:avLst/>
              <a:gdLst/>
              <a:ahLst/>
              <a:cxnLst>
                <a:cxn ang="0">
                  <a:pos x="87" y="0"/>
                </a:cxn>
                <a:cxn ang="0">
                  <a:pos x="86" y="2"/>
                </a:cxn>
                <a:cxn ang="0">
                  <a:pos x="86" y="4"/>
                </a:cxn>
                <a:cxn ang="0">
                  <a:pos x="84" y="5"/>
                </a:cxn>
                <a:cxn ang="0">
                  <a:pos x="83" y="7"/>
                </a:cxn>
                <a:cxn ang="0">
                  <a:pos x="80" y="10"/>
                </a:cxn>
                <a:cxn ang="0">
                  <a:pos x="80" y="12"/>
                </a:cxn>
                <a:cxn ang="0">
                  <a:pos x="81" y="13"/>
                </a:cxn>
                <a:cxn ang="0">
                  <a:pos x="83" y="13"/>
                </a:cxn>
                <a:cxn ang="0">
                  <a:pos x="86" y="12"/>
                </a:cxn>
                <a:cxn ang="0">
                  <a:pos x="94" y="14"/>
                </a:cxn>
                <a:cxn ang="0">
                  <a:pos x="93" y="17"/>
                </a:cxn>
                <a:cxn ang="0">
                  <a:pos x="93" y="19"/>
                </a:cxn>
                <a:cxn ang="0">
                  <a:pos x="92" y="21"/>
                </a:cxn>
                <a:cxn ang="0">
                  <a:pos x="90" y="23"/>
                </a:cxn>
                <a:cxn ang="0">
                  <a:pos x="87" y="23"/>
                </a:cxn>
                <a:cxn ang="0">
                  <a:pos x="85" y="24"/>
                </a:cxn>
                <a:cxn ang="0">
                  <a:pos x="79" y="24"/>
                </a:cxn>
                <a:cxn ang="0">
                  <a:pos x="77" y="25"/>
                </a:cxn>
                <a:cxn ang="0">
                  <a:pos x="76" y="26"/>
                </a:cxn>
                <a:cxn ang="0">
                  <a:pos x="74" y="28"/>
                </a:cxn>
                <a:cxn ang="0">
                  <a:pos x="74" y="30"/>
                </a:cxn>
                <a:cxn ang="0">
                  <a:pos x="73" y="31"/>
                </a:cxn>
                <a:cxn ang="0">
                  <a:pos x="70" y="32"/>
                </a:cxn>
                <a:cxn ang="0">
                  <a:pos x="66" y="32"/>
                </a:cxn>
                <a:cxn ang="0">
                  <a:pos x="59" y="34"/>
                </a:cxn>
                <a:cxn ang="0">
                  <a:pos x="57" y="35"/>
                </a:cxn>
                <a:cxn ang="0">
                  <a:pos x="55" y="38"/>
                </a:cxn>
                <a:cxn ang="0">
                  <a:pos x="54" y="41"/>
                </a:cxn>
                <a:cxn ang="0">
                  <a:pos x="51" y="42"/>
                </a:cxn>
                <a:cxn ang="0">
                  <a:pos x="26" y="54"/>
                </a:cxn>
                <a:cxn ang="0">
                  <a:pos x="20" y="58"/>
                </a:cxn>
                <a:cxn ang="0">
                  <a:pos x="15" y="61"/>
                </a:cxn>
                <a:cxn ang="0">
                  <a:pos x="8" y="63"/>
                </a:cxn>
                <a:cxn ang="0">
                  <a:pos x="0" y="62"/>
                </a:cxn>
                <a:cxn ang="0">
                  <a:pos x="1" y="54"/>
                </a:cxn>
                <a:cxn ang="0">
                  <a:pos x="6" y="49"/>
                </a:cxn>
                <a:cxn ang="0">
                  <a:pos x="12" y="46"/>
                </a:cxn>
                <a:cxn ang="0">
                  <a:pos x="16" y="42"/>
                </a:cxn>
                <a:cxn ang="0">
                  <a:pos x="21" y="38"/>
                </a:cxn>
                <a:cxn ang="0">
                  <a:pos x="23" y="31"/>
                </a:cxn>
                <a:cxn ang="0">
                  <a:pos x="36" y="28"/>
                </a:cxn>
                <a:cxn ang="0">
                  <a:pos x="47" y="24"/>
                </a:cxn>
                <a:cxn ang="0">
                  <a:pos x="54" y="17"/>
                </a:cxn>
                <a:cxn ang="0">
                  <a:pos x="64" y="16"/>
                </a:cxn>
                <a:cxn ang="0">
                  <a:pos x="72" y="11"/>
                </a:cxn>
                <a:cxn ang="0">
                  <a:pos x="80" y="5"/>
                </a:cxn>
                <a:cxn ang="0">
                  <a:pos x="87" y="0"/>
                </a:cxn>
              </a:cxnLst>
              <a:rect l="0" t="0" r="r" b="b"/>
              <a:pathLst>
                <a:path w="94" h="63">
                  <a:moveTo>
                    <a:pt x="87" y="0"/>
                  </a:moveTo>
                  <a:lnTo>
                    <a:pt x="86" y="2"/>
                  </a:lnTo>
                  <a:lnTo>
                    <a:pt x="86" y="4"/>
                  </a:lnTo>
                  <a:lnTo>
                    <a:pt x="84" y="5"/>
                  </a:lnTo>
                  <a:lnTo>
                    <a:pt x="83" y="7"/>
                  </a:lnTo>
                  <a:lnTo>
                    <a:pt x="80" y="10"/>
                  </a:lnTo>
                  <a:lnTo>
                    <a:pt x="80" y="12"/>
                  </a:lnTo>
                  <a:lnTo>
                    <a:pt x="81" y="13"/>
                  </a:lnTo>
                  <a:lnTo>
                    <a:pt x="83" y="13"/>
                  </a:lnTo>
                  <a:lnTo>
                    <a:pt x="86" y="12"/>
                  </a:lnTo>
                  <a:lnTo>
                    <a:pt x="94" y="14"/>
                  </a:lnTo>
                  <a:lnTo>
                    <a:pt x="93" y="17"/>
                  </a:lnTo>
                  <a:lnTo>
                    <a:pt x="93" y="19"/>
                  </a:lnTo>
                  <a:lnTo>
                    <a:pt x="92" y="21"/>
                  </a:lnTo>
                  <a:lnTo>
                    <a:pt x="90" y="23"/>
                  </a:lnTo>
                  <a:lnTo>
                    <a:pt x="87" y="23"/>
                  </a:lnTo>
                  <a:lnTo>
                    <a:pt x="85" y="24"/>
                  </a:lnTo>
                  <a:lnTo>
                    <a:pt x="79" y="24"/>
                  </a:lnTo>
                  <a:lnTo>
                    <a:pt x="77" y="25"/>
                  </a:lnTo>
                  <a:lnTo>
                    <a:pt x="76" y="26"/>
                  </a:lnTo>
                  <a:lnTo>
                    <a:pt x="74" y="28"/>
                  </a:lnTo>
                  <a:lnTo>
                    <a:pt x="74" y="30"/>
                  </a:lnTo>
                  <a:lnTo>
                    <a:pt x="73" y="31"/>
                  </a:lnTo>
                  <a:lnTo>
                    <a:pt x="70" y="32"/>
                  </a:lnTo>
                  <a:lnTo>
                    <a:pt x="66" y="32"/>
                  </a:lnTo>
                  <a:lnTo>
                    <a:pt x="59" y="34"/>
                  </a:lnTo>
                  <a:lnTo>
                    <a:pt x="57" y="35"/>
                  </a:lnTo>
                  <a:lnTo>
                    <a:pt x="55" y="38"/>
                  </a:lnTo>
                  <a:lnTo>
                    <a:pt x="54" y="41"/>
                  </a:lnTo>
                  <a:lnTo>
                    <a:pt x="51" y="42"/>
                  </a:lnTo>
                  <a:lnTo>
                    <a:pt x="26" y="54"/>
                  </a:lnTo>
                  <a:lnTo>
                    <a:pt x="20" y="58"/>
                  </a:lnTo>
                  <a:lnTo>
                    <a:pt x="15" y="61"/>
                  </a:lnTo>
                  <a:lnTo>
                    <a:pt x="8" y="63"/>
                  </a:lnTo>
                  <a:lnTo>
                    <a:pt x="0" y="62"/>
                  </a:lnTo>
                  <a:lnTo>
                    <a:pt x="1" y="54"/>
                  </a:lnTo>
                  <a:lnTo>
                    <a:pt x="6" y="49"/>
                  </a:lnTo>
                  <a:lnTo>
                    <a:pt x="12" y="46"/>
                  </a:lnTo>
                  <a:lnTo>
                    <a:pt x="16" y="42"/>
                  </a:lnTo>
                  <a:lnTo>
                    <a:pt x="21" y="38"/>
                  </a:lnTo>
                  <a:lnTo>
                    <a:pt x="23" y="31"/>
                  </a:lnTo>
                  <a:lnTo>
                    <a:pt x="36" y="28"/>
                  </a:lnTo>
                  <a:lnTo>
                    <a:pt x="47" y="24"/>
                  </a:lnTo>
                  <a:lnTo>
                    <a:pt x="54" y="17"/>
                  </a:lnTo>
                  <a:lnTo>
                    <a:pt x="64" y="16"/>
                  </a:lnTo>
                  <a:lnTo>
                    <a:pt x="72" y="11"/>
                  </a:lnTo>
                  <a:lnTo>
                    <a:pt x="80" y="5"/>
                  </a:lnTo>
                  <a:lnTo>
                    <a:pt x="87"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18" name="Freeform 18">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A947EF5E-D382-4038-A1C9-2648F2954C20}"/>
                </a:ext>
              </a:extLst>
            </p:cNvPr>
            <p:cNvSpPr>
              <a:spLocks/>
            </p:cNvSpPr>
            <p:nvPr/>
          </p:nvSpPr>
          <p:spPr bwMode="auto">
            <a:xfrm>
              <a:off x="9110814" y="2363503"/>
              <a:ext cx="196014" cy="198615"/>
            </a:xfrm>
            <a:custGeom>
              <a:avLst/>
              <a:gdLst/>
              <a:ahLst/>
              <a:cxnLst>
                <a:cxn ang="0">
                  <a:pos x="107" y="0"/>
                </a:cxn>
                <a:cxn ang="0">
                  <a:pos x="110" y="14"/>
                </a:cxn>
                <a:cxn ang="0">
                  <a:pos x="115" y="28"/>
                </a:cxn>
                <a:cxn ang="0">
                  <a:pos x="119" y="43"/>
                </a:cxn>
                <a:cxn ang="0">
                  <a:pos x="121" y="60"/>
                </a:cxn>
                <a:cxn ang="0">
                  <a:pos x="113" y="61"/>
                </a:cxn>
                <a:cxn ang="0">
                  <a:pos x="107" y="63"/>
                </a:cxn>
                <a:cxn ang="0">
                  <a:pos x="101" y="67"/>
                </a:cxn>
                <a:cxn ang="0">
                  <a:pos x="96" y="70"/>
                </a:cxn>
                <a:cxn ang="0">
                  <a:pos x="91" y="70"/>
                </a:cxn>
                <a:cxn ang="0">
                  <a:pos x="85" y="66"/>
                </a:cxn>
                <a:cxn ang="0">
                  <a:pos x="85" y="68"/>
                </a:cxn>
                <a:cxn ang="0">
                  <a:pos x="86" y="70"/>
                </a:cxn>
                <a:cxn ang="0">
                  <a:pos x="87" y="71"/>
                </a:cxn>
                <a:cxn ang="0">
                  <a:pos x="87" y="73"/>
                </a:cxn>
                <a:cxn ang="0">
                  <a:pos x="86" y="74"/>
                </a:cxn>
                <a:cxn ang="0">
                  <a:pos x="85" y="76"/>
                </a:cxn>
                <a:cxn ang="0">
                  <a:pos x="71" y="80"/>
                </a:cxn>
                <a:cxn ang="0">
                  <a:pos x="59" y="82"/>
                </a:cxn>
                <a:cxn ang="0">
                  <a:pos x="48" y="88"/>
                </a:cxn>
                <a:cxn ang="0">
                  <a:pos x="46" y="90"/>
                </a:cxn>
                <a:cxn ang="0">
                  <a:pos x="45" y="91"/>
                </a:cxn>
                <a:cxn ang="0">
                  <a:pos x="43" y="96"/>
                </a:cxn>
                <a:cxn ang="0">
                  <a:pos x="34" y="96"/>
                </a:cxn>
                <a:cxn ang="0">
                  <a:pos x="32" y="97"/>
                </a:cxn>
                <a:cxn ang="0">
                  <a:pos x="32" y="103"/>
                </a:cxn>
                <a:cxn ang="0">
                  <a:pos x="30" y="105"/>
                </a:cxn>
                <a:cxn ang="0">
                  <a:pos x="28" y="105"/>
                </a:cxn>
                <a:cxn ang="0">
                  <a:pos x="25" y="106"/>
                </a:cxn>
                <a:cxn ang="0">
                  <a:pos x="24" y="106"/>
                </a:cxn>
                <a:cxn ang="0">
                  <a:pos x="21" y="110"/>
                </a:cxn>
                <a:cxn ang="0">
                  <a:pos x="20" y="112"/>
                </a:cxn>
                <a:cxn ang="0">
                  <a:pos x="15" y="117"/>
                </a:cxn>
                <a:cxn ang="0">
                  <a:pos x="11" y="119"/>
                </a:cxn>
                <a:cxn ang="0">
                  <a:pos x="9" y="119"/>
                </a:cxn>
                <a:cxn ang="0">
                  <a:pos x="6" y="116"/>
                </a:cxn>
                <a:cxn ang="0">
                  <a:pos x="6" y="111"/>
                </a:cxn>
                <a:cxn ang="0">
                  <a:pos x="7" y="110"/>
                </a:cxn>
                <a:cxn ang="0">
                  <a:pos x="8" y="110"/>
                </a:cxn>
                <a:cxn ang="0">
                  <a:pos x="10" y="109"/>
                </a:cxn>
                <a:cxn ang="0">
                  <a:pos x="11" y="109"/>
                </a:cxn>
                <a:cxn ang="0">
                  <a:pos x="14" y="106"/>
                </a:cxn>
                <a:cxn ang="0">
                  <a:pos x="14" y="104"/>
                </a:cxn>
                <a:cxn ang="0">
                  <a:pos x="8" y="78"/>
                </a:cxn>
                <a:cxn ang="0">
                  <a:pos x="3" y="54"/>
                </a:cxn>
                <a:cxn ang="0">
                  <a:pos x="0" y="26"/>
                </a:cxn>
                <a:cxn ang="0">
                  <a:pos x="55" y="13"/>
                </a:cxn>
                <a:cxn ang="0">
                  <a:pos x="107" y="0"/>
                </a:cxn>
              </a:cxnLst>
              <a:rect l="0" t="0" r="r" b="b"/>
              <a:pathLst>
                <a:path w="121" h="119">
                  <a:moveTo>
                    <a:pt x="107" y="0"/>
                  </a:moveTo>
                  <a:lnTo>
                    <a:pt x="110" y="14"/>
                  </a:lnTo>
                  <a:lnTo>
                    <a:pt x="115" y="28"/>
                  </a:lnTo>
                  <a:lnTo>
                    <a:pt x="119" y="43"/>
                  </a:lnTo>
                  <a:lnTo>
                    <a:pt x="121" y="60"/>
                  </a:lnTo>
                  <a:lnTo>
                    <a:pt x="113" y="61"/>
                  </a:lnTo>
                  <a:lnTo>
                    <a:pt x="107" y="63"/>
                  </a:lnTo>
                  <a:lnTo>
                    <a:pt x="101" y="67"/>
                  </a:lnTo>
                  <a:lnTo>
                    <a:pt x="96" y="70"/>
                  </a:lnTo>
                  <a:lnTo>
                    <a:pt x="91" y="70"/>
                  </a:lnTo>
                  <a:lnTo>
                    <a:pt x="85" y="66"/>
                  </a:lnTo>
                  <a:lnTo>
                    <a:pt x="85" y="68"/>
                  </a:lnTo>
                  <a:lnTo>
                    <a:pt x="86" y="70"/>
                  </a:lnTo>
                  <a:lnTo>
                    <a:pt x="87" y="71"/>
                  </a:lnTo>
                  <a:lnTo>
                    <a:pt x="87" y="73"/>
                  </a:lnTo>
                  <a:lnTo>
                    <a:pt x="86" y="74"/>
                  </a:lnTo>
                  <a:lnTo>
                    <a:pt x="85" y="76"/>
                  </a:lnTo>
                  <a:lnTo>
                    <a:pt x="71" y="80"/>
                  </a:lnTo>
                  <a:lnTo>
                    <a:pt x="59" y="82"/>
                  </a:lnTo>
                  <a:lnTo>
                    <a:pt x="48" y="88"/>
                  </a:lnTo>
                  <a:lnTo>
                    <a:pt x="46" y="90"/>
                  </a:lnTo>
                  <a:lnTo>
                    <a:pt x="45" y="91"/>
                  </a:lnTo>
                  <a:lnTo>
                    <a:pt x="43" y="96"/>
                  </a:lnTo>
                  <a:lnTo>
                    <a:pt x="34" y="96"/>
                  </a:lnTo>
                  <a:lnTo>
                    <a:pt x="32" y="97"/>
                  </a:lnTo>
                  <a:lnTo>
                    <a:pt x="32" y="103"/>
                  </a:lnTo>
                  <a:lnTo>
                    <a:pt x="30" y="105"/>
                  </a:lnTo>
                  <a:lnTo>
                    <a:pt x="28" y="105"/>
                  </a:lnTo>
                  <a:lnTo>
                    <a:pt x="25" y="106"/>
                  </a:lnTo>
                  <a:lnTo>
                    <a:pt x="24" y="106"/>
                  </a:lnTo>
                  <a:lnTo>
                    <a:pt x="21" y="110"/>
                  </a:lnTo>
                  <a:lnTo>
                    <a:pt x="20" y="112"/>
                  </a:lnTo>
                  <a:lnTo>
                    <a:pt x="15" y="117"/>
                  </a:lnTo>
                  <a:lnTo>
                    <a:pt x="11" y="119"/>
                  </a:lnTo>
                  <a:lnTo>
                    <a:pt x="9" y="119"/>
                  </a:lnTo>
                  <a:lnTo>
                    <a:pt x="6" y="116"/>
                  </a:lnTo>
                  <a:lnTo>
                    <a:pt x="6" y="111"/>
                  </a:lnTo>
                  <a:lnTo>
                    <a:pt x="7" y="110"/>
                  </a:lnTo>
                  <a:lnTo>
                    <a:pt x="8" y="110"/>
                  </a:lnTo>
                  <a:lnTo>
                    <a:pt x="10" y="109"/>
                  </a:lnTo>
                  <a:lnTo>
                    <a:pt x="11" y="109"/>
                  </a:lnTo>
                  <a:lnTo>
                    <a:pt x="14" y="106"/>
                  </a:lnTo>
                  <a:lnTo>
                    <a:pt x="14" y="104"/>
                  </a:lnTo>
                  <a:lnTo>
                    <a:pt x="8" y="78"/>
                  </a:lnTo>
                  <a:lnTo>
                    <a:pt x="3" y="54"/>
                  </a:lnTo>
                  <a:lnTo>
                    <a:pt x="0" y="26"/>
                  </a:lnTo>
                  <a:lnTo>
                    <a:pt x="55" y="13"/>
                  </a:lnTo>
                  <a:lnTo>
                    <a:pt x="107" y="0"/>
                  </a:lnTo>
                  <a:close/>
                </a:path>
              </a:pathLst>
            </a:custGeom>
            <a:solidFill>
              <a:schemeClr val="accent1"/>
            </a:solid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19" name="Freeform 19">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438B340A-36A0-43F4-B4F9-BDBC12304571}"/>
                </a:ext>
              </a:extLst>
            </p:cNvPr>
            <p:cNvSpPr>
              <a:spLocks/>
            </p:cNvSpPr>
            <p:nvPr/>
          </p:nvSpPr>
          <p:spPr bwMode="auto">
            <a:xfrm>
              <a:off x="8968259" y="2547097"/>
              <a:ext cx="144174" cy="338811"/>
            </a:xfrm>
            <a:custGeom>
              <a:avLst/>
              <a:gdLst/>
              <a:ahLst/>
              <a:cxnLst>
                <a:cxn ang="0">
                  <a:pos x="19" y="1"/>
                </a:cxn>
                <a:cxn ang="0">
                  <a:pos x="19" y="2"/>
                </a:cxn>
                <a:cxn ang="0">
                  <a:pos x="28" y="3"/>
                </a:cxn>
                <a:cxn ang="0">
                  <a:pos x="40" y="6"/>
                </a:cxn>
                <a:cxn ang="0">
                  <a:pos x="42" y="7"/>
                </a:cxn>
                <a:cxn ang="0">
                  <a:pos x="46" y="8"/>
                </a:cxn>
                <a:cxn ang="0">
                  <a:pos x="48" y="9"/>
                </a:cxn>
                <a:cxn ang="0">
                  <a:pos x="49" y="14"/>
                </a:cxn>
                <a:cxn ang="0">
                  <a:pos x="53" y="13"/>
                </a:cxn>
                <a:cxn ang="0">
                  <a:pos x="58" y="12"/>
                </a:cxn>
                <a:cxn ang="0">
                  <a:pos x="66" y="15"/>
                </a:cxn>
                <a:cxn ang="0">
                  <a:pos x="77" y="20"/>
                </a:cxn>
                <a:cxn ang="0">
                  <a:pos x="74" y="40"/>
                </a:cxn>
                <a:cxn ang="0">
                  <a:pos x="67" y="55"/>
                </a:cxn>
                <a:cxn ang="0">
                  <a:pos x="66" y="77"/>
                </a:cxn>
                <a:cxn ang="0">
                  <a:pos x="75" y="75"/>
                </a:cxn>
                <a:cxn ang="0">
                  <a:pos x="85" y="73"/>
                </a:cxn>
                <a:cxn ang="0">
                  <a:pos x="88" y="92"/>
                </a:cxn>
                <a:cxn ang="0">
                  <a:pos x="85" y="119"/>
                </a:cxn>
                <a:cxn ang="0">
                  <a:pos x="85" y="133"/>
                </a:cxn>
                <a:cxn ang="0">
                  <a:pos x="84" y="139"/>
                </a:cxn>
                <a:cxn ang="0">
                  <a:pos x="87" y="140"/>
                </a:cxn>
                <a:cxn ang="0">
                  <a:pos x="88" y="143"/>
                </a:cxn>
                <a:cxn ang="0">
                  <a:pos x="85" y="149"/>
                </a:cxn>
                <a:cxn ang="0">
                  <a:pos x="75" y="163"/>
                </a:cxn>
                <a:cxn ang="0">
                  <a:pos x="74" y="174"/>
                </a:cxn>
                <a:cxn ang="0">
                  <a:pos x="66" y="181"/>
                </a:cxn>
                <a:cxn ang="0">
                  <a:pos x="67" y="191"/>
                </a:cxn>
                <a:cxn ang="0">
                  <a:pos x="66" y="203"/>
                </a:cxn>
                <a:cxn ang="0">
                  <a:pos x="62" y="201"/>
                </a:cxn>
                <a:cxn ang="0">
                  <a:pos x="54" y="197"/>
                </a:cxn>
                <a:cxn ang="0">
                  <a:pos x="34" y="201"/>
                </a:cxn>
                <a:cxn ang="0">
                  <a:pos x="21" y="192"/>
                </a:cxn>
                <a:cxn ang="0">
                  <a:pos x="3" y="176"/>
                </a:cxn>
                <a:cxn ang="0">
                  <a:pos x="2" y="160"/>
                </a:cxn>
                <a:cxn ang="0">
                  <a:pos x="10" y="149"/>
                </a:cxn>
                <a:cxn ang="0">
                  <a:pos x="24" y="141"/>
                </a:cxn>
                <a:cxn ang="0">
                  <a:pos x="26" y="128"/>
                </a:cxn>
                <a:cxn ang="0">
                  <a:pos x="32" y="119"/>
                </a:cxn>
                <a:cxn ang="0">
                  <a:pos x="37" y="120"/>
                </a:cxn>
                <a:cxn ang="0">
                  <a:pos x="40" y="121"/>
                </a:cxn>
                <a:cxn ang="0">
                  <a:pos x="38" y="114"/>
                </a:cxn>
                <a:cxn ang="0">
                  <a:pos x="40" y="111"/>
                </a:cxn>
                <a:cxn ang="0">
                  <a:pos x="44" y="107"/>
                </a:cxn>
                <a:cxn ang="0">
                  <a:pos x="42" y="104"/>
                </a:cxn>
                <a:cxn ang="0">
                  <a:pos x="38" y="103"/>
                </a:cxn>
                <a:cxn ang="0">
                  <a:pos x="32" y="99"/>
                </a:cxn>
                <a:cxn ang="0">
                  <a:pos x="30" y="92"/>
                </a:cxn>
                <a:cxn ang="0">
                  <a:pos x="26" y="91"/>
                </a:cxn>
                <a:cxn ang="0">
                  <a:pos x="23" y="89"/>
                </a:cxn>
                <a:cxn ang="0">
                  <a:pos x="18" y="87"/>
                </a:cxn>
                <a:cxn ang="0">
                  <a:pos x="17" y="83"/>
                </a:cxn>
                <a:cxn ang="0">
                  <a:pos x="14" y="79"/>
                </a:cxn>
                <a:cxn ang="0">
                  <a:pos x="4" y="72"/>
                </a:cxn>
                <a:cxn ang="0">
                  <a:pos x="0" y="68"/>
                </a:cxn>
                <a:cxn ang="0">
                  <a:pos x="5" y="52"/>
                </a:cxn>
                <a:cxn ang="0">
                  <a:pos x="0" y="40"/>
                </a:cxn>
                <a:cxn ang="0">
                  <a:pos x="9" y="27"/>
                </a:cxn>
                <a:cxn ang="0">
                  <a:pos x="13" y="14"/>
                </a:cxn>
                <a:cxn ang="0">
                  <a:pos x="14" y="3"/>
                </a:cxn>
              </a:cxnLst>
              <a:rect l="0" t="0" r="r" b="b"/>
              <a:pathLst>
                <a:path w="89" h="203">
                  <a:moveTo>
                    <a:pt x="18" y="0"/>
                  </a:moveTo>
                  <a:lnTo>
                    <a:pt x="19" y="1"/>
                  </a:lnTo>
                  <a:lnTo>
                    <a:pt x="20" y="1"/>
                  </a:lnTo>
                  <a:lnTo>
                    <a:pt x="19" y="2"/>
                  </a:lnTo>
                  <a:lnTo>
                    <a:pt x="19" y="3"/>
                  </a:lnTo>
                  <a:lnTo>
                    <a:pt x="28" y="3"/>
                  </a:lnTo>
                  <a:lnTo>
                    <a:pt x="33" y="5"/>
                  </a:lnTo>
                  <a:lnTo>
                    <a:pt x="40" y="6"/>
                  </a:lnTo>
                  <a:lnTo>
                    <a:pt x="41" y="6"/>
                  </a:lnTo>
                  <a:lnTo>
                    <a:pt x="42" y="7"/>
                  </a:lnTo>
                  <a:lnTo>
                    <a:pt x="45" y="7"/>
                  </a:lnTo>
                  <a:lnTo>
                    <a:pt x="46" y="8"/>
                  </a:lnTo>
                  <a:lnTo>
                    <a:pt x="47" y="8"/>
                  </a:lnTo>
                  <a:lnTo>
                    <a:pt x="48" y="9"/>
                  </a:lnTo>
                  <a:lnTo>
                    <a:pt x="48" y="14"/>
                  </a:lnTo>
                  <a:lnTo>
                    <a:pt x="49" y="14"/>
                  </a:lnTo>
                  <a:lnTo>
                    <a:pt x="52" y="13"/>
                  </a:lnTo>
                  <a:lnTo>
                    <a:pt x="53" y="13"/>
                  </a:lnTo>
                  <a:lnTo>
                    <a:pt x="55" y="12"/>
                  </a:lnTo>
                  <a:lnTo>
                    <a:pt x="58" y="12"/>
                  </a:lnTo>
                  <a:lnTo>
                    <a:pt x="61" y="13"/>
                  </a:lnTo>
                  <a:lnTo>
                    <a:pt x="66" y="15"/>
                  </a:lnTo>
                  <a:lnTo>
                    <a:pt x="73" y="17"/>
                  </a:lnTo>
                  <a:lnTo>
                    <a:pt x="77" y="20"/>
                  </a:lnTo>
                  <a:lnTo>
                    <a:pt x="77" y="31"/>
                  </a:lnTo>
                  <a:lnTo>
                    <a:pt x="74" y="40"/>
                  </a:lnTo>
                  <a:lnTo>
                    <a:pt x="70" y="47"/>
                  </a:lnTo>
                  <a:lnTo>
                    <a:pt x="67" y="55"/>
                  </a:lnTo>
                  <a:lnTo>
                    <a:pt x="65" y="64"/>
                  </a:lnTo>
                  <a:lnTo>
                    <a:pt x="66" y="77"/>
                  </a:lnTo>
                  <a:lnTo>
                    <a:pt x="72" y="77"/>
                  </a:lnTo>
                  <a:lnTo>
                    <a:pt x="75" y="75"/>
                  </a:lnTo>
                  <a:lnTo>
                    <a:pt x="80" y="73"/>
                  </a:lnTo>
                  <a:lnTo>
                    <a:pt x="85" y="73"/>
                  </a:lnTo>
                  <a:lnTo>
                    <a:pt x="89" y="82"/>
                  </a:lnTo>
                  <a:lnTo>
                    <a:pt x="88" y="92"/>
                  </a:lnTo>
                  <a:lnTo>
                    <a:pt x="85" y="111"/>
                  </a:lnTo>
                  <a:lnTo>
                    <a:pt x="85" y="119"/>
                  </a:lnTo>
                  <a:lnTo>
                    <a:pt x="87" y="126"/>
                  </a:lnTo>
                  <a:lnTo>
                    <a:pt x="85" y="133"/>
                  </a:lnTo>
                  <a:lnTo>
                    <a:pt x="82" y="139"/>
                  </a:lnTo>
                  <a:lnTo>
                    <a:pt x="84" y="139"/>
                  </a:lnTo>
                  <a:lnTo>
                    <a:pt x="85" y="140"/>
                  </a:lnTo>
                  <a:lnTo>
                    <a:pt x="87" y="140"/>
                  </a:lnTo>
                  <a:lnTo>
                    <a:pt x="88" y="141"/>
                  </a:lnTo>
                  <a:lnTo>
                    <a:pt x="88" y="143"/>
                  </a:lnTo>
                  <a:lnTo>
                    <a:pt x="87" y="146"/>
                  </a:lnTo>
                  <a:lnTo>
                    <a:pt x="85" y="149"/>
                  </a:lnTo>
                  <a:lnTo>
                    <a:pt x="78" y="156"/>
                  </a:lnTo>
                  <a:lnTo>
                    <a:pt x="75" y="163"/>
                  </a:lnTo>
                  <a:lnTo>
                    <a:pt x="75" y="169"/>
                  </a:lnTo>
                  <a:lnTo>
                    <a:pt x="74" y="174"/>
                  </a:lnTo>
                  <a:lnTo>
                    <a:pt x="70" y="178"/>
                  </a:lnTo>
                  <a:lnTo>
                    <a:pt x="66" y="181"/>
                  </a:lnTo>
                  <a:lnTo>
                    <a:pt x="67" y="188"/>
                  </a:lnTo>
                  <a:lnTo>
                    <a:pt x="67" y="191"/>
                  </a:lnTo>
                  <a:lnTo>
                    <a:pt x="66" y="196"/>
                  </a:lnTo>
                  <a:lnTo>
                    <a:pt x="66" y="203"/>
                  </a:lnTo>
                  <a:lnTo>
                    <a:pt x="65" y="203"/>
                  </a:lnTo>
                  <a:lnTo>
                    <a:pt x="62" y="201"/>
                  </a:lnTo>
                  <a:lnTo>
                    <a:pt x="54" y="201"/>
                  </a:lnTo>
                  <a:lnTo>
                    <a:pt x="54" y="197"/>
                  </a:lnTo>
                  <a:lnTo>
                    <a:pt x="37" y="197"/>
                  </a:lnTo>
                  <a:lnTo>
                    <a:pt x="34" y="201"/>
                  </a:lnTo>
                  <a:lnTo>
                    <a:pt x="28" y="196"/>
                  </a:lnTo>
                  <a:lnTo>
                    <a:pt x="21" y="192"/>
                  </a:lnTo>
                  <a:lnTo>
                    <a:pt x="14" y="188"/>
                  </a:lnTo>
                  <a:lnTo>
                    <a:pt x="3" y="176"/>
                  </a:lnTo>
                  <a:lnTo>
                    <a:pt x="0" y="169"/>
                  </a:lnTo>
                  <a:lnTo>
                    <a:pt x="2" y="160"/>
                  </a:lnTo>
                  <a:lnTo>
                    <a:pt x="6" y="149"/>
                  </a:lnTo>
                  <a:lnTo>
                    <a:pt x="10" y="149"/>
                  </a:lnTo>
                  <a:lnTo>
                    <a:pt x="17" y="146"/>
                  </a:lnTo>
                  <a:lnTo>
                    <a:pt x="24" y="141"/>
                  </a:lnTo>
                  <a:lnTo>
                    <a:pt x="24" y="133"/>
                  </a:lnTo>
                  <a:lnTo>
                    <a:pt x="26" y="128"/>
                  </a:lnTo>
                  <a:lnTo>
                    <a:pt x="30" y="124"/>
                  </a:lnTo>
                  <a:lnTo>
                    <a:pt x="32" y="119"/>
                  </a:lnTo>
                  <a:lnTo>
                    <a:pt x="35" y="119"/>
                  </a:lnTo>
                  <a:lnTo>
                    <a:pt x="37" y="120"/>
                  </a:lnTo>
                  <a:lnTo>
                    <a:pt x="39" y="121"/>
                  </a:lnTo>
                  <a:lnTo>
                    <a:pt x="40" y="121"/>
                  </a:lnTo>
                  <a:lnTo>
                    <a:pt x="38" y="119"/>
                  </a:lnTo>
                  <a:lnTo>
                    <a:pt x="38" y="114"/>
                  </a:lnTo>
                  <a:lnTo>
                    <a:pt x="39" y="113"/>
                  </a:lnTo>
                  <a:lnTo>
                    <a:pt x="40" y="111"/>
                  </a:lnTo>
                  <a:lnTo>
                    <a:pt x="42" y="110"/>
                  </a:lnTo>
                  <a:lnTo>
                    <a:pt x="44" y="107"/>
                  </a:lnTo>
                  <a:lnTo>
                    <a:pt x="44" y="105"/>
                  </a:lnTo>
                  <a:lnTo>
                    <a:pt x="42" y="104"/>
                  </a:lnTo>
                  <a:lnTo>
                    <a:pt x="40" y="103"/>
                  </a:lnTo>
                  <a:lnTo>
                    <a:pt x="38" y="103"/>
                  </a:lnTo>
                  <a:lnTo>
                    <a:pt x="33" y="100"/>
                  </a:lnTo>
                  <a:lnTo>
                    <a:pt x="32" y="99"/>
                  </a:lnTo>
                  <a:lnTo>
                    <a:pt x="30" y="94"/>
                  </a:lnTo>
                  <a:lnTo>
                    <a:pt x="30" y="92"/>
                  </a:lnTo>
                  <a:lnTo>
                    <a:pt x="28" y="92"/>
                  </a:lnTo>
                  <a:lnTo>
                    <a:pt x="26" y="91"/>
                  </a:lnTo>
                  <a:lnTo>
                    <a:pt x="25" y="90"/>
                  </a:lnTo>
                  <a:lnTo>
                    <a:pt x="23" y="89"/>
                  </a:lnTo>
                  <a:lnTo>
                    <a:pt x="19" y="89"/>
                  </a:lnTo>
                  <a:lnTo>
                    <a:pt x="18" y="87"/>
                  </a:lnTo>
                  <a:lnTo>
                    <a:pt x="17" y="85"/>
                  </a:lnTo>
                  <a:lnTo>
                    <a:pt x="17" y="83"/>
                  </a:lnTo>
                  <a:lnTo>
                    <a:pt x="16" y="82"/>
                  </a:lnTo>
                  <a:lnTo>
                    <a:pt x="14" y="79"/>
                  </a:lnTo>
                  <a:lnTo>
                    <a:pt x="11" y="76"/>
                  </a:lnTo>
                  <a:lnTo>
                    <a:pt x="4" y="72"/>
                  </a:lnTo>
                  <a:lnTo>
                    <a:pt x="2" y="70"/>
                  </a:lnTo>
                  <a:lnTo>
                    <a:pt x="0" y="68"/>
                  </a:lnTo>
                  <a:lnTo>
                    <a:pt x="3" y="59"/>
                  </a:lnTo>
                  <a:lnTo>
                    <a:pt x="5" y="52"/>
                  </a:lnTo>
                  <a:lnTo>
                    <a:pt x="5" y="45"/>
                  </a:lnTo>
                  <a:lnTo>
                    <a:pt x="0" y="40"/>
                  </a:lnTo>
                  <a:lnTo>
                    <a:pt x="4" y="33"/>
                  </a:lnTo>
                  <a:lnTo>
                    <a:pt x="9" y="27"/>
                  </a:lnTo>
                  <a:lnTo>
                    <a:pt x="12" y="20"/>
                  </a:lnTo>
                  <a:lnTo>
                    <a:pt x="13" y="14"/>
                  </a:lnTo>
                  <a:lnTo>
                    <a:pt x="13" y="9"/>
                  </a:lnTo>
                  <a:lnTo>
                    <a:pt x="14" y="3"/>
                  </a:lnTo>
                  <a:lnTo>
                    <a:pt x="18"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20" name="Freeform 20">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6FF79D61-DA18-4B60-920A-C70FC7F161CC}"/>
                </a:ext>
              </a:extLst>
            </p:cNvPr>
            <p:cNvSpPr>
              <a:spLocks/>
            </p:cNvSpPr>
            <p:nvPr/>
          </p:nvSpPr>
          <p:spPr bwMode="auto">
            <a:xfrm>
              <a:off x="8814366" y="2971029"/>
              <a:ext cx="11341" cy="10013"/>
            </a:xfrm>
            <a:custGeom>
              <a:avLst/>
              <a:gdLst/>
              <a:ahLst/>
              <a:cxnLst>
                <a:cxn ang="0">
                  <a:pos x="2" y="0"/>
                </a:cxn>
                <a:cxn ang="0">
                  <a:pos x="5" y="0"/>
                </a:cxn>
                <a:cxn ang="0">
                  <a:pos x="7" y="3"/>
                </a:cxn>
                <a:cxn ang="0">
                  <a:pos x="7" y="5"/>
                </a:cxn>
                <a:cxn ang="0">
                  <a:pos x="6" y="6"/>
                </a:cxn>
                <a:cxn ang="0">
                  <a:pos x="5" y="6"/>
                </a:cxn>
                <a:cxn ang="0">
                  <a:pos x="2" y="5"/>
                </a:cxn>
                <a:cxn ang="0">
                  <a:pos x="0" y="3"/>
                </a:cxn>
                <a:cxn ang="0">
                  <a:pos x="2" y="0"/>
                </a:cxn>
              </a:cxnLst>
              <a:rect l="0" t="0" r="r" b="b"/>
              <a:pathLst>
                <a:path w="7" h="6">
                  <a:moveTo>
                    <a:pt x="2" y="0"/>
                  </a:moveTo>
                  <a:lnTo>
                    <a:pt x="5" y="0"/>
                  </a:lnTo>
                  <a:lnTo>
                    <a:pt x="7" y="3"/>
                  </a:lnTo>
                  <a:lnTo>
                    <a:pt x="7" y="5"/>
                  </a:lnTo>
                  <a:lnTo>
                    <a:pt x="6" y="6"/>
                  </a:lnTo>
                  <a:lnTo>
                    <a:pt x="5" y="6"/>
                  </a:lnTo>
                  <a:lnTo>
                    <a:pt x="2" y="5"/>
                  </a:lnTo>
                  <a:lnTo>
                    <a:pt x="0" y="3"/>
                  </a:lnTo>
                  <a:lnTo>
                    <a:pt x="2"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21" name="Freeform 21">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1492E0C0-A54D-4703-92ED-ACC01A5A9D9F}"/>
                </a:ext>
              </a:extLst>
            </p:cNvPr>
            <p:cNvSpPr>
              <a:spLocks/>
            </p:cNvSpPr>
            <p:nvPr/>
          </p:nvSpPr>
          <p:spPr bwMode="auto">
            <a:xfrm>
              <a:off x="8198790" y="2794112"/>
              <a:ext cx="521618" cy="544102"/>
            </a:xfrm>
            <a:custGeom>
              <a:avLst/>
              <a:gdLst/>
              <a:ahLst/>
              <a:cxnLst>
                <a:cxn ang="0">
                  <a:pos x="111" y="27"/>
                </a:cxn>
                <a:cxn ang="0">
                  <a:pos x="119" y="74"/>
                </a:cxn>
                <a:cxn ang="0">
                  <a:pos x="169" y="76"/>
                </a:cxn>
                <a:cxn ang="0">
                  <a:pos x="203" y="120"/>
                </a:cxn>
                <a:cxn ang="0">
                  <a:pos x="208" y="117"/>
                </a:cxn>
                <a:cxn ang="0">
                  <a:pos x="216" y="109"/>
                </a:cxn>
                <a:cxn ang="0">
                  <a:pos x="229" y="89"/>
                </a:cxn>
                <a:cxn ang="0">
                  <a:pos x="245" y="81"/>
                </a:cxn>
                <a:cxn ang="0">
                  <a:pos x="255" y="77"/>
                </a:cxn>
                <a:cxn ang="0">
                  <a:pos x="266" y="77"/>
                </a:cxn>
                <a:cxn ang="0">
                  <a:pos x="272" y="71"/>
                </a:cxn>
                <a:cxn ang="0">
                  <a:pos x="280" y="63"/>
                </a:cxn>
                <a:cxn ang="0">
                  <a:pos x="286" y="61"/>
                </a:cxn>
                <a:cxn ang="0">
                  <a:pos x="293" y="57"/>
                </a:cxn>
                <a:cxn ang="0">
                  <a:pos x="316" y="67"/>
                </a:cxn>
                <a:cxn ang="0">
                  <a:pos x="318" y="75"/>
                </a:cxn>
                <a:cxn ang="0">
                  <a:pos x="321" y="95"/>
                </a:cxn>
                <a:cxn ang="0">
                  <a:pos x="292" y="81"/>
                </a:cxn>
                <a:cxn ang="0">
                  <a:pos x="278" y="96"/>
                </a:cxn>
                <a:cxn ang="0">
                  <a:pos x="274" y="114"/>
                </a:cxn>
                <a:cxn ang="0">
                  <a:pos x="271" y="126"/>
                </a:cxn>
                <a:cxn ang="0">
                  <a:pos x="266" y="128"/>
                </a:cxn>
                <a:cxn ang="0">
                  <a:pos x="257" y="135"/>
                </a:cxn>
                <a:cxn ang="0">
                  <a:pos x="243" y="146"/>
                </a:cxn>
                <a:cxn ang="0">
                  <a:pos x="237" y="167"/>
                </a:cxn>
                <a:cxn ang="0">
                  <a:pos x="229" y="184"/>
                </a:cxn>
                <a:cxn ang="0">
                  <a:pos x="209" y="174"/>
                </a:cxn>
                <a:cxn ang="0">
                  <a:pos x="200" y="186"/>
                </a:cxn>
                <a:cxn ang="0">
                  <a:pos x="197" y="203"/>
                </a:cxn>
                <a:cxn ang="0">
                  <a:pos x="189" y="230"/>
                </a:cxn>
                <a:cxn ang="0">
                  <a:pos x="175" y="252"/>
                </a:cxn>
                <a:cxn ang="0">
                  <a:pos x="174" y="278"/>
                </a:cxn>
                <a:cxn ang="0">
                  <a:pos x="158" y="291"/>
                </a:cxn>
                <a:cxn ang="0">
                  <a:pos x="138" y="298"/>
                </a:cxn>
                <a:cxn ang="0">
                  <a:pos x="133" y="306"/>
                </a:cxn>
                <a:cxn ang="0">
                  <a:pos x="117" y="314"/>
                </a:cxn>
                <a:cxn ang="0">
                  <a:pos x="98" y="314"/>
                </a:cxn>
                <a:cxn ang="0">
                  <a:pos x="91" y="322"/>
                </a:cxn>
                <a:cxn ang="0">
                  <a:pos x="75" y="322"/>
                </a:cxn>
                <a:cxn ang="0">
                  <a:pos x="56" y="301"/>
                </a:cxn>
                <a:cxn ang="0">
                  <a:pos x="26" y="284"/>
                </a:cxn>
                <a:cxn ang="0">
                  <a:pos x="3" y="253"/>
                </a:cxn>
                <a:cxn ang="0">
                  <a:pos x="2" y="238"/>
                </a:cxn>
                <a:cxn ang="0">
                  <a:pos x="9" y="228"/>
                </a:cxn>
                <a:cxn ang="0">
                  <a:pos x="26" y="208"/>
                </a:cxn>
                <a:cxn ang="0">
                  <a:pos x="25" y="176"/>
                </a:cxn>
                <a:cxn ang="0">
                  <a:pos x="34" y="169"/>
                </a:cxn>
                <a:cxn ang="0">
                  <a:pos x="38" y="176"/>
                </a:cxn>
                <a:cxn ang="0">
                  <a:pos x="46" y="174"/>
                </a:cxn>
                <a:cxn ang="0">
                  <a:pos x="48" y="142"/>
                </a:cxn>
                <a:cxn ang="0">
                  <a:pos x="59" y="135"/>
                </a:cxn>
                <a:cxn ang="0">
                  <a:pos x="61" y="130"/>
                </a:cxn>
                <a:cxn ang="0">
                  <a:pos x="70" y="127"/>
                </a:cxn>
                <a:cxn ang="0">
                  <a:pos x="83" y="117"/>
                </a:cxn>
                <a:cxn ang="0">
                  <a:pos x="97" y="102"/>
                </a:cxn>
                <a:cxn ang="0">
                  <a:pos x="103" y="83"/>
                </a:cxn>
                <a:cxn ang="0">
                  <a:pos x="108" y="36"/>
                </a:cxn>
                <a:cxn ang="0">
                  <a:pos x="106" y="7"/>
                </a:cxn>
              </a:cxnLst>
              <a:rect l="0" t="0" r="r" b="b"/>
              <a:pathLst>
                <a:path w="322" h="326">
                  <a:moveTo>
                    <a:pt x="106" y="0"/>
                  </a:moveTo>
                  <a:lnTo>
                    <a:pt x="109" y="12"/>
                  </a:lnTo>
                  <a:lnTo>
                    <a:pt x="111" y="27"/>
                  </a:lnTo>
                  <a:lnTo>
                    <a:pt x="115" y="43"/>
                  </a:lnTo>
                  <a:lnTo>
                    <a:pt x="117" y="60"/>
                  </a:lnTo>
                  <a:lnTo>
                    <a:pt x="119" y="74"/>
                  </a:lnTo>
                  <a:lnTo>
                    <a:pt x="122" y="83"/>
                  </a:lnTo>
                  <a:lnTo>
                    <a:pt x="146" y="79"/>
                  </a:lnTo>
                  <a:lnTo>
                    <a:pt x="169" y="76"/>
                  </a:lnTo>
                  <a:lnTo>
                    <a:pt x="195" y="72"/>
                  </a:lnTo>
                  <a:lnTo>
                    <a:pt x="200" y="96"/>
                  </a:lnTo>
                  <a:lnTo>
                    <a:pt x="203" y="120"/>
                  </a:lnTo>
                  <a:lnTo>
                    <a:pt x="204" y="119"/>
                  </a:lnTo>
                  <a:lnTo>
                    <a:pt x="207" y="118"/>
                  </a:lnTo>
                  <a:lnTo>
                    <a:pt x="208" y="117"/>
                  </a:lnTo>
                  <a:lnTo>
                    <a:pt x="209" y="114"/>
                  </a:lnTo>
                  <a:lnTo>
                    <a:pt x="209" y="112"/>
                  </a:lnTo>
                  <a:lnTo>
                    <a:pt x="216" y="109"/>
                  </a:lnTo>
                  <a:lnTo>
                    <a:pt x="221" y="102"/>
                  </a:lnTo>
                  <a:lnTo>
                    <a:pt x="225" y="96"/>
                  </a:lnTo>
                  <a:lnTo>
                    <a:pt x="229" y="89"/>
                  </a:lnTo>
                  <a:lnTo>
                    <a:pt x="234" y="88"/>
                  </a:lnTo>
                  <a:lnTo>
                    <a:pt x="240" y="85"/>
                  </a:lnTo>
                  <a:lnTo>
                    <a:pt x="245" y="81"/>
                  </a:lnTo>
                  <a:lnTo>
                    <a:pt x="248" y="72"/>
                  </a:lnTo>
                  <a:lnTo>
                    <a:pt x="253" y="75"/>
                  </a:lnTo>
                  <a:lnTo>
                    <a:pt x="255" y="77"/>
                  </a:lnTo>
                  <a:lnTo>
                    <a:pt x="259" y="78"/>
                  </a:lnTo>
                  <a:lnTo>
                    <a:pt x="262" y="78"/>
                  </a:lnTo>
                  <a:lnTo>
                    <a:pt x="266" y="77"/>
                  </a:lnTo>
                  <a:lnTo>
                    <a:pt x="268" y="76"/>
                  </a:lnTo>
                  <a:lnTo>
                    <a:pt x="269" y="74"/>
                  </a:lnTo>
                  <a:lnTo>
                    <a:pt x="272" y="71"/>
                  </a:lnTo>
                  <a:lnTo>
                    <a:pt x="274" y="67"/>
                  </a:lnTo>
                  <a:lnTo>
                    <a:pt x="278" y="63"/>
                  </a:lnTo>
                  <a:lnTo>
                    <a:pt x="280" y="63"/>
                  </a:lnTo>
                  <a:lnTo>
                    <a:pt x="282" y="62"/>
                  </a:lnTo>
                  <a:lnTo>
                    <a:pt x="283" y="62"/>
                  </a:lnTo>
                  <a:lnTo>
                    <a:pt x="286" y="61"/>
                  </a:lnTo>
                  <a:lnTo>
                    <a:pt x="287" y="60"/>
                  </a:lnTo>
                  <a:lnTo>
                    <a:pt x="287" y="55"/>
                  </a:lnTo>
                  <a:lnTo>
                    <a:pt x="293" y="57"/>
                  </a:lnTo>
                  <a:lnTo>
                    <a:pt x="310" y="61"/>
                  </a:lnTo>
                  <a:lnTo>
                    <a:pt x="310" y="67"/>
                  </a:lnTo>
                  <a:lnTo>
                    <a:pt x="316" y="67"/>
                  </a:lnTo>
                  <a:lnTo>
                    <a:pt x="317" y="69"/>
                  </a:lnTo>
                  <a:lnTo>
                    <a:pt x="317" y="74"/>
                  </a:lnTo>
                  <a:lnTo>
                    <a:pt x="318" y="75"/>
                  </a:lnTo>
                  <a:lnTo>
                    <a:pt x="321" y="81"/>
                  </a:lnTo>
                  <a:lnTo>
                    <a:pt x="322" y="86"/>
                  </a:lnTo>
                  <a:lnTo>
                    <a:pt x="321" y="95"/>
                  </a:lnTo>
                  <a:lnTo>
                    <a:pt x="310" y="92"/>
                  </a:lnTo>
                  <a:lnTo>
                    <a:pt x="300" y="85"/>
                  </a:lnTo>
                  <a:lnTo>
                    <a:pt x="292" y="81"/>
                  </a:lnTo>
                  <a:lnTo>
                    <a:pt x="282" y="81"/>
                  </a:lnTo>
                  <a:lnTo>
                    <a:pt x="279" y="88"/>
                  </a:lnTo>
                  <a:lnTo>
                    <a:pt x="278" y="96"/>
                  </a:lnTo>
                  <a:lnTo>
                    <a:pt x="278" y="105"/>
                  </a:lnTo>
                  <a:lnTo>
                    <a:pt x="276" y="112"/>
                  </a:lnTo>
                  <a:lnTo>
                    <a:pt x="274" y="114"/>
                  </a:lnTo>
                  <a:lnTo>
                    <a:pt x="272" y="116"/>
                  </a:lnTo>
                  <a:lnTo>
                    <a:pt x="271" y="117"/>
                  </a:lnTo>
                  <a:lnTo>
                    <a:pt x="271" y="126"/>
                  </a:lnTo>
                  <a:lnTo>
                    <a:pt x="269" y="127"/>
                  </a:lnTo>
                  <a:lnTo>
                    <a:pt x="267" y="128"/>
                  </a:lnTo>
                  <a:lnTo>
                    <a:pt x="266" y="128"/>
                  </a:lnTo>
                  <a:lnTo>
                    <a:pt x="259" y="132"/>
                  </a:lnTo>
                  <a:lnTo>
                    <a:pt x="258" y="133"/>
                  </a:lnTo>
                  <a:lnTo>
                    <a:pt x="257" y="135"/>
                  </a:lnTo>
                  <a:lnTo>
                    <a:pt x="257" y="142"/>
                  </a:lnTo>
                  <a:lnTo>
                    <a:pt x="248" y="142"/>
                  </a:lnTo>
                  <a:lnTo>
                    <a:pt x="243" y="146"/>
                  </a:lnTo>
                  <a:lnTo>
                    <a:pt x="239" y="152"/>
                  </a:lnTo>
                  <a:lnTo>
                    <a:pt x="238" y="159"/>
                  </a:lnTo>
                  <a:lnTo>
                    <a:pt x="237" y="167"/>
                  </a:lnTo>
                  <a:lnTo>
                    <a:pt x="234" y="174"/>
                  </a:lnTo>
                  <a:lnTo>
                    <a:pt x="232" y="180"/>
                  </a:lnTo>
                  <a:lnTo>
                    <a:pt x="229" y="184"/>
                  </a:lnTo>
                  <a:lnTo>
                    <a:pt x="222" y="183"/>
                  </a:lnTo>
                  <a:lnTo>
                    <a:pt x="212" y="176"/>
                  </a:lnTo>
                  <a:lnTo>
                    <a:pt x="209" y="174"/>
                  </a:lnTo>
                  <a:lnTo>
                    <a:pt x="203" y="176"/>
                  </a:lnTo>
                  <a:lnTo>
                    <a:pt x="200" y="181"/>
                  </a:lnTo>
                  <a:lnTo>
                    <a:pt x="200" y="186"/>
                  </a:lnTo>
                  <a:lnTo>
                    <a:pt x="201" y="191"/>
                  </a:lnTo>
                  <a:lnTo>
                    <a:pt x="201" y="196"/>
                  </a:lnTo>
                  <a:lnTo>
                    <a:pt x="197" y="203"/>
                  </a:lnTo>
                  <a:lnTo>
                    <a:pt x="193" y="209"/>
                  </a:lnTo>
                  <a:lnTo>
                    <a:pt x="189" y="216"/>
                  </a:lnTo>
                  <a:lnTo>
                    <a:pt x="189" y="230"/>
                  </a:lnTo>
                  <a:lnTo>
                    <a:pt x="186" y="237"/>
                  </a:lnTo>
                  <a:lnTo>
                    <a:pt x="181" y="244"/>
                  </a:lnTo>
                  <a:lnTo>
                    <a:pt x="175" y="252"/>
                  </a:lnTo>
                  <a:lnTo>
                    <a:pt x="172" y="261"/>
                  </a:lnTo>
                  <a:lnTo>
                    <a:pt x="172" y="270"/>
                  </a:lnTo>
                  <a:lnTo>
                    <a:pt x="174" y="278"/>
                  </a:lnTo>
                  <a:lnTo>
                    <a:pt x="172" y="286"/>
                  </a:lnTo>
                  <a:lnTo>
                    <a:pt x="163" y="287"/>
                  </a:lnTo>
                  <a:lnTo>
                    <a:pt x="158" y="291"/>
                  </a:lnTo>
                  <a:lnTo>
                    <a:pt x="153" y="294"/>
                  </a:lnTo>
                  <a:lnTo>
                    <a:pt x="146" y="296"/>
                  </a:lnTo>
                  <a:lnTo>
                    <a:pt x="138" y="298"/>
                  </a:lnTo>
                  <a:lnTo>
                    <a:pt x="136" y="300"/>
                  </a:lnTo>
                  <a:lnTo>
                    <a:pt x="134" y="302"/>
                  </a:lnTo>
                  <a:lnTo>
                    <a:pt x="133" y="306"/>
                  </a:lnTo>
                  <a:lnTo>
                    <a:pt x="133" y="309"/>
                  </a:lnTo>
                  <a:lnTo>
                    <a:pt x="125" y="310"/>
                  </a:lnTo>
                  <a:lnTo>
                    <a:pt x="117" y="314"/>
                  </a:lnTo>
                  <a:lnTo>
                    <a:pt x="109" y="315"/>
                  </a:lnTo>
                  <a:lnTo>
                    <a:pt x="102" y="312"/>
                  </a:lnTo>
                  <a:lnTo>
                    <a:pt x="98" y="314"/>
                  </a:lnTo>
                  <a:lnTo>
                    <a:pt x="96" y="316"/>
                  </a:lnTo>
                  <a:lnTo>
                    <a:pt x="94" y="320"/>
                  </a:lnTo>
                  <a:lnTo>
                    <a:pt x="91" y="322"/>
                  </a:lnTo>
                  <a:lnTo>
                    <a:pt x="88" y="324"/>
                  </a:lnTo>
                  <a:lnTo>
                    <a:pt x="84" y="326"/>
                  </a:lnTo>
                  <a:lnTo>
                    <a:pt x="75" y="322"/>
                  </a:lnTo>
                  <a:lnTo>
                    <a:pt x="67" y="317"/>
                  </a:lnTo>
                  <a:lnTo>
                    <a:pt x="60" y="312"/>
                  </a:lnTo>
                  <a:lnTo>
                    <a:pt x="56" y="301"/>
                  </a:lnTo>
                  <a:lnTo>
                    <a:pt x="44" y="299"/>
                  </a:lnTo>
                  <a:lnTo>
                    <a:pt x="34" y="292"/>
                  </a:lnTo>
                  <a:lnTo>
                    <a:pt x="26" y="284"/>
                  </a:lnTo>
                  <a:lnTo>
                    <a:pt x="17" y="272"/>
                  </a:lnTo>
                  <a:lnTo>
                    <a:pt x="12" y="265"/>
                  </a:lnTo>
                  <a:lnTo>
                    <a:pt x="3" y="253"/>
                  </a:lnTo>
                  <a:lnTo>
                    <a:pt x="0" y="250"/>
                  </a:lnTo>
                  <a:lnTo>
                    <a:pt x="0" y="244"/>
                  </a:lnTo>
                  <a:lnTo>
                    <a:pt x="2" y="238"/>
                  </a:lnTo>
                  <a:lnTo>
                    <a:pt x="2" y="232"/>
                  </a:lnTo>
                  <a:lnTo>
                    <a:pt x="0" y="228"/>
                  </a:lnTo>
                  <a:lnTo>
                    <a:pt x="9" y="228"/>
                  </a:lnTo>
                  <a:lnTo>
                    <a:pt x="13" y="224"/>
                  </a:lnTo>
                  <a:lnTo>
                    <a:pt x="20" y="210"/>
                  </a:lnTo>
                  <a:lnTo>
                    <a:pt x="26" y="208"/>
                  </a:lnTo>
                  <a:lnTo>
                    <a:pt x="23" y="198"/>
                  </a:lnTo>
                  <a:lnTo>
                    <a:pt x="23" y="187"/>
                  </a:lnTo>
                  <a:lnTo>
                    <a:pt x="25" y="176"/>
                  </a:lnTo>
                  <a:lnTo>
                    <a:pt x="28" y="168"/>
                  </a:lnTo>
                  <a:lnTo>
                    <a:pt x="32" y="168"/>
                  </a:lnTo>
                  <a:lnTo>
                    <a:pt x="34" y="169"/>
                  </a:lnTo>
                  <a:lnTo>
                    <a:pt x="37" y="172"/>
                  </a:lnTo>
                  <a:lnTo>
                    <a:pt x="38" y="174"/>
                  </a:lnTo>
                  <a:lnTo>
                    <a:pt x="38" y="176"/>
                  </a:lnTo>
                  <a:lnTo>
                    <a:pt x="39" y="177"/>
                  </a:lnTo>
                  <a:lnTo>
                    <a:pt x="40" y="180"/>
                  </a:lnTo>
                  <a:lnTo>
                    <a:pt x="46" y="174"/>
                  </a:lnTo>
                  <a:lnTo>
                    <a:pt x="47" y="166"/>
                  </a:lnTo>
                  <a:lnTo>
                    <a:pt x="47" y="149"/>
                  </a:lnTo>
                  <a:lnTo>
                    <a:pt x="48" y="142"/>
                  </a:lnTo>
                  <a:lnTo>
                    <a:pt x="51" y="140"/>
                  </a:lnTo>
                  <a:lnTo>
                    <a:pt x="58" y="137"/>
                  </a:lnTo>
                  <a:lnTo>
                    <a:pt x="59" y="135"/>
                  </a:lnTo>
                  <a:lnTo>
                    <a:pt x="60" y="133"/>
                  </a:lnTo>
                  <a:lnTo>
                    <a:pt x="61" y="132"/>
                  </a:lnTo>
                  <a:lnTo>
                    <a:pt x="61" y="130"/>
                  </a:lnTo>
                  <a:lnTo>
                    <a:pt x="60" y="126"/>
                  </a:lnTo>
                  <a:lnTo>
                    <a:pt x="69" y="126"/>
                  </a:lnTo>
                  <a:lnTo>
                    <a:pt x="70" y="127"/>
                  </a:lnTo>
                  <a:lnTo>
                    <a:pt x="70" y="128"/>
                  </a:lnTo>
                  <a:lnTo>
                    <a:pt x="80" y="121"/>
                  </a:lnTo>
                  <a:lnTo>
                    <a:pt x="83" y="117"/>
                  </a:lnTo>
                  <a:lnTo>
                    <a:pt x="88" y="112"/>
                  </a:lnTo>
                  <a:lnTo>
                    <a:pt x="90" y="109"/>
                  </a:lnTo>
                  <a:lnTo>
                    <a:pt x="97" y="102"/>
                  </a:lnTo>
                  <a:lnTo>
                    <a:pt x="102" y="95"/>
                  </a:lnTo>
                  <a:lnTo>
                    <a:pt x="103" y="91"/>
                  </a:lnTo>
                  <a:lnTo>
                    <a:pt x="103" y="83"/>
                  </a:lnTo>
                  <a:lnTo>
                    <a:pt x="104" y="79"/>
                  </a:lnTo>
                  <a:lnTo>
                    <a:pt x="104" y="53"/>
                  </a:lnTo>
                  <a:lnTo>
                    <a:pt x="108" y="36"/>
                  </a:lnTo>
                  <a:lnTo>
                    <a:pt x="109" y="25"/>
                  </a:lnTo>
                  <a:lnTo>
                    <a:pt x="108" y="14"/>
                  </a:lnTo>
                  <a:lnTo>
                    <a:pt x="106" y="7"/>
                  </a:lnTo>
                  <a:lnTo>
                    <a:pt x="105" y="2"/>
                  </a:lnTo>
                  <a:lnTo>
                    <a:pt x="106"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22" name="Freeform 22">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B1453F8-C5FF-4E31-9DA0-AB8B0BE3B936}"/>
                </a:ext>
              </a:extLst>
            </p:cNvPr>
            <p:cNvSpPr>
              <a:spLocks/>
            </p:cNvSpPr>
            <p:nvPr/>
          </p:nvSpPr>
          <p:spPr bwMode="auto">
            <a:xfrm>
              <a:off x="7450382" y="3101212"/>
              <a:ext cx="824547" cy="458982"/>
            </a:xfrm>
            <a:custGeom>
              <a:avLst/>
              <a:gdLst/>
              <a:ahLst/>
              <a:cxnLst>
                <a:cxn ang="0">
                  <a:pos x="326" y="5"/>
                </a:cxn>
                <a:cxn ang="0">
                  <a:pos x="341" y="26"/>
                </a:cxn>
                <a:cxn ang="0">
                  <a:pos x="375" y="34"/>
                </a:cxn>
                <a:cxn ang="0">
                  <a:pos x="382" y="34"/>
                </a:cxn>
                <a:cxn ang="0">
                  <a:pos x="388" y="31"/>
                </a:cxn>
                <a:cxn ang="0">
                  <a:pos x="402" y="34"/>
                </a:cxn>
                <a:cxn ang="0">
                  <a:pos x="418" y="30"/>
                </a:cxn>
                <a:cxn ang="0">
                  <a:pos x="429" y="18"/>
                </a:cxn>
                <a:cxn ang="0">
                  <a:pos x="459" y="54"/>
                </a:cxn>
                <a:cxn ang="0">
                  <a:pos x="466" y="77"/>
                </a:cxn>
                <a:cxn ang="0">
                  <a:pos x="504" y="119"/>
                </a:cxn>
                <a:cxn ang="0">
                  <a:pos x="509" y="122"/>
                </a:cxn>
                <a:cxn ang="0">
                  <a:pos x="492" y="143"/>
                </a:cxn>
                <a:cxn ang="0">
                  <a:pos x="462" y="173"/>
                </a:cxn>
                <a:cxn ang="0">
                  <a:pos x="454" y="187"/>
                </a:cxn>
                <a:cxn ang="0">
                  <a:pos x="442" y="201"/>
                </a:cxn>
                <a:cxn ang="0">
                  <a:pos x="436" y="205"/>
                </a:cxn>
                <a:cxn ang="0">
                  <a:pos x="426" y="207"/>
                </a:cxn>
                <a:cxn ang="0">
                  <a:pos x="424" y="212"/>
                </a:cxn>
                <a:cxn ang="0">
                  <a:pos x="407" y="220"/>
                </a:cxn>
                <a:cxn ang="0">
                  <a:pos x="393" y="224"/>
                </a:cxn>
                <a:cxn ang="0">
                  <a:pos x="352" y="228"/>
                </a:cxn>
                <a:cxn ang="0">
                  <a:pos x="325" y="233"/>
                </a:cxn>
                <a:cxn ang="0">
                  <a:pos x="255" y="238"/>
                </a:cxn>
                <a:cxn ang="0">
                  <a:pos x="175" y="243"/>
                </a:cxn>
                <a:cxn ang="0">
                  <a:pos x="79" y="249"/>
                </a:cxn>
                <a:cxn ang="0">
                  <a:pos x="83" y="263"/>
                </a:cxn>
                <a:cxn ang="0">
                  <a:pos x="29" y="273"/>
                </a:cxn>
                <a:cxn ang="0">
                  <a:pos x="4" y="258"/>
                </a:cxn>
                <a:cxn ang="0">
                  <a:pos x="0" y="229"/>
                </a:cxn>
                <a:cxn ang="0">
                  <a:pos x="12" y="209"/>
                </a:cxn>
                <a:cxn ang="0">
                  <a:pos x="35" y="219"/>
                </a:cxn>
                <a:cxn ang="0">
                  <a:pos x="51" y="212"/>
                </a:cxn>
                <a:cxn ang="0">
                  <a:pos x="46" y="189"/>
                </a:cxn>
                <a:cxn ang="0">
                  <a:pos x="71" y="181"/>
                </a:cxn>
                <a:cxn ang="0">
                  <a:pos x="70" y="166"/>
                </a:cxn>
                <a:cxn ang="0">
                  <a:pos x="72" y="154"/>
                </a:cxn>
                <a:cxn ang="0">
                  <a:pos x="84" y="146"/>
                </a:cxn>
                <a:cxn ang="0">
                  <a:pos x="85" y="140"/>
                </a:cxn>
                <a:cxn ang="0">
                  <a:pos x="97" y="143"/>
                </a:cxn>
                <a:cxn ang="0">
                  <a:pos x="106" y="140"/>
                </a:cxn>
                <a:cxn ang="0">
                  <a:pos x="110" y="135"/>
                </a:cxn>
                <a:cxn ang="0">
                  <a:pos x="133" y="139"/>
                </a:cxn>
                <a:cxn ang="0">
                  <a:pos x="150" y="129"/>
                </a:cxn>
                <a:cxn ang="0">
                  <a:pos x="170" y="131"/>
                </a:cxn>
                <a:cxn ang="0">
                  <a:pos x="182" y="122"/>
                </a:cxn>
                <a:cxn ang="0">
                  <a:pos x="192" y="107"/>
                </a:cxn>
                <a:cxn ang="0">
                  <a:pos x="198" y="111"/>
                </a:cxn>
                <a:cxn ang="0">
                  <a:pos x="210" y="117"/>
                </a:cxn>
                <a:cxn ang="0">
                  <a:pos x="226" y="114"/>
                </a:cxn>
                <a:cxn ang="0">
                  <a:pos x="228" y="91"/>
                </a:cxn>
                <a:cxn ang="0">
                  <a:pos x="237" y="87"/>
                </a:cxn>
                <a:cxn ang="0">
                  <a:pos x="244" y="75"/>
                </a:cxn>
                <a:cxn ang="0">
                  <a:pos x="254" y="62"/>
                </a:cxn>
                <a:cxn ang="0">
                  <a:pos x="256" y="53"/>
                </a:cxn>
                <a:cxn ang="0">
                  <a:pos x="254" y="48"/>
                </a:cxn>
                <a:cxn ang="0">
                  <a:pos x="260" y="41"/>
                </a:cxn>
                <a:cxn ang="0">
                  <a:pos x="268" y="46"/>
                </a:cxn>
                <a:cxn ang="0">
                  <a:pos x="282" y="37"/>
                </a:cxn>
                <a:cxn ang="0">
                  <a:pos x="296" y="21"/>
                </a:cxn>
                <a:cxn ang="0">
                  <a:pos x="292" y="2"/>
                </a:cxn>
                <a:cxn ang="0">
                  <a:pos x="309" y="4"/>
                </a:cxn>
              </a:cxnLst>
              <a:rect l="0" t="0" r="r" b="b"/>
              <a:pathLst>
                <a:path w="509" h="275">
                  <a:moveTo>
                    <a:pt x="316" y="0"/>
                  </a:moveTo>
                  <a:lnTo>
                    <a:pt x="319" y="0"/>
                  </a:lnTo>
                  <a:lnTo>
                    <a:pt x="326" y="5"/>
                  </a:lnTo>
                  <a:lnTo>
                    <a:pt x="332" y="12"/>
                  </a:lnTo>
                  <a:lnTo>
                    <a:pt x="336" y="20"/>
                  </a:lnTo>
                  <a:lnTo>
                    <a:pt x="341" y="26"/>
                  </a:lnTo>
                  <a:lnTo>
                    <a:pt x="355" y="26"/>
                  </a:lnTo>
                  <a:lnTo>
                    <a:pt x="367" y="28"/>
                  </a:lnTo>
                  <a:lnTo>
                    <a:pt x="375" y="34"/>
                  </a:lnTo>
                  <a:lnTo>
                    <a:pt x="379" y="35"/>
                  </a:lnTo>
                  <a:lnTo>
                    <a:pt x="381" y="35"/>
                  </a:lnTo>
                  <a:lnTo>
                    <a:pt x="382" y="34"/>
                  </a:lnTo>
                  <a:lnTo>
                    <a:pt x="384" y="33"/>
                  </a:lnTo>
                  <a:lnTo>
                    <a:pt x="387" y="31"/>
                  </a:lnTo>
                  <a:lnTo>
                    <a:pt x="388" y="31"/>
                  </a:lnTo>
                  <a:lnTo>
                    <a:pt x="389" y="30"/>
                  </a:lnTo>
                  <a:lnTo>
                    <a:pt x="395" y="30"/>
                  </a:lnTo>
                  <a:lnTo>
                    <a:pt x="402" y="34"/>
                  </a:lnTo>
                  <a:lnTo>
                    <a:pt x="407" y="34"/>
                  </a:lnTo>
                  <a:lnTo>
                    <a:pt x="411" y="32"/>
                  </a:lnTo>
                  <a:lnTo>
                    <a:pt x="418" y="30"/>
                  </a:lnTo>
                  <a:lnTo>
                    <a:pt x="423" y="25"/>
                  </a:lnTo>
                  <a:lnTo>
                    <a:pt x="424" y="23"/>
                  </a:lnTo>
                  <a:lnTo>
                    <a:pt x="429" y="18"/>
                  </a:lnTo>
                  <a:lnTo>
                    <a:pt x="442" y="31"/>
                  </a:lnTo>
                  <a:lnTo>
                    <a:pt x="457" y="40"/>
                  </a:lnTo>
                  <a:lnTo>
                    <a:pt x="459" y="54"/>
                  </a:lnTo>
                  <a:lnTo>
                    <a:pt x="460" y="60"/>
                  </a:lnTo>
                  <a:lnTo>
                    <a:pt x="457" y="66"/>
                  </a:lnTo>
                  <a:lnTo>
                    <a:pt x="466" y="77"/>
                  </a:lnTo>
                  <a:lnTo>
                    <a:pt x="482" y="101"/>
                  </a:lnTo>
                  <a:lnTo>
                    <a:pt x="493" y="111"/>
                  </a:lnTo>
                  <a:lnTo>
                    <a:pt x="504" y="119"/>
                  </a:lnTo>
                  <a:lnTo>
                    <a:pt x="508" y="119"/>
                  </a:lnTo>
                  <a:lnTo>
                    <a:pt x="509" y="121"/>
                  </a:lnTo>
                  <a:lnTo>
                    <a:pt x="509" y="122"/>
                  </a:lnTo>
                  <a:lnTo>
                    <a:pt x="508" y="122"/>
                  </a:lnTo>
                  <a:lnTo>
                    <a:pt x="501" y="133"/>
                  </a:lnTo>
                  <a:lnTo>
                    <a:pt x="492" y="143"/>
                  </a:lnTo>
                  <a:lnTo>
                    <a:pt x="481" y="151"/>
                  </a:lnTo>
                  <a:lnTo>
                    <a:pt x="471" y="161"/>
                  </a:lnTo>
                  <a:lnTo>
                    <a:pt x="462" y="173"/>
                  </a:lnTo>
                  <a:lnTo>
                    <a:pt x="460" y="179"/>
                  </a:lnTo>
                  <a:lnTo>
                    <a:pt x="458" y="182"/>
                  </a:lnTo>
                  <a:lnTo>
                    <a:pt x="454" y="187"/>
                  </a:lnTo>
                  <a:lnTo>
                    <a:pt x="446" y="195"/>
                  </a:lnTo>
                  <a:lnTo>
                    <a:pt x="445" y="198"/>
                  </a:lnTo>
                  <a:lnTo>
                    <a:pt x="442" y="201"/>
                  </a:lnTo>
                  <a:lnTo>
                    <a:pt x="440" y="203"/>
                  </a:lnTo>
                  <a:lnTo>
                    <a:pt x="438" y="205"/>
                  </a:lnTo>
                  <a:lnTo>
                    <a:pt x="436" y="205"/>
                  </a:lnTo>
                  <a:lnTo>
                    <a:pt x="432" y="206"/>
                  </a:lnTo>
                  <a:lnTo>
                    <a:pt x="429" y="206"/>
                  </a:lnTo>
                  <a:lnTo>
                    <a:pt x="426" y="207"/>
                  </a:lnTo>
                  <a:lnTo>
                    <a:pt x="425" y="207"/>
                  </a:lnTo>
                  <a:lnTo>
                    <a:pt x="424" y="208"/>
                  </a:lnTo>
                  <a:lnTo>
                    <a:pt x="424" y="212"/>
                  </a:lnTo>
                  <a:lnTo>
                    <a:pt x="423" y="213"/>
                  </a:lnTo>
                  <a:lnTo>
                    <a:pt x="417" y="213"/>
                  </a:lnTo>
                  <a:lnTo>
                    <a:pt x="407" y="220"/>
                  </a:lnTo>
                  <a:lnTo>
                    <a:pt x="404" y="222"/>
                  </a:lnTo>
                  <a:lnTo>
                    <a:pt x="401" y="223"/>
                  </a:lnTo>
                  <a:lnTo>
                    <a:pt x="393" y="224"/>
                  </a:lnTo>
                  <a:lnTo>
                    <a:pt x="382" y="224"/>
                  </a:lnTo>
                  <a:lnTo>
                    <a:pt x="359" y="227"/>
                  </a:lnTo>
                  <a:lnTo>
                    <a:pt x="352" y="228"/>
                  </a:lnTo>
                  <a:lnTo>
                    <a:pt x="343" y="229"/>
                  </a:lnTo>
                  <a:lnTo>
                    <a:pt x="333" y="231"/>
                  </a:lnTo>
                  <a:lnTo>
                    <a:pt x="325" y="233"/>
                  </a:lnTo>
                  <a:lnTo>
                    <a:pt x="291" y="233"/>
                  </a:lnTo>
                  <a:lnTo>
                    <a:pt x="274" y="235"/>
                  </a:lnTo>
                  <a:lnTo>
                    <a:pt x="255" y="238"/>
                  </a:lnTo>
                  <a:lnTo>
                    <a:pt x="234" y="241"/>
                  </a:lnTo>
                  <a:lnTo>
                    <a:pt x="201" y="241"/>
                  </a:lnTo>
                  <a:lnTo>
                    <a:pt x="175" y="243"/>
                  </a:lnTo>
                  <a:lnTo>
                    <a:pt x="126" y="250"/>
                  </a:lnTo>
                  <a:lnTo>
                    <a:pt x="102" y="251"/>
                  </a:lnTo>
                  <a:lnTo>
                    <a:pt x="79" y="249"/>
                  </a:lnTo>
                  <a:lnTo>
                    <a:pt x="79" y="255"/>
                  </a:lnTo>
                  <a:lnTo>
                    <a:pt x="81" y="258"/>
                  </a:lnTo>
                  <a:lnTo>
                    <a:pt x="83" y="263"/>
                  </a:lnTo>
                  <a:lnTo>
                    <a:pt x="83" y="269"/>
                  </a:lnTo>
                  <a:lnTo>
                    <a:pt x="55" y="271"/>
                  </a:lnTo>
                  <a:lnTo>
                    <a:pt x="29" y="273"/>
                  </a:lnTo>
                  <a:lnTo>
                    <a:pt x="1" y="275"/>
                  </a:lnTo>
                  <a:lnTo>
                    <a:pt x="1" y="269"/>
                  </a:lnTo>
                  <a:lnTo>
                    <a:pt x="4" y="258"/>
                  </a:lnTo>
                  <a:lnTo>
                    <a:pt x="4" y="248"/>
                  </a:lnTo>
                  <a:lnTo>
                    <a:pt x="1" y="237"/>
                  </a:lnTo>
                  <a:lnTo>
                    <a:pt x="0" y="229"/>
                  </a:lnTo>
                  <a:lnTo>
                    <a:pt x="0" y="221"/>
                  </a:lnTo>
                  <a:lnTo>
                    <a:pt x="4" y="214"/>
                  </a:lnTo>
                  <a:lnTo>
                    <a:pt x="12" y="209"/>
                  </a:lnTo>
                  <a:lnTo>
                    <a:pt x="20" y="212"/>
                  </a:lnTo>
                  <a:lnTo>
                    <a:pt x="28" y="215"/>
                  </a:lnTo>
                  <a:lnTo>
                    <a:pt x="35" y="219"/>
                  </a:lnTo>
                  <a:lnTo>
                    <a:pt x="43" y="221"/>
                  </a:lnTo>
                  <a:lnTo>
                    <a:pt x="51" y="219"/>
                  </a:lnTo>
                  <a:lnTo>
                    <a:pt x="51" y="212"/>
                  </a:lnTo>
                  <a:lnTo>
                    <a:pt x="47" y="202"/>
                  </a:lnTo>
                  <a:lnTo>
                    <a:pt x="46" y="196"/>
                  </a:lnTo>
                  <a:lnTo>
                    <a:pt x="46" y="189"/>
                  </a:lnTo>
                  <a:lnTo>
                    <a:pt x="55" y="187"/>
                  </a:lnTo>
                  <a:lnTo>
                    <a:pt x="62" y="184"/>
                  </a:lnTo>
                  <a:lnTo>
                    <a:pt x="71" y="181"/>
                  </a:lnTo>
                  <a:lnTo>
                    <a:pt x="74" y="175"/>
                  </a:lnTo>
                  <a:lnTo>
                    <a:pt x="72" y="171"/>
                  </a:lnTo>
                  <a:lnTo>
                    <a:pt x="70" y="166"/>
                  </a:lnTo>
                  <a:lnTo>
                    <a:pt x="69" y="159"/>
                  </a:lnTo>
                  <a:lnTo>
                    <a:pt x="70" y="157"/>
                  </a:lnTo>
                  <a:lnTo>
                    <a:pt x="72" y="154"/>
                  </a:lnTo>
                  <a:lnTo>
                    <a:pt x="79" y="150"/>
                  </a:lnTo>
                  <a:lnTo>
                    <a:pt x="82" y="149"/>
                  </a:lnTo>
                  <a:lnTo>
                    <a:pt x="84" y="146"/>
                  </a:lnTo>
                  <a:lnTo>
                    <a:pt x="84" y="144"/>
                  </a:lnTo>
                  <a:lnTo>
                    <a:pt x="83" y="142"/>
                  </a:lnTo>
                  <a:lnTo>
                    <a:pt x="85" y="140"/>
                  </a:lnTo>
                  <a:lnTo>
                    <a:pt x="91" y="140"/>
                  </a:lnTo>
                  <a:lnTo>
                    <a:pt x="95" y="142"/>
                  </a:lnTo>
                  <a:lnTo>
                    <a:pt x="97" y="143"/>
                  </a:lnTo>
                  <a:lnTo>
                    <a:pt x="99" y="145"/>
                  </a:lnTo>
                  <a:lnTo>
                    <a:pt x="103" y="144"/>
                  </a:lnTo>
                  <a:lnTo>
                    <a:pt x="106" y="140"/>
                  </a:lnTo>
                  <a:lnTo>
                    <a:pt x="107" y="138"/>
                  </a:lnTo>
                  <a:lnTo>
                    <a:pt x="109" y="137"/>
                  </a:lnTo>
                  <a:lnTo>
                    <a:pt x="110" y="135"/>
                  </a:lnTo>
                  <a:lnTo>
                    <a:pt x="113" y="133"/>
                  </a:lnTo>
                  <a:lnTo>
                    <a:pt x="124" y="135"/>
                  </a:lnTo>
                  <a:lnTo>
                    <a:pt x="133" y="139"/>
                  </a:lnTo>
                  <a:lnTo>
                    <a:pt x="139" y="145"/>
                  </a:lnTo>
                  <a:lnTo>
                    <a:pt x="143" y="140"/>
                  </a:lnTo>
                  <a:lnTo>
                    <a:pt x="150" y="129"/>
                  </a:lnTo>
                  <a:lnTo>
                    <a:pt x="156" y="125"/>
                  </a:lnTo>
                  <a:lnTo>
                    <a:pt x="163" y="129"/>
                  </a:lnTo>
                  <a:lnTo>
                    <a:pt x="170" y="131"/>
                  </a:lnTo>
                  <a:lnTo>
                    <a:pt x="175" y="136"/>
                  </a:lnTo>
                  <a:lnTo>
                    <a:pt x="180" y="130"/>
                  </a:lnTo>
                  <a:lnTo>
                    <a:pt x="182" y="122"/>
                  </a:lnTo>
                  <a:lnTo>
                    <a:pt x="185" y="114"/>
                  </a:lnTo>
                  <a:lnTo>
                    <a:pt x="190" y="108"/>
                  </a:lnTo>
                  <a:lnTo>
                    <a:pt x="192" y="107"/>
                  </a:lnTo>
                  <a:lnTo>
                    <a:pt x="194" y="105"/>
                  </a:lnTo>
                  <a:lnTo>
                    <a:pt x="197" y="109"/>
                  </a:lnTo>
                  <a:lnTo>
                    <a:pt x="198" y="111"/>
                  </a:lnTo>
                  <a:lnTo>
                    <a:pt x="201" y="114"/>
                  </a:lnTo>
                  <a:lnTo>
                    <a:pt x="206" y="114"/>
                  </a:lnTo>
                  <a:lnTo>
                    <a:pt x="210" y="117"/>
                  </a:lnTo>
                  <a:lnTo>
                    <a:pt x="216" y="117"/>
                  </a:lnTo>
                  <a:lnTo>
                    <a:pt x="221" y="115"/>
                  </a:lnTo>
                  <a:lnTo>
                    <a:pt x="226" y="114"/>
                  </a:lnTo>
                  <a:lnTo>
                    <a:pt x="226" y="96"/>
                  </a:lnTo>
                  <a:lnTo>
                    <a:pt x="228" y="94"/>
                  </a:lnTo>
                  <a:lnTo>
                    <a:pt x="228" y="91"/>
                  </a:lnTo>
                  <a:lnTo>
                    <a:pt x="232" y="88"/>
                  </a:lnTo>
                  <a:lnTo>
                    <a:pt x="234" y="87"/>
                  </a:lnTo>
                  <a:lnTo>
                    <a:pt x="237" y="87"/>
                  </a:lnTo>
                  <a:lnTo>
                    <a:pt x="241" y="84"/>
                  </a:lnTo>
                  <a:lnTo>
                    <a:pt x="242" y="83"/>
                  </a:lnTo>
                  <a:lnTo>
                    <a:pt x="244" y="75"/>
                  </a:lnTo>
                  <a:lnTo>
                    <a:pt x="246" y="69"/>
                  </a:lnTo>
                  <a:lnTo>
                    <a:pt x="249" y="66"/>
                  </a:lnTo>
                  <a:lnTo>
                    <a:pt x="254" y="62"/>
                  </a:lnTo>
                  <a:lnTo>
                    <a:pt x="258" y="58"/>
                  </a:lnTo>
                  <a:lnTo>
                    <a:pt x="258" y="55"/>
                  </a:lnTo>
                  <a:lnTo>
                    <a:pt x="256" y="53"/>
                  </a:lnTo>
                  <a:lnTo>
                    <a:pt x="256" y="52"/>
                  </a:lnTo>
                  <a:lnTo>
                    <a:pt x="255" y="51"/>
                  </a:lnTo>
                  <a:lnTo>
                    <a:pt x="254" y="48"/>
                  </a:lnTo>
                  <a:lnTo>
                    <a:pt x="254" y="44"/>
                  </a:lnTo>
                  <a:lnTo>
                    <a:pt x="258" y="40"/>
                  </a:lnTo>
                  <a:lnTo>
                    <a:pt x="260" y="41"/>
                  </a:lnTo>
                  <a:lnTo>
                    <a:pt x="262" y="41"/>
                  </a:lnTo>
                  <a:lnTo>
                    <a:pt x="267" y="46"/>
                  </a:lnTo>
                  <a:lnTo>
                    <a:pt x="268" y="46"/>
                  </a:lnTo>
                  <a:lnTo>
                    <a:pt x="274" y="44"/>
                  </a:lnTo>
                  <a:lnTo>
                    <a:pt x="277" y="40"/>
                  </a:lnTo>
                  <a:lnTo>
                    <a:pt x="282" y="37"/>
                  </a:lnTo>
                  <a:lnTo>
                    <a:pt x="288" y="33"/>
                  </a:lnTo>
                  <a:lnTo>
                    <a:pt x="296" y="32"/>
                  </a:lnTo>
                  <a:lnTo>
                    <a:pt x="296" y="21"/>
                  </a:lnTo>
                  <a:lnTo>
                    <a:pt x="294" y="13"/>
                  </a:lnTo>
                  <a:lnTo>
                    <a:pt x="291" y="4"/>
                  </a:lnTo>
                  <a:lnTo>
                    <a:pt x="292" y="2"/>
                  </a:lnTo>
                  <a:lnTo>
                    <a:pt x="298" y="2"/>
                  </a:lnTo>
                  <a:lnTo>
                    <a:pt x="303" y="4"/>
                  </a:lnTo>
                  <a:lnTo>
                    <a:pt x="309" y="4"/>
                  </a:lnTo>
                  <a:lnTo>
                    <a:pt x="316"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23" name="Freeform 23">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77DE9417-099C-491E-9808-136F88B84848}"/>
                </a:ext>
              </a:extLst>
            </p:cNvPr>
            <p:cNvSpPr>
              <a:spLocks/>
            </p:cNvSpPr>
            <p:nvPr/>
          </p:nvSpPr>
          <p:spPr bwMode="auto">
            <a:xfrm>
              <a:off x="7881283" y="2590490"/>
              <a:ext cx="492459" cy="577482"/>
            </a:xfrm>
            <a:custGeom>
              <a:avLst/>
              <a:gdLst/>
              <a:ahLst/>
              <a:cxnLst>
                <a:cxn ang="0">
                  <a:pos x="295" y="78"/>
                </a:cxn>
                <a:cxn ang="0">
                  <a:pos x="298" y="133"/>
                </a:cxn>
                <a:cxn ang="0">
                  <a:pos x="299" y="162"/>
                </a:cxn>
                <a:cxn ang="0">
                  <a:pos x="295" y="211"/>
                </a:cxn>
                <a:cxn ang="0">
                  <a:pos x="270" y="245"/>
                </a:cxn>
                <a:cxn ang="0">
                  <a:pos x="260" y="242"/>
                </a:cxn>
                <a:cxn ang="0">
                  <a:pos x="252" y="242"/>
                </a:cxn>
                <a:cxn ang="0">
                  <a:pos x="250" y="256"/>
                </a:cxn>
                <a:cxn ang="0">
                  <a:pos x="244" y="259"/>
                </a:cxn>
                <a:cxn ang="0">
                  <a:pos x="241" y="275"/>
                </a:cxn>
                <a:cxn ang="0">
                  <a:pos x="236" y="278"/>
                </a:cxn>
                <a:cxn ang="0">
                  <a:pos x="241" y="285"/>
                </a:cxn>
                <a:cxn ang="0">
                  <a:pos x="238" y="290"/>
                </a:cxn>
                <a:cxn ang="0">
                  <a:pos x="230" y="285"/>
                </a:cxn>
                <a:cxn ang="0">
                  <a:pos x="221" y="290"/>
                </a:cxn>
                <a:cxn ang="0">
                  <a:pos x="216" y="320"/>
                </a:cxn>
                <a:cxn ang="0">
                  <a:pos x="210" y="332"/>
                </a:cxn>
                <a:cxn ang="0">
                  <a:pos x="209" y="341"/>
                </a:cxn>
                <a:cxn ang="0">
                  <a:pos x="202" y="341"/>
                </a:cxn>
                <a:cxn ang="0">
                  <a:pos x="199" y="341"/>
                </a:cxn>
                <a:cxn ang="0">
                  <a:pos x="201" y="346"/>
                </a:cxn>
                <a:cxn ang="0">
                  <a:pos x="189" y="343"/>
                </a:cxn>
                <a:cxn ang="0">
                  <a:pos x="172" y="327"/>
                </a:cxn>
                <a:cxn ang="0">
                  <a:pos x="169" y="318"/>
                </a:cxn>
                <a:cxn ang="0">
                  <a:pos x="145" y="336"/>
                </a:cxn>
                <a:cxn ang="0">
                  <a:pos x="127" y="330"/>
                </a:cxn>
                <a:cxn ang="0">
                  <a:pos x="117" y="336"/>
                </a:cxn>
                <a:cxn ang="0">
                  <a:pos x="103" y="332"/>
                </a:cxn>
                <a:cxn ang="0">
                  <a:pos x="78" y="330"/>
                </a:cxn>
                <a:cxn ang="0">
                  <a:pos x="66" y="315"/>
                </a:cxn>
                <a:cxn ang="0">
                  <a:pos x="37" y="303"/>
                </a:cxn>
                <a:cxn ang="0">
                  <a:pos x="6" y="124"/>
                </a:cxn>
                <a:cxn ang="0">
                  <a:pos x="64" y="56"/>
                </a:cxn>
                <a:cxn ang="0">
                  <a:pos x="87" y="51"/>
                </a:cxn>
                <a:cxn ang="0">
                  <a:pos x="89" y="54"/>
                </a:cxn>
                <a:cxn ang="0">
                  <a:pos x="113" y="59"/>
                </a:cxn>
                <a:cxn ang="0">
                  <a:pos x="124" y="68"/>
                </a:cxn>
                <a:cxn ang="0">
                  <a:pos x="121" y="73"/>
                </a:cxn>
                <a:cxn ang="0">
                  <a:pos x="135" y="72"/>
                </a:cxn>
                <a:cxn ang="0">
                  <a:pos x="141" y="67"/>
                </a:cxn>
                <a:cxn ang="0">
                  <a:pos x="157" y="73"/>
                </a:cxn>
                <a:cxn ang="0">
                  <a:pos x="181" y="60"/>
                </a:cxn>
                <a:cxn ang="0">
                  <a:pos x="207" y="56"/>
                </a:cxn>
                <a:cxn ang="0">
                  <a:pos x="233" y="28"/>
                </a:cxn>
                <a:cxn ang="0">
                  <a:pos x="258" y="14"/>
                </a:cxn>
                <a:cxn ang="0">
                  <a:pos x="284" y="0"/>
                </a:cxn>
              </a:cxnLst>
              <a:rect l="0" t="0" r="r" b="b"/>
              <a:pathLst>
                <a:path w="304" h="346">
                  <a:moveTo>
                    <a:pt x="284" y="0"/>
                  </a:moveTo>
                  <a:lnTo>
                    <a:pt x="288" y="39"/>
                  </a:lnTo>
                  <a:lnTo>
                    <a:pt x="295" y="78"/>
                  </a:lnTo>
                  <a:lnTo>
                    <a:pt x="304" y="115"/>
                  </a:lnTo>
                  <a:lnTo>
                    <a:pt x="292" y="127"/>
                  </a:lnTo>
                  <a:lnTo>
                    <a:pt x="298" y="133"/>
                  </a:lnTo>
                  <a:lnTo>
                    <a:pt x="300" y="141"/>
                  </a:lnTo>
                  <a:lnTo>
                    <a:pt x="301" y="150"/>
                  </a:lnTo>
                  <a:lnTo>
                    <a:pt x="299" y="162"/>
                  </a:lnTo>
                  <a:lnTo>
                    <a:pt x="297" y="175"/>
                  </a:lnTo>
                  <a:lnTo>
                    <a:pt x="295" y="189"/>
                  </a:lnTo>
                  <a:lnTo>
                    <a:pt x="295" y="211"/>
                  </a:lnTo>
                  <a:lnTo>
                    <a:pt x="290" y="222"/>
                  </a:lnTo>
                  <a:lnTo>
                    <a:pt x="274" y="238"/>
                  </a:lnTo>
                  <a:lnTo>
                    <a:pt x="270" y="245"/>
                  </a:lnTo>
                  <a:lnTo>
                    <a:pt x="266" y="243"/>
                  </a:lnTo>
                  <a:lnTo>
                    <a:pt x="264" y="242"/>
                  </a:lnTo>
                  <a:lnTo>
                    <a:pt x="260" y="242"/>
                  </a:lnTo>
                  <a:lnTo>
                    <a:pt x="258" y="243"/>
                  </a:lnTo>
                  <a:lnTo>
                    <a:pt x="254" y="243"/>
                  </a:lnTo>
                  <a:lnTo>
                    <a:pt x="252" y="242"/>
                  </a:lnTo>
                  <a:lnTo>
                    <a:pt x="251" y="243"/>
                  </a:lnTo>
                  <a:lnTo>
                    <a:pt x="251" y="253"/>
                  </a:lnTo>
                  <a:lnTo>
                    <a:pt x="250" y="256"/>
                  </a:lnTo>
                  <a:lnTo>
                    <a:pt x="249" y="257"/>
                  </a:lnTo>
                  <a:lnTo>
                    <a:pt x="247" y="257"/>
                  </a:lnTo>
                  <a:lnTo>
                    <a:pt x="244" y="259"/>
                  </a:lnTo>
                  <a:lnTo>
                    <a:pt x="242" y="259"/>
                  </a:lnTo>
                  <a:lnTo>
                    <a:pt x="241" y="261"/>
                  </a:lnTo>
                  <a:lnTo>
                    <a:pt x="241" y="275"/>
                  </a:lnTo>
                  <a:lnTo>
                    <a:pt x="238" y="276"/>
                  </a:lnTo>
                  <a:lnTo>
                    <a:pt x="236" y="276"/>
                  </a:lnTo>
                  <a:lnTo>
                    <a:pt x="236" y="278"/>
                  </a:lnTo>
                  <a:lnTo>
                    <a:pt x="237" y="281"/>
                  </a:lnTo>
                  <a:lnTo>
                    <a:pt x="237" y="282"/>
                  </a:lnTo>
                  <a:lnTo>
                    <a:pt x="241" y="285"/>
                  </a:lnTo>
                  <a:lnTo>
                    <a:pt x="241" y="287"/>
                  </a:lnTo>
                  <a:lnTo>
                    <a:pt x="240" y="288"/>
                  </a:lnTo>
                  <a:lnTo>
                    <a:pt x="238" y="290"/>
                  </a:lnTo>
                  <a:lnTo>
                    <a:pt x="234" y="290"/>
                  </a:lnTo>
                  <a:lnTo>
                    <a:pt x="231" y="288"/>
                  </a:lnTo>
                  <a:lnTo>
                    <a:pt x="230" y="285"/>
                  </a:lnTo>
                  <a:lnTo>
                    <a:pt x="229" y="284"/>
                  </a:lnTo>
                  <a:lnTo>
                    <a:pt x="228" y="284"/>
                  </a:lnTo>
                  <a:lnTo>
                    <a:pt x="221" y="290"/>
                  </a:lnTo>
                  <a:lnTo>
                    <a:pt x="215" y="298"/>
                  </a:lnTo>
                  <a:lnTo>
                    <a:pt x="213" y="310"/>
                  </a:lnTo>
                  <a:lnTo>
                    <a:pt x="216" y="320"/>
                  </a:lnTo>
                  <a:lnTo>
                    <a:pt x="216" y="324"/>
                  </a:lnTo>
                  <a:lnTo>
                    <a:pt x="214" y="329"/>
                  </a:lnTo>
                  <a:lnTo>
                    <a:pt x="210" y="332"/>
                  </a:lnTo>
                  <a:lnTo>
                    <a:pt x="210" y="334"/>
                  </a:lnTo>
                  <a:lnTo>
                    <a:pt x="209" y="337"/>
                  </a:lnTo>
                  <a:lnTo>
                    <a:pt x="209" y="341"/>
                  </a:lnTo>
                  <a:lnTo>
                    <a:pt x="208" y="344"/>
                  </a:lnTo>
                  <a:lnTo>
                    <a:pt x="205" y="344"/>
                  </a:lnTo>
                  <a:lnTo>
                    <a:pt x="202" y="341"/>
                  </a:lnTo>
                  <a:lnTo>
                    <a:pt x="200" y="340"/>
                  </a:lnTo>
                  <a:lnTo>
                    <a:pt x="199" y="340"/>
                  </a:lnTo>
                  <a:lnTo>
                    <a:pt x="199" y="341"/>
                  </a:lnTo>
                  <a:lnTo>
                    <a:pt x="200" y="341"/>
                  </a:lnTo>
                  <a:lnTo>
                    <a:pt x="201" y="343"/>
                  </a:lnTo>
                  <a:lnTo>
                    <a:pt x="201" y="346"/>
                  </a:lnTo>
                  <a:lnTo>
                    <a:pt x="199" y="346"/>
                  </a:lnTo>
                  <a:lnTo>
                    <a:pt x="193" y="345"/>
                  </a:lnTo>
                  <a:lnTo>
                    <a:pt x="189" y="343"/>
                  </a:lnTo>
                  <a:lnTo>
                    <a:pt x="181" y="334"/>
                  </a:lnTo>
                  <a:lnTo>
                    <a:pt x="174" y="332"/>
                  </a:lnTo>
                  <a:lnTo>
                    <a:pt x="172" y="327"/>
                  </a:lnTo>
                  <a:lnTo>
                    <a:pt x="171" y="326"/>
                  </a:lnTo>
                  <a:lnTo>
                    <a:pt x="169" y="322"/>
                  </a:lnTo>
                  <a:lnTo>
                    <a:pt x="169" y="318"/>
                  </a:lnTo>
                  <a:lnTo>
                    <a:pt x="159" y="322"/>
                  </a:lnTo>
                  <a:lnTo>
                    <a:pt x="151" y="327"/>
                  </a:lnTo>
                  <a:lnTo>
                    <a:pt x="145" y="336"/>
                  </a:lnTo>
                  <a:lnTo>
                    <a:pt x="137" y="336"/>
                  </a:lnTo>
                  <a:lnTo>
                    <a:pt x="132" y="332"/>
                  </a:lnTo>
                  <a:lnTo>
                    <a:pt x="127" y="330"/>
                  </a:lnTo>
                  <a:lnTo>
                    <a:pt x="123" y="331"/>
                  </a:lnTo>
                  <a:lnTo>
                    <a:pt x="118" y="333"/>
                  </a:lnTo>
                  <a:lnTo>
                    <a:pt x="117" y="336"/>
                  </a:lnTo>
                  <a:lnTo>
                    <a:pt x="113" y="338"/>
                  </a:lnTo>
                  <a:lnTo>
                    <a:pt x="109" y="338"/>
                  </a:lnTo>
                  <a:lnTo>
                    <a:pt x="103" y="332"/>
                  </a:lnTo>
                  <a:lnTo>
                    <a:pt x="96" y="329"/>
                  </a:lnTo>
                  <a:lnTo>
                    <a:pt x="88" y="327"/>
                  </a:lnTo>
                  <a:lnTo>
                    <a:pt x="78" y="330"/>
                  </a:lnTo>
                  <a:lnTo>
                    <a:pt x="74" y="324"/>
                  </a:lnTo>
                  <a:lnTo>
                    <a:pt x="70" y="319"/>
                  </a:lnTo>
                  <a:lnTo>
                    <a:pt x="66" y="315"/>
                  </a:lnTo>
                  <a:lnTo>
                    <a:pt x="64" y="306"/>
                  </a:lnTo>
                  <a:lnTo>
                    <a:pt x="50" y="304"/>
                  </a:lnTo>
                  <a:lnTo>
                    <a:pt x="37" y="303"/>
                  </a:lnTo>
                  <a:lnTo>
                    <a:pt x="25" y="302"/>
                  </a:lnTo>
                  <a:lnTo>
                    <a:pt x="19" y="241"/>
                  </a:lnTo>
                  <a:lnTo>
                    <a:pt x="6" y="124"/>
                  </a:lnTo>
                  <a:lnTo>
                    <a:pt x="0" y="65"/>
                  </a:lnTo>
                  <a:lnTo>
                    <a:pt x="33" y="61"/>
                  </a:lnTo>
                  <a:lnTo>
                    <a:pt x="64" y="56"/>
                  </a:lnTo>
                  <a:lnTo>
                    <a:pt x="72" y="53"/>
                  </a:lnTo>
                  <a:lnTo>
                    <a:pt x="79" y="51"/>
                  </a:lnTo>
                  <a:lnTo>
                    <a:pt x="87" y="51"/>
                  </a:lnTo>
                  <a:lnTo>
                    <a:pt x="87" y="56"/>
                  </a:lnTo>
                  <a:lnTo>
                    <a:pt x="88" y="54"/>
                  </a:lnTo>
                  <a:lnTo>
                    <a:pt x="89" y="54"/>
                  </a:lnTo>
                  <a:lnTo>
                    <a:pt x="92" y="53"/>
                  </a:lnTo>
                  <a:lnTo>
                    <a:pt x="98" y="53"/>
                  </a:lnTo>
                  <a:lnTo>
                    <a:pt x="113" y="59"/>
                  </a:lnTo>
                  <a:lnTo>
                    <a:pt x="127" y="65"/>
                  </a:lnTo>
                  <a:lnTo>
                    <a:pt x="125" y="66"/>
                  </a:lnTo>
                  <a:lnTo>
                    <a:pt x="124" y="68"/>
                  </a:lnTo>
                  <a:lnTo>
                    <a:pt x="122" y="70"/>
                  </a:lnTo>
                  <a:lnTo>
                    <a:pt x="121" y="71"/>
                  </a:lnTo>
                  <a:lnTo>
                    <a:pt x="121" y="73"/>
                  </a:lnTo>
                  <a:lnTo>
                    <a:pt x="124" y="73"/>
                  </a:lnTo>
                  <a:lnTo>
                    <a:pt x="128" y="72"/>
                  </a:lnTo>
                  <a:lnTo>
                    <a:pt x="135" y="72"/>
                  </a:lnTo>
                  <a:lnTo>
                    <a:pt x="136" y="71"/>
                  </a:lnTo>
                  <a:lnTo>
                    <a:pt x="135" y="70"/>
                  </a:lnTo>
                  <a:lnTo>
                    <a:pt x="141" y="67"/>
                  </a:lnTo>
                  <a:lnTo>
                    <a:pt x="146" y="70"/>
                  </a:lnTo>
                  <a:lnTo>
                    <a:pt x="151" y="72"/>
                  </a:lnTo>
                  <a:lnTo>
                    <a:pt x="157" y="73"/>
                  </a:lnTo>
                  <a:lnTo>
                    <a:pt x="166" y="71"/>
                  </a:lnTo>
                  <a:lnTo>
                    <a:pt x="173" y="66"/>
                  </a:lnTo>
                  <a:lnTo>
                    <a:pt x="181" y="60"/>
                  </a:lnTo>
                  <a:lnTo>
                    <a:pt x="188" y="56"/>
                  </a:lnTo>
                  <a:lnTo>
                    <a:pt x="199" y="58"/>
                  </a:lnTo>
                  <a:lnTo>
                    <a:pt x="207" y="56"/>
                  </a:lnTo>
                  <a:lnTo>
                    <a:pt x="215" y="50"/>
                  </a:lnTo>
                  <a:lnTo>
                    <a:pt x="222" y="42"/>
                  </a:lnTo>
                  <a:lnTo>
                    <a:pt x="233" y="28"/>
                  </a:lnTo>
                  <a:lnTo>
                    <a:pt x="241" y="22"/>
                  </a:lnTo>
                  <a:lnTo>
                    <a:pt x="250" y="18"/>
                  </a:lnTo>
                  <a:lnTo>
                    <a:pt x="258" y="14"/>
                  </a:lnTo>
                  <a:lnTo>
                    <a:pt x="266" y="8"/>
                  </a:lnTo>
                  <a:lnTo>
                    <a:pt x="274" y="3"/>
                  </a:lnTo>
                  <a:lnTo>
                    <a:pt x="284"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24" name="Freeform 2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E2D9773F-A819-4D33-9CE9-61A43D5BEE6F}"/>
                </a:ext>
              </a:extLst>
            </p:cNvPr>
            <p:cNvSpPr>
              <a:spLocks/>
            </p:cNvSpPr>
            <p:nvPr/>
          </p:nvSpPr>
          <p:spPr bwMode="auto">
            <a:xfrm>
              <a:off x="7205770" y="1897847"/>
              <a:ext cx="675513" cy="300425"/>
            </a:xfrm>
            <a:custGeom>
              <a:avLst/>
              <a:gdLst/>
              <a:ahLst/>
              <a:cxnLst>
                <a:cxn ang="0">
                  <a:pos x="113" y="10"/>
                </a:cxn>
                <a:cxn ang="0">
                  <a:pos x="119" y="37"/>
                </a:cxn>
                <a:cxn ang="0">
                  <a:pos x="123" y="28"/>
                </a:cxn>
                <a:cxn ang="0">
                  <a:pos x="129" y="28"/>
                </a:cxn>
                <a:cxn ang="0">
                  <a:pos x="141" y="23"/>
                </a:cxn>
                <a:cxn ang="0">
                  <a:pos x="168" y="27"/>
                </a:cxn>
                <a:cxn ang="0">
                  <a:pos x="189" y="54"/>
                </a:cxn>
                <a:cxn ang="0">
                  <a:pos x="225" y="54"/>
                </a:cxn>
                <a:cxn ang="0">
                  <a:pos x="243" y="55"/>
                </a:cxn>
                <a:cxn ang="0">
                  <a:pos x="247" y="46"/>
                </a:cxn>
                <a:cxn ang="0">
                  <a:pos x="258" y="40"/>
                </a:cxn>
                <a:cxn ang="0">
                  <a:pos x="270" y="31"/>
                </a:cxn>
                <a:cxn ang="0">
                  <a:pos x="296" y="27"/>
                </a:cxn>
                <a:cxn ang="0">
                  <a:pos x="322" y="18"/>
                </a:cxn>
                <a:cxn ang="0">
                  <a:pos x="338" y="28"/>
                </a:cxn>
                <a:cxn ang="0">
                  <a:pos x="363" y="38"/>
                </a:cxn>
                <a:cxn ang="0">
                  <a:pos x="375" y="41"/>
                </a:cxn>
                <a:cxn ang="0">
                  <a:pos x="381" y="35"/>
                </a:cxn>
                <a:cxn ang="0">
                  <a:pos x="393" y="45"/>
                </a:cxn>
                <a:cxn ang="0">
                  <a:pos x="406" y="63"/>
                </a:cxn>
                <a:cxn ang="0">
                  <a:pos x="381" y="76"/>
                </a:cxn>
                <a:cxn ang="0">
                  <a:pos x="367" y="76"/>
                </a:cxn>
                <a:cxn ang="0">
                  <a:pos x="365" y="90"/>
                </a:cxn>
                <a:cxn ang="0">
                  <a:pos x="357" y="87"/>
                </a:cxn>
                <a:cxn ang="0">
                  <a:pos x="352" y="79"/>
                </a:cxn>
                <a:cxn ang="0">
                  <a:pos x="324" y="75"/>
                </a:cxn>
                <a:cxn ang="0">
                  <a:pos x="310" y="80"/>
                </a:cxn>
                <a:cxn ang="0">
                  <a:pos x="291" y="91"/>
                </a:cxn>
                <a:cxn ang="0">
                  <a:pos x="268" y="96"/>
                </a:cxn>
                <a:cxn ang="0">
                  <a:pos x="262" y="107"/>
                </a:cxn>
                <a:cxn ang="0">
                  <a:pos x="250" y="107"/>
                </a:cxn>
                <a:cxn ang="0">
                  <a:pos x="240" y="107"/>
                </a:cxn>
                <a:cxn ang="0">
                  <a:pos x="230" y="117"/>
                </a:cxn>
                <a:cxn ang="0">
                  <a:pos x="220" y="109"/>
                </a:cxn>
                <a:cxn ang="0">
                  <a:pos x="204" y="144"/>
                </a:cxn>
                <a:cxn ang="0">
                  <a:pos x="184" y="178"/>
                </a:cxn>
                <a:cxn ang="0">
                  <a:pos x="186" y="161"/>
                </a:cxn>
                <a:cxn ang="0">
                  <a:pos x="183" y="158"/>
                </a:cxn>
                <a:cxn ang="0">
                  <a:pos x="175" y="160"/>
                </a:cxn>
                <a:cxn ang="0">
                  <a:pos x="173" y="138"/>
                </a:cxn>
                <a:cxn ang="0">
                  <a:pos x="163" y="122"/>
                </a:cxn>
                <a:cxn ang="0">
                  <a:pos x="151" y="112"/>
                </a:cxn>
                <a:cxn ang="0">
                  <a:pos x="133" y="104"/>
                </a:cxn>
                <a:cxn ang="0">
                  <a:pos x="106" y="103"/>
                </a:cxn>
                <a:cxn ang="0">
                  <a:pos x="92" y="97"/>
                </a:cxn>
                <a:cxn ang="0">
                  <a:pos x="74" y="93"/>
                </a:cxn>
                <a:cxn ang="0">
                  <a:pos x="17" y="82"/>
                </a:cxn>
                <a:cxn ang="0">
                  <a:pos x="10" y="68"/>
                </a:cxn>
                <a:cxn ang="0">
                  <a:pos x="3" y="60"/>
                </a:cxn>
                <a:cxn ang="0">
                  <a:pos x="20" y="54"/>
                </a:cxn>
                <a:cxn ang="0">
                  <a:pos x="37" y="37"/>
                </a:cxn>
                <a:cxn ang="0">
                  <a:pos x="64" y="32"/>
                </a:cxn>
                <a:cxn ang="0">
                  <a:pos x="85" y="20"/>
                </a:cxn>
              </a:cxnLst>
              <a:rect l="0" t="0" r="r" b="b"/>
              <a:pathLst>
                <a:path w="417" h="180">
                  <a:moveTo>
                    <a:pt x="99" y="0"/>
                  </a:moveTo>
                  <a:lnTo>
                    <a:pt x="107" y="3"/>
                  </a:lnTo>
                  <a:lnTo>
                    <a:pt x="113" y="10"/>
                  </a:lnTo>
                  <a:lnTo>
                    <a:pt x="115" y="18"/>
                  </a:lnTo>
                  <a:lnTo>
                    <a:pt x="117" y="27"/>
                  </a:lnTo>
                  <a:lnTo>
                    <a:pt x="119" y="37"/>
                  </a:lnTo>
                  <a:lnTo>
                    <a:pt x="121" y="37"/>
                  </a:lnTo>
                  <a:lnTo>
                    <a:pt x="123" y="34"/>
                  </a:lnTo>
                  <a:lnTo>
                    <a:pt x="123" y="28"/>
                  </a:lnTo>
                  <a:lnTo>
                    <a:pt x="126" y="26"/>
                  </a:lnTo>
                  <a:lnTo>
                    <a:pt x="129" y="26"/>
                  </a:lnTo>
                  <a:lnTo>
                    <a:pt x="129" y="28"/>
                  </a:lnTo>
                  <a:lnTo>
                    <a:pt x="131" y="28"/>
                  </a:lnTo>
                  <a:lnTo>
                    <a:pt x="136" y="26"/>
                  </a:lnTo>
                  <a:lnTo>
                    <a:pt x="141" y="23"/>
                  </a:lnTo>
                  <a:lnTo>
                    <a:pt x="147" y="20"/>
                  </a:lnTo>
                  <a:lnTo>
                    <a:pt x="158" y="21"/>
                  </a:lnTo>
                  <a:lnTo>
                    <a:pt x="168" y="27"/>
                  </a:lnTo>
                  <a:lnTo>
                    <a:pt x="176" y="35"/>
                  </a:lnTo>
                  <a:lnTo>
                    <a:pt x="183" y="45"/>
                  </a:lnTo>
                  <a:lnTo>
                    <a:pt x="189" y="54"/>
                  </a:lnTo>
                  <a:lnTo>
                    <a:pt x="202" y="53"/>
                  </a:lnTo>
                  <a:lnTo>
                    <a:pt x="214" y="53"/>
                  </a:lnTo>
                  <a:lnTo>
                    <a:pt x="225" y="54"/>
                  </a:lnTo>
                  <a:lnTo>
                    <a:pt x="236" y="56"/>
                  </a:lnTo>
                  <a:lnTo>
                    <a:pt x="242" y="56"/>
                  </a:lnTo>
                  <a:lnTo>
                    <a:pt x="243" y="55"/>
                  </a:lnTo>
                  <a:lnTo>
                    <a:pt x="246" y="51"/>
                  </a:lnTo>
                  <a:lnTo>
                    <a:pt x="246" y="48"/>
                  </a:lnTo>
                  <a:lnTo>
                    <a:pt x="247" y="46"/>
                  </a:lnTo>
                  <a:lnTo>
                    <a:pt x="248" y="45"/>
                  </a:lnTo>
                  <a:lnTo>
                    <a:pt x="255" y="42"/>
                  </a:lnTo>
                  <a:lnTo>
                    <a:pt x="258" y="40"/>
                  </a:lnTo>
                  <a:lnTo>
                    <a:pt x="263" y="37"/>
                  </a:lnTo>
                  <a:lnTo>
                    <a:pt x="265" y="33"/>
                  </a:lnTo>
                  <a:lnTo>
                    <a:pt x="270" y="31"/>
                  </a:lnTo>
                  <a:lnTo>
                    <a:pt x="278" y="28"/>
                  </a:lnTo>
                  <a:lnTo>
                    <a:pt x="286" y="27"/>
                  </a:lnTo>
                  <a:lnTo>
                    <a:pt x="296" y="27"/>
                  </a:lnTo>
                  <a:lnTo>
                    <a:pt x="307" y="26"/>
                  </a:lnTo>
                  <a:lnTo>
                    <a:pt x="314" y="23"/>
                  </a:lnTo>
                  <a:lnTo>
                    <a:pt x="322" y="18"/>
                  </a:lnTo>
                  <a:lnTo>
                    <a:pt x="329" y="14"/>
                  </a:lnTo>
                  <a:lnTo>
                    <a:pt x="338" y="14"/>
                  </a:lnTo>
                  <a:lnTo>
                    <a:pt x="338" y="28"/>
                  </a:lnTo>
                  <a:lnTo>
                    <a:pt x="341" y="40"/>
                  </a:lnTo>
                  <a:lnTo>
                    <a:pt x="349" y="40"/>
                  </a:lnTo>
                  <a:lnTo>
                    <a:pt x="363" y="38"/>
                  </a:lnTo>
                  <a:lnTo>
                    <a:pt x="368" y="39"/>
                  </a:lnTo>
                  <a:lnTo>
                    <a:pt x="371" y="42"/>
                  </a:lnTo>
                  <a:lnTo>
                    <a:pt x="375" y="41"/>
                  </a:lnTo>
                  <a:lnTo>
                    <a:pt x="377" y="40"/>
                  </a:lnTo>
                  <a:lnTo>
                    <a:pt x="379" y="38"/>
                  </a:lnTo>
                  <a:lnTo>
                    <a:pt x="381" y="35"/>
                  </a:lnTo>
                  <a:lnTo>
                    <a:pt x="383" y="34"/>
                  </a:lnTo>
                  <a:lnTo>
                    <a:pt x="390" y="38"/>
                  </a:lnTo>
                  <a:lnTo>
                    <a:pt x="393" y="45"/>
                  </a:lnTo>
                  <a:lnTo>
                    <a:pt x="393" y="54"/>
                  </a:lnTo>
                  <a:lnTo>
                    <a:pt x="399" y="60"/>
                  </a:lnTo>
                  <a:lnTo>
                    <a:pt x="406" y="63"/>
                  </a:lnTo>
                  <a:lnTo>
                    <a:pt x="412" y="69"/>
                  </a:lnTo>
                  <a:lnTo>
                    <a:pt x="417" y="76"/>
                  </a:lnTo>
                  <a:lnTo>
                    <a:pt x="381" y="76"/>
                  </a:lnTo>
                  <a:lnTo>
                    <a:pt x="371" y="74"/>
                  </a:lnTo>
                  <a:lnTo>
                    <a:pt x="369" y="74"/>
                  </a:lnTo>
                  <a:lnTo>
                    <a:pt x="367" y="76"/>
                  </a:lnTo>
                  <a:lnTo>
                    <a:pt x="367" y="79"/>
                  </a:lnTo>
                  <a:lnTo>
                    <a:pt x="365" y="81"/>
                  </a:lnTo>
                  <a:lnTo>
                    <a:pt x="365" y="90"/>
                  </a:lnTo>
                  <a:lnTo>
                    <a:pt x="362" y="90"/>
                  </a:lnTo>
                  <a:lnTo>
                    <a:pt x="358" y="89"/>
                  </a:lnTo>
                  <a:lnTo>
                    <a:pt x="357" y="87"/>
                  </a:lnTo>
                  <a:lnTo>
                    <a:pt x="355" y="84"/>
                  </a:lnTo>
                  <a:lnTo>
                    <a:pt x="353" y="81"/>
                  </a:lnTo>
                  <a:lnTo>
                    <a:pt x="352" y="79"/>
                  </a:lnTo>
                  <a:lnTo>
                    <a:pt x="342" y="77"/>
                  </a:lnTo>
                  <a:lnTo>
                    <a:pt x="333" y="75"/>
                  </a:lnTo>
                  <a:lnTo>
                    <a:pt x="324" y="75"/>
                  </a:lnTo>
                  <a:lnTo>
                    <a:pt x="315" y="76"/>
                  </a:lnTo>
                  <a:lnTo>
                    <a:pt x="312" y="77"/>
                  </a:lnTo>
                  <a:lnTo>
                    <a:pt x="310" y="80"/>
                  </a:lnTo>
                  <a:lnTo>
                    <a:pt x="308" y="83"/>
                  </a:lnTo>
                  <a:lnTo>
                    <a:pt x="301" y="90"/>
                  </a:lnTo>
                  <a:lnTo>
                    <a:pt x="291" y="91"/>
                  </a:lnTo>
                  <a:lnTo>
                    <a:pt x="282" y="91"/>
                  </a:lnTo>
                  <a:lnTo>
                    <a:pt x="273" y="93"/>
                  </a:lnTo>
                  <a:lnTo>
                    <a:pt x="268" y="96"/>
                  </a:lnTo>
                  <a:lnTo>
                    <a:pt x="265" y="98"/>
                  </a:lnTo>
                  <a:lnTo>
                    <a:pt x="264" y="102"/>
                  </a:lnTo>
                  <a:lnTo>
                    <a:pt x="262" y="107"/>
                  </a:lnTo>
                  <a:lnTo>
                    <a:pt x="260" y="110"/>
                  </a:lnTo>
                  <a:lnTo>
                    <a:pt x="256" y="112"/>
                  </a:lnTo>
                  <a:lnTo>
                    <a:pt x="250" y="107"/>
                  </a:lnTo>
                  <a:lnTo>
                    <a:pt x="250" y="104"/>
                  </a:lnTo>
                  <a:lnTo>
                    <a:pt x="243" y="104"/>
                  </a:lnTo>
                  <a:lnTo>
                    <a:pt x="240" y="107"/>
                  </a:lnTo>
                  <a:lnTo>
                    <a:pt x="236" y="110"/>
                  </a:lnTo>
                  <a:lnTo>
                    <a:pt x="234" y="114"/>
                  </a:lnTo>
                  <a:lnTo>
                    <a:pt x="230" y="117"/>
                  </a:lnTo>
                  <a:lnTo>
                    <a:pt x="225" y="118"/>
                  </a:lnTo>
                  <a:lnTo>
                    <a:pt x="225" y="104"/>
                  </a:lnTo>
                  <a:lnTo>
                    <a:pt x="220" y="109"/>
                  </a:lnTo>
                  <a:lnTo>
                    <a:pt x="216" y="116"/>
                  </a:lnTo>
                  <a:lnTo>
                    <a:pt x="214" y="123"/>
                  </a:lnTo>
                  <a:lnTo>
                    <a:pt x="204" y="144"/>
                  </a:lnTo>
                  <a:lnTo>
                    <a:pt x="197" y="163"/>
                  </a:lnTo>
                  <a:lnTo>
                    <a:pt x="189" y="180"/>
                  </a:lnTo>
                  <a:lnTo>
                    <a:pt x="184" y="178"/>
                  </a:lnTo>
                  <a:lnTo>
                    <a:pt x="183" y="172"/>
                  </a:lnTo>
                  <a:lnTo>
                    <a:pt x="184" y="166"/>
                  </a:lnTo>
                  <a:lnTo>
                    <a:pt x="186" y="161"/>
                  </a:lnTo>
                  <a:lnTo>
                    <a:pt x="186" y="160"/>
                  </a:lnTo>
                  <a:lnTo>
                    <a:pt x="185" y="159"/>
                  </a:lnTo>
                  <a:lnTo>
                    <a:pt x="183" y="158"/>
                  </a:lnTo>
                  <a:lnTo>
                    <a:pt x="178" y="158"/>
                  </a:lnTo>
                  <a:lnTo>
                    <a:pt x="176" y="159"/>
                  </a:lnTo>
                  <a:lnTo>
                    <a:pt x="175" y="160"/>
                  </a:lnTo>
                  <a:lnTo>
                    <a:pt x="175" y="161"/>
                  </a:lnTo>
                  <a:lnTo>
                    <a:pt x="173" y="153"/>
                  </a:lnTo>
                  <a:lnTo>
                    <a:pt x="173" y="138"/>
                  </a:lnTo>
                  <a:lnTo>
                    <a:pt x="172" y="131"/>
                  </a:lnTo>
                  <a:lnTo>
                    <a:pt x="169" y="125"/>
                  </a:lnTo>
                  <a:lnTo>
                    <a:pt x="163" y="122"/>
                  </a:lnTo>
                  <a:lnTo>
                    <a:pt x="152" y="122"/>
                  </a:lnTo>
                  <a:lnTo>
                    <a:pt x="152" y="117"/>
                  </a:lnTo>
                  <a:lnTo>
                    <a:pt x="151" y="112"/>
                  </a:lnTo>
                  <a:lnTo>
                    <a:pt x="149" y="108"/>
                  </a:lnTo>
                  <a:lnTo>
                    <a:pt x="141" y="108"/>
                  </a:lnTo>
                  <a:lnTo>
                    <a:pt x="133" y="104"/>
                  </a:lnTo>
                  <a:lnTo>
                    <a:pt x="123" y="102"/>
                  </a:lnTo>
                  <a:lnTo>
                    <a:pt x="115" y="102"/>
                  </a:lnTo>
                  <a:lnTo>
                    <a:pt x="106" y="103"/>
                  </a:lnTo>
                  <a:lnTo>
                    <a:pt x="95" y="102"/>
                  </a:lnTo>
                  <a:lnTo>
                    <a:pt x="93" y="100"/>
                  </a:lnTo>
                  <a:lnTo>
                    <a:pt x="92" y="97"/>
                  </a:lnTo>
                  <a:lnTo>
                    <a:pt x="91" y="96"/>
                  </a:lnTo>
                  <a:lnTo>
                    <a:pt x="90" y="96"/>
                  </a:lnTo>
                  <a:lnTo>
                    <a:pt x="74" y="93"/>
                  </a:lnTo>
                  <a:lnTo>
                    <a:pt x="56" y="89"/>
                  </a:lnTo>
                  <a:lnTo>
                    <a:pt x="36" y="86"/>
                  </a:lnTo>
                  <a:lnTo>
                    <a:pt x="17" y="82"/>
                  </a:lnTo>
                  <a:lnTo>
                    <a:pt x="16" y="76"/>
                  </a:lnTo>
                  <a:lnTo>
                    <a:pt x="14" y="72"/>
                  </a:lnTo>
                  <a:lnTo>
                    <a:pt x="10" y="68"/>
                  </a:lnTo>
                  <a:lnTo>
                    <a:pt x="6" y="66"/>
                  </a:lnTo>
                  <a:lnTo>
                    <a:pt x="0" y="65"/>
                  </a:lnTo>
                  <a:lnTo>
                    <a:pt x="3" y="60"/>
                  </a:lnTo>
                  <a:lnTo>
                    <a:pt x="8" y="58"/>
                  </a:lnTo>
                  <a:lnTo>
                    <a:pt x="15" y="56"/>
                  </a:lnTo>
                  <a:lnTo>
                    <a:pt x="20" y="54"/>
                  </a:lnTo>
                  <a:lnTo>
                    <a:pt x="23" y="52"/>
                  </a:lnTo>
                  <a:lnTo>
                    <a:pt x="30" y="41"/>
                  </a:lnTo>
                  <a:lnTo>
                    <a:pt x="37" y="37"/>
                  </a:lnTo>
                  <a:lnTo>
                    <a:pt x="49" y="38"/>
                  </a:lnTo>
                  <a:lnTo>
                    <a:pt x="57" y="35"/>
                  </a:lnTo>
                  <a:lnTo>
                    <a:pt x="64" y="32"/>
                  </a:lnTo>
                  <a:lnTo>
                    <a:pt x="70" y="27"/>
                  </a:lnTo>
                  <a:lnTo>
                    <a:pt x="77" y="23"/>
                  </a:lnTo>
                  <a:lnTo>
                    <a:pt x="85" y="20"/>
                  </a:lnTo>
                  <a:lnTo>
                    <a:pt x="92" y="10"/>
                  </a:lnTo>
                  <a:lnTo>
                    <a:pt x="99"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25" name="Freeform 25">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089E607F-94CE-45D8-B356-922F94EE63EB}"/>
                </a:ext>
              </a:extLst>
            </p:cNvPr>
            <p:cNvSpPr>
              <a:spLocks/>
            </p:cNvSpPr>
            <p:nvPr/>
          </p:nvSpPr>
          <p:spPr bwMode="auto">
            <a:xfrm>
              <a:off x="7648013" y="2068087"/>
              <a:ext cx="461682" cy="644243"/>
            </a:xfrm>
            <a:custGeom>
              <a:avLst/>
              <a:gdLst/>
              <a:ahLst/>
              <a:cxnLst>
                <a:cxn ang="0">
                  <a:pos x="99" y="1"/>
                </a:cxn>
                <a:cxn ang="0">
                  <a:pos x="106" y="7"/>
                </a:cxn>
                <a:cxn ang="0">
                  <a:pos x="124" y="9"/>
                </a:cxn>
                <a:cxn ang="0">
                  <a:pos x="138" y="20"/>
                </a:cxn>
                <a:cxn ang="0">
                  <a:pos x="183" y="35"/>
                </a:cxn>
                <a:cxn ang="0">
                  <a:pos x="193" y="49"/>
                </a:cxn>
                <a:cxn ang="0">
                  <a:pos x="186" y="59"/>
                </a:cxn>
                <a:cxn ang="0">
                  <a:pos x="193" y="68"/>
                </a:cxn>
                <a:cxn ang="0">
                  <a:pos x="202" y="94"/>
                </a:cxn>
                <a:cxn ang="0">
                  <a:pos x="198" y="121"/>
                </a:cxn>
                <a:cxn ang="0">
                  <a:pos x="189" y="143"/>
                </a:cxn>
                <a:cxn ang="0">
                  <a:pos x="177" y="155"/>
                </a:cxn>
                <a:cxn ang="0">
                  <a:pos x="174" y="183"/>
                </a:cxn>
                <a:cxn ang="0">
                  <a:pos x="196" y="188"/>
                </a:cxn>
                <a:cxn ang="0">
                  <a:pos x="210" y="168"/>
                </a:cxn>
                <a:cxn ang="0">
                  <a:pos x="223" y="152"/>
                </a:cxn>
                <a:cxn ang="0">
                  <a:pos x="242" y="143"/>
                </a:cxn>
                <a:cxn ang="0">
                  <a:pos x="262" y="180"/>
                </a:cxn>
                <a:cxn ang="0">
                  <a:pos x="276" y="223"/>
                </a:cxn>
                <a:cxn ang="0">
                  <a:pos x="281" y="250"/>
                </a:cxn>
                <a:cxn ang="0">
                  <a:pos x="278" y="271"/>
                </a:cxn>
                <a:cxn ang="0">
                  <a:pos x="275" y="265"/>
                </a:cxn>
                <a:cxn ang="0">
                  <a:pos x="271" y="265"/>
                </a:cxn>
                <a:cxn ang="0">
                  <a:pos x="259" y="286"/>
                </a:cxn>
                <a:cxn ang="0">
                  <a:pos x="251" y="301"/>
                </a:cxn>
                <a:cxn ang="0">
                  <a:pos x="244" y="329"/>
                </a:cxn>
                <a:cxn ang="0">
                  <a:pos x="233" y="351"/>
                </a:cxn>
                <a:cxn ang="0">
                  <a:pos x="175" y="371"/>
                </a:cxn>
                <a:cxn ang="0">
                  <a:pos x="102" y="373"/>
                </a:cxn>
                <a:cxn ang="0">
                  <a:pos x="27" y="384"/>
                </a:cxn>
                <a:cxn ang="0">
                  <a:pos x="6" y="384"/>
                </a:cxn>
                <a:cxn ang="0">
                  <a:pos x="14" y="372"/>
                </a:cxn>
                <a:cxn ang="0">
                  <a:pos x="28" y="336"/>
                </a:cxn>
                <a:cxn ang="0">
                  <a:pos x="31" y="274"/>
                </a:cxn>
                <a:cxn ang="0">
                  <a:pos x="19" y="241"/>
                </a:cxn>
                <a:cxn ang="0">
                  <a:pos x="9" y="223"/>
                </a:cxn>
                <a:cxn ang="0">
                  <a:pos x="3" y="213"/>
                </a:cxn>
                <a:cxn ang="0">
                  <a:pos x="9" y="197"/>
                </a:cxn>
                <a:cxn ang="0">
                  <a:pos x="7" y="159"/>
                </a:cxn>
                <a:cxn ang="0">
                  <a:pos x="14" y="127"/>
                </a:cxn>
                <a:cxn ang="0">
                  <a:pos x="11" y="115"/>
                </a:cxn>
                <a:cxn ang="0">
                  <a:pos x="19" y="93"/>
                </a:cxn>
                <a:cxn ang="0">
                  <a:pos x="42" y="73"/>
                </a:cxn>
                <a:cxn ang="0">
                  <a:pos x="47" y="98"/>
                </a:cxn>
                <a:cxn ang="0">
                  <a:pos x="52" y="93"/>
                </a:cxn>
                <a:cxn ang="0">
                  <a:pos x="56" y="96"/>
                </a:cxn>
                <a:cxn ang="0">
                  <a:pos x="63" y="83"/>
                </a:cxn>
                <a:cxn ang="0">
                  <a:pos x="62" y="63"/>
                </a:cxn>
                <a:cxn ang="0">
                  <a:pos x="74" y="42"/>
                </a:cxn>
                <a:cxn ang="0">
                  <a:pos x="81" y="30"/>
                </a:cxn>
                <a:cxn ang="0">
                  <a:pos x="76" y="22"/>
                </a:cxn>
                <a:cxn ang="0">
                  <a:pos x="92" y="0"/>
                </a:cxn>
              </a:cxnLst>
              <a:rect l="0" t="0" r="r" b="b"/>
              <a:pathLst>
                <a:path w="285" h="386">
                  <a:moveTo>
                    <a:pt x="92" y="0"/>
                  </a:moveTo>
                  <a:lnTo>
                    <a:pt x="97" y="0"/>
                  </a:lnTo>
                  <a:lnTo>
                    <a:pt x="99" y="1"/>
                  </a:lnTo>
                  <a:lnTo>
                    <a:pt x="102" y="3"/>
                  </a:lnTo>
                  <a:lnTo>
                    <a:pt x="104" y="5"/>
                  </a:lnTo>
                  <a:lnTo>
                    <a:pt x="106" y="7"/>
                  </a:lnTo>
                  <a:lnTo>
                    <a:pt x="110" y="8"/>
                  </a:lnTo>
                  <a:lnTo>
                    <a:pt x="117" y="9"/>
                  </a:lnTo>
                  <a:lnTo>
                    <a:pt x="124" y="9"/>
                  </a:lnTo>
                  <a:lnTo>
                    <a:pt x="130" y="10"/>
                  </a:lnTo>
                  <a:lnTo>
                    <a:pt x="136" y="14"/>
                  </a:lnTo>
                  <a:lnTo>
                    <a:pt x="138" y="20"/>
                  </a:lnTo>
                  <a:lnTo>
                    <a:pt x="155" y="22"/>
                  </a:lnTo>
                  <a:lnTo>
                    <a:pt x="172" y="27"/>
                  </a:lnTo>
                  <a:lnTo>
                    <a:pt x="183" y="35"/>
                  </a:lnTo>
                  <a:lnTo>
                    <a:pt x="194" y="44"/>
                  </a:lnTo>
                  <a:lnTo>
                    <a:pt x="194" y="47"/>
                  </a:lnTo>
                  <a:lnTo>
                    <a:pt x="193" y="49"/>
                  </a:lnTo>
                  <a:lnTo>
                    <a:pt x="187" y="55"/>
                  </a:lnTo>
                  <a:lnTo>
                    <a:pt x="186" y="57"/>
                  </a:lnTo>
                  <a:lnTo>
                    <a:pt x="186" y="59"/>
                  </a:lnTo>
                  <a:lnTo>
                    <a:pt x="187" y="63"/>
                  </a:lnTo>
                  <a:lnTo>
                    <a:pt x="189" y="65"/>
                  </a:lnTo>
                  <a:lnTo>
                    <a:pt x="193" y="68"/>
                  </a:lnTo>
                  <a:lnTo>
                    <a:pt x="197" y="72"/>
                  </a:lnTo>
                  <a:lnTo>
                    <a:pt x="200" y="76"/>
                  </a:lnTo>
                  <a:lnTo>
                    <a:pt x="202" y="94"/>
                  </a:lnTo>
                  <a:lnTo>
                    <a:pt x="203" y="105"/>
                  </a:lnTo>
                  <a:lnTo>
                    <a:pt x="202" y="113"/>
                  </a:lnTo>
                  <a:lnTo>
                    <a:pt x="198" y="121"/>
                  </a:lnTo>
                  <a:lnTo>
                    <a:pt x="191" y="127"/>
                  </a:lnTo>
                  <a:lnTo>
                    <a:pt x="191" y="134"/>
                  </a:lnTo>
                  <a:lnTo>
                    <a:pt x="189" y="143"/>
                  </a:lnTo>
                  <a:lnTo>
                    <a:pt x="188" y="149"/>
                  </a:lnTo>
                  <a:lnTo>
                    <a:pt x="183" y="152"/>
                  </a:lnTo>
                  <a:lnTo>
                    <a:pt x="177" y="155"/>
                  </a:lnTo>
                  <a:lnTo>
                    <a:pt x="172" y="157"/>
                  </a:lnTo>
                  <a:lnTo>
                    <a:pt x="172" y="173"/>
                  </a:lnTo>
                  <a:lnTo>
                    <a:pt x="174" y="183"/>
                  </a:lnTo>
                  <a:lnTo>
                    <a:pt x="180" y="191"/>
                  </a:lnTo>
                  <a:lnTo>
                    <a:pt x="191" y="195"/>
                  </a:lnTo>
                  <a:lnTo>
                    <a:pt x="196" y="188"/>
                  </a:lnTo>
                  <a:lnTo>
                    <a:pt x="202" y="182"/>
                  </a:lnTo>
                  <a:lnTo>
                    <a:pt x="207" y="175"/>
                  </a:lnTo>
                  <a:lnTo>
                    <a:pt x="210" y="168"/>
                  </a:lnTo>
                  <a:lnTo>
                    <a:pt x="211" y="157"/>
                  </a:lnTo>
                  <a:lnTo>
                    <a:pt x="218" y="155"/>
                  </a:lnTo>
                  <a:lnTo>
                    <a:pt x="223" y="152"/>
                  </a:lnTo>
                  <a:lnTo>
                    <a:pt x="228" y="147"/>
                  </a:lnTo>
                  <a:lnTo>
                    <a:pt x="233" y="145"/>
                  </a:lnTo>
                  <a:lnTo>
                    <a:pt x="242" y="143"/>
                  </a:lnTo>
                  <a:lnTo>
                    <a:pt x="251" y="154"/>
                  </a:lnTo>
                  <a:lnTo>
                    <a:pt x="258" y="166"/>
                  </a:lnTo>
                  <a:lnTo>
                    <a:pt x="262" y="180"/>
                  </a:lnTo>
                  <a:lnTo>
                    <a:pt x="266" y="195"/>
                  </a:lnTo>
                  <a:lnTo>
                    <a:pt x="271" y="209"/>
                  </a:lnTo>
                  <a:lnTo>
                    <a:pt x="276" y="223"/>
                  </a:lnTo>
                  <a:lnTo>
                    <a:pt x="285" y="233"/>
                  </a:lnTo>
                  <a:lnTo>
                    <a:pt x="282" y="240"/>
                  </a:lnTo>
                  <a:lnTo>
                    <a:pt x="281" y="250"/>
                  </a:lnTo>
                  <a:lnTo>
                    <a:pt x="281" y="271"/>
                  </a:lnTo>
                  <a:lnTo>
                    <a:pt x="279" y="272"/>
                  </a:lnTo>
                  <a:lnTo>
                    <a:pt x="278" y="271"/>
                  </a:lnTo>
                  <a:lnTo>
                    <a:pt x="276" y="271"/>
                  </a:lnTo>
                  <a:lnTo>
                    <a:pt x="275" y="269"/>
                  </a:lnTo>
                  <a:lnTo>
                    <a:pt x="275" y="265"/>
                  </a:lnTo>
                  <a:lnTo>
                    <a:pt x="274" y="265"/>
                  </a:lnTo>
                  <a:lnTo>
                    <a:pt x="273" y="264"/>
                  </a:lnTo>
                  <a:lnTo>
                    <a:pt x="271" y="265"/>
                  </a:lnTo>
                  <a:lnTo>
                    <a:pt x="265" y="269"/>
                  </a:lnTo>
                  <a:lnTo>
                    <a:pt x="260" y="276"/>
                  </a:lnTo>
                  <a:lnTo>
                    <a:pt x="259" y="286"/>
                  </a:lnTo>
                  <a:lnTo>
                    <a:pt x="259" y="296"/>
                  </a:lnTo>
                  <a:lnTo>
                    <a:pt x="254" y="299"/>
                  </a:lnTo>
                  <a:lnTo>
                    <a:pt x="251" y="301"/>
                  </a:lnTo>
                  <a:lnTo>
                    <a:pt x="245" y="307"/>
                  </a:lnTo>
                  <a:lnTo>
                    <a:pt x="246" y="318"/>
                  </a:lnTo>
                  <a:lnTo>
                    <a:pt x="244" y="329"/>
                  </a:lnTo>
                  <a:lnTo>
                    <a:pt x="240" y="336"/>
                  </a:lnTo>
                  <a:lnTo>
                    <a:pt x="236" y="343"/>
                  </a:lnTo>
                  <a:lnTo>
                    <a:pt x="233" y="351"/>
                  </a:lnTo>
                  <a:lnTo>
                    <a:pt x="231" y="360"/>
                  </a:lnTo>
                  <a:lnTo>
                    <a:pt x="203" y="365"/>
                  </a:lnTo>
                  <a:lnTo>
                    <a:pt x="175" y="371"/>
                  </a:lnTo>
                  <a:lnTo>
                    <a:pt x="146" y="374"/>
                  </a:lnTo>
                  <a:lnTo>
                    <a:pt x="120" y="372"/>
                  </a:lnTo>
                  <a:lnTo>
                    <a:pt x="102" y="373"/>
                  </a:lnTo>
                  <a:lnTo>
                    <a:pt x="62" y="380"/>
                  </a:lnTo>
                  <a:lnTo>
                    <a:pt x="42" y="383"/>
                  </a:lnTo>
                  <a:lnTo>
                    <a:pt x="27" y="384"/>
                  </a:lnTo>
                  <a:lnTo>
                    <a:pt x="11" y="386"/>
                  </a:lnTo>
                  <a:lnTo>
                    <a:pt x="6" y="386"/>
                  </a:lnTo>
                  <a:lnTo>
                    <a:pt x="6" y="384"/>
                  </a:lnTo>
                  <a:lnTo>
                    <a:pt x="10" y="380"/>
                  </a:lnTo>
                  <a:lnTo>
                    <a:pt x="11" y="380"/>
                  </a:lnTo>
                  <a:lnTo>
                    <a:pt x="14" y="372"/>
                  </a:lnTo>
                  <a:lnTo>
                    <a:pt x="19" y="364"/>
                  </a:lnTo>
                  <a:lnTo>
                    <a:pt x="23" y="352"/>
                  </a:lnTo>
                  <a:lnTo>
                    <a:pt x="28" y="336"/>
                  </a:lnTo>
                  <a:lnTo>
                    <a:pt x="33" y="314"/>
                  </a:lnTo>
                  <a:lnTo>
                    <a:pt x="34" y="290"/>
                  </a:lnTo>
                  <a:lnTo>
                    <a:pt x="31" y="274"/>
                  </a:lnTo>
                  <a:lnTo>
                    <a:pt x="26" y="259"/>
                  </a:lnTo>
                  <a:lnTo>
                    <a:pt x="25" y="245"/>
                  </a:lnTo>
                  <a:lnTo>
                    <a:pt x="19" y="241"/>
                  </a:lnTo>
                  <a:lnTo>
                    <a:pt x="16" y="237"/>
                  </a:lnTo>
                  <a:lnTo>
                    <a:pt x="12" y="231"/>
                  </a:lnTo>
                  <a:lnTo>
                    <a:pt x="9" y="223"/>
                  </a:lnTo>
                  <a:lnTo>
                    <a:pt x="6" y="218"/>
                  </a:lnTo>
                  <a:lnTo>
                    <a:pt x="4" y="217"/>
                  </a:lnTo>
                  <a:lnTo>
                    <a:pt x="3" y="213"/>
                  </a:lnTo>
                  <a:lnTo>
                    <a:pt x="3" y="211"/>
                  </a:lnTo>
                  <a:lnTo>
                    <a:pt x="6" y="204"/>
                  </a:lnTo>
                  <a:lnTo>
                    <a:pt x="9" y="197"/>
                  </a:lnTo>
                  <a:lnTo>
                    <a:pt x="6" y="184"/>
                  </a:lnTo>
                  <a:lnTo>
                    <a:pt x="0" y="175"/>
                  </a:lnTo>
                  <a:lnTo>
                    <a:pt x="7" y="159"/>
                  </a:lnTo>
                  <a:lnTo>
                    <a:pt x="12" y="150"/>
                  </a:lnTo>
                  <a:lnTo>
                    <a:pt x="14" y="140"/>
                  </a:lnTo>
                  <a:lnTo>
                    <a:pt x="14" y="127"/>
                  </a:lnTo>
                  <a:lnTo>
                    <a:pt x="12" y="120"/>
                  </a:lnTo>
                  <a:lnTo>
                    <a:pt x="11" y="118"/>
                  </a:lnTo>
                  <a:lnTo>
                    <a:pt x="11" y="115"/>
                  </a:lnTo>
                  <a:lnTo>
                    <a:pt x="18" y="104"/>
                  </a:lnTo>
                  <a:lnTo>
                    <a:pt x="20" y="99"/>
                  </a:lnTo>
                  <a:lnTo>
                    <a:pt x="19" y="93"/>
                  </a:lnTo>
                  <a:lnTo>
                    <a:pt x="28" y="89"/>
                  </a:lnTo>
                  <a:lnTo>
                    <a:pt x="37" y="82"/>
                  </a:lnTo>
                  <a:lnTo>
                    <a:pt x="42" y="73"/>
                  </a:lnTo>
                  <a:lnTo>
                    <a:pt x="45" y="76"/>
                  </a:lnTo>
                  <a:lnTo>
                    <a:pt x="45" y="98"/>
                  </a:lnTo>
                  <a:lnTo>
                    <a:pt x="47" y="98"/>
                  </a:lnTo>
                  <a:lnTo>
                    <a:pt x="47" y="97"/>
                  </a:lnTo>
                  <a:lnTo>
                    <a:pt x="49" y="94"/>
                  </a:lnTo>
                  <a:lnTo>
                    <a:pt x="52" y="93"/>
                  </a:lnTo>
                  <a:lnTo>
                    <a:pt x="53" y="93"/>
                  </a:lnTo>
                  <a:lnTo>
                    <a:pt x="55" y="96"/>
                  </a:lnTo>
                  <a:lnTo>
                    <a:pt x="56" y="96"/>
                  </a:lnTo>
                  <a:lnTo>
                    <a:pt x="59" y="92"/>
                  </a:lnTo>
                  <a:lnTo>
                    <a:pt x="62" y="89"/>
                  </a:lnTo>
                  <a:lnTo>
                    <a:pt x="63" y="83"/>
                  </a:lnTo>
                  <a:lnTo>
                    <a:pt x="65" y="78"/>
                  </a:lnTo>
                  <a:lnTo>
                    <a:pt x="63" y="71"/>
                  </a:lnTo>
                  <a:lnTo>
                    <a:pt x="62" y="63"/>
                  </a:lnTo>
                  <a:lnTo>
                    <a:pt x="62" y="56"/>
                  </a:lnTo>
                  <a:lnTo>
                    <a:pt x="67" y="47"/>
                  </a:lnTo>
                  <a:lnTo>
                    <a:pt x="74" y="42"/>
                  </a:lnTo>
                  <a:lnTo>
                    <a:pt x="84" y="40"/>
                  </a:lnTo>
                  <a:lnTo>
                    <a:pt x="84" y="34"/>
                  </a:lnTo>
                  <a:lnTo>
                    <a:pt x="81" y="30"/>
                  </a:lnTo>
                  <a:lnTo>
                    <a:pt x="79" y="29"/>
                  </a:lnTo>
                  <a:lnTo>
                    <a:pt x="76" y="27"/>
                  </a:lnTo>
                  <a:lnTo>
                    <a:pt x="76" y="22"/>
                  </a:lnTo>
                  <a:lnTo>
                    <a:pt x="79" y="15"/>
                  </a:lnTo>
                  <a:lnTo>
                    <a:pt x="83" y="9"/>
                  </a:lnTo>
                  <a:lnTo>
                    <a:pt x="92"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26" name="Freeform 26">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7AFD6084-4130-435D-8733-7FA9B3133F33}"/>
                </a:ext>
              </a:extLst>
            </p:cNvPr>
            <p:cNvSpPr>
              <a:spLocks noEditPoints="1"/>
            </p:cNvSpPr>
            <p:nvPr/>
          </p:nvSpPr>
          <p:spPr bwMode="auto">
            <a:xfrm>
              <a:off x="7570256" y="2692302"/>
              <a:ext cx="356386" cy="640905"/>
            </a:xfrm>
            <a:custGeom>
              <a:avLst/>
              <a:gdLst/>
              <a:ahLst/>
              <a:cxnLst>
                <a:cxn ang="0">
                  <a:pos x="3" y="28"/>
                </a:cxn>
                <a:cxn ang="0">
                  <a:pos x="184" y="9"/>
                </a:cxn>
                <a:cxn ang="0">
                  <a:pos x="188" y="16"/>
                </a:cxn>
                <a:cxn ang="0">
                  <a:pos x="200" y="110"/>
                </a:cxn>
                <a:cxn ang="0">
                  <a:pos x="214" y="235"/>
                </a:cxn>
                <a:cxn ang="0">
                  <a:pos x="211" y="256"/>
                </a:cxn>
                <a:cxn ang="0">
                  <a:pos x="213" y="261"/>
                </a:cxn>
                <a:cxn ang="0">
                  <a:pos x="213" y="265"/>
                </a:cxn>
                <a:cxn ang="0">
                  <a:pos x="213" y="268"/>
                </a:cxn>
                <a:cxn ang="0">
                  <a:pos x="220" y="269"/>
                </a:cxn>
                <a:cxn ang="0">
                  <a:pos x="215" y="275"/>
                </a:cxn>
                <a:cxn ang="0">
                  <a:pos x="207" y="270"/>
                </a:cxn>
                <a:cxn ang="0">
                  <a:pos x="201" y="278"/>
                </a:cxn>
                <a:cxn ang="0">
                  <a:pos x="199" y="279"/>
                </a:cxn>
                <a:cxn ang="0">
                  <a:pos x="195" y="285"/>
                </a:cxn>
                <a:cxn ang="0">
                  <a:pos x="192" y="279"/>
                </a:cxn>
                <a:cxn ang="0">
                  <a:pos x="186" y="283"/>
                </a:cxn>
                <a:cxn ang="0">
                  <a:pos x="180" y="282"/>
                </a:cxn>
                <a:cxn ang="0">
                  <a:pos x="178" y="297"/>
                </a:cxn>
                <a:cxn ang="0">
                  <a:pos x="166" y="318"/>
                </a:cxn>
                <a:cxn ang="0">
                  <a:pos x="152" y="328"/>
                </a:cxn>
                <a:cxn ang="0">
                  <a:pos x="143" y="357"/>
                </a:cxn>
                <a:cxn ang="0">
                  <a:pos x="135" y="350"/>
                </a:cxn>
                <a:cxn ang="0">
                  <a:pos x="130" y="356"/>
                </a:cxn>
                <a:cxn ang="0">
                  <a:pos x="123" y="347"/>
                </a:cxn>
                <a:cxn ang="0">
                  <a:pos x="111" y="342"/>
                </a:cxn>
                <a:cxn ang="0">
                  <a:pos x="115" y="348"/>
                </a:cxn>
                <a:cxn ang="0">
                  <a:pos x="106" y="362"/>
                </a:cxn>
                <a:cxn ang="0">
                  <a:pos x="102" y="368"/>
                </a:cxn>
                <a:cxn ang="0">
                  <a:pos x="101" y="370"/>
                </a:cxn>
                <a:cxn ang="0">
                  <a:pos x="88" y="367"/>
                </a:cxn>
                <a:cxn ang="0">
                  <a:pos x="78" y="369"/>
                </a:cxn>
                <a:cxn ang="0">
                  <a:pos x="72" y="368"/>
                </a:cxn>
                <a:cxn ang="0">
                  <a:pos x="72" y="373"/>
                </a:cxn>
                <a:cxn ang="0">
                  <a:pos x="62" y="377"/>
                </a:cxn>
                <a:cxn ang="0">
                  <a:pos x="48" y="373"/>
                </a:cxn>
                <a:cxn ang="0">
                  <a:pos x="29" y="376"/>
                </a:cxn>
                <a:cxn ang="0">
                  <a:pos x="26" y="380"/>
                </a:cxn>
                <a:cxn ang="0">
                  <a:pos x="10" y="382"/>
                </a:cxn>
                <a:cxn ang="0">
                  <a:pos x="2" y="366"/>
                </a:cxn>
                <a:cxn ang="0">
                  <a:pos x="8" y="347"/>
                </a:cxn>
                <a:cxn ang="0">
                  <a:pos x="15" y="338"/>
                </a:cxn>
                <a:cxn ang="0">
                  <a:pos x="32" y="308"/>
                </a:cxn>
                <a:cxn ang="0">
                  <a:pos x="29" y="283"/>
                </a:cxn>
                <a:cxn ang="0">
                  <a:pos x="23" y="275"/>
                </a:cxn>
                <a:cxn ang="0">
                  <a:pos x="17" y="269"/>
                </a:cxn>
                <a:cxn ang="0">
                  <a:pos x="25" y="245"/>
                </a:cxn>
                <a:cxn ang="0">
                  <a:pos x="15" y="31"/>
                </a:cxn>
                <a:cxn ang="0">
                  <a:pos x="16" y="34"/>
                </a:cxn>
                <a:cxn ang="0">
                  <a:pos x="19" y="35"/>
                </a:cxn>
                <a:cxn ang="0">
                  <a:pos x="31" y="28"/>
                </a:cxn>
                <a:cxn ang="0">
                  <a:pos x="47" y="17"/>
                </a:cxn>
                <a:cxn ang="0">
                  <a:pos x="52" y="18"/>
                </a:cxn>
                <a:cxn ang="0">
                  <a:pos x="133" y="7"/>
                </a:cxn>
              </a:cxnLst>
              <a:rect l="0" t="0" r="r" b="b"/>
              <a:pathLst>
                <a:path w="220" h="384">
                  <a:moveTo>
                    <a:pt x="3" y="28"/>
                  </a:moveTo>
                  <a:lnTo>
                    <a:pt x="3" y="31"/>
                  </a:lnTo>
                  <a:lnTo>
                    <a:pt x="2" y="30"/>
                  </a:lnTo>
                  <a:lnTo>
                    <a:pt x="3" y="28"/>
                  </a:lnTo>
                  <a:close/>
                  <a:moveTo>
                    <a:pt x="184" y="0"/>
                  </a:moveTo>
                  <a:lnTo>
                    <a:pt x="185" y="3"/>
                  </a:lnTo>
                  <a:lnTo>
                    <a:pt x="185" y="7"/>
                  </a:lnTo>
                  <a:lnTo>
                    <a:pt x="184" y="9"/>
                  </a:lnTo>
                  <a:lnTo>
                    <a:pt x="185" y="11"/>
                  </a:lnTo>
                  <a:lnTo>
                    <a:pt x="186" y="12"/>
                  </a:lnTo>
                  <a:lnTo>
                    <a:pt x="187" y="14"/>
                  </a:lnTo>
                  <a:lnTo>
                    <a:pt x="188" y="16"/>
                  </a:lnTo>
                  <a:lnTo>
                    <a:pt x="188" y="34"/>
                  </a:lnTo>
                  <a:lnTo>
                    <a:pt x="192" y="59"/>
                  </a:lnTo>
                  <a:lnTo>
                    <a:pt x="196" y="83"/>
                  </a:lnTo>
                  <a:lnTo>
                    <a:pt x="200" y="110"/>
                  </a:lnTo>
                  <a:lnTo>
                    <a:pt x="203" y="144"/>
                  </a:lnTo>
                  <a:lnTo>
                    <a:pt x="206" y="178"/>
                  </a:lnTo>
                  <a:lnTo>
                    <a:pt x="213" y="217"/>
                  </a:lnTo>
                  <a:lnTo>
                    <a:pt x="214" y="235"/>
                  </a:lnTo>
                  <a:lnTo>
                    <a:pt x="213" y="243"/>
                  </a:lnTo>
                  <a:lnTo>
                    <a:pt x="213" y="249"/>
                  </a:lnTo>
                  <a:lnTo>
                    <a:pt x="214" y="257"/>
                  </a:lnTo>
                  <a:lnTo>
                    <a:pt x="211" y="256"/>
                  </a:lnTo>
                  <a:lnTo>
                    <a:pt x="210" y="255"/>
                  </a:lnTo>
                  <a:lnTo>
                    <a:pt x="209" y="255"/>
                  </a:lnTo>
                  <a:lnTo>
                    <a:pt x="209" y="257"/>
                  </a:lnTo>
                  <a:lnTo>
                    <a:pt x="213" y="261"/>
                  </a:lnTo>
                  <a:lnTo>
                    <a:pt x="213" y="263"/>
                  </a:lnTo>
                  <a:lnTo>
                    <a:pt x="214" y="264"/>
                  </a:lnTo>
                  <a:lnTo>
                    <a:pt x="213" y="264"/>
                  </a:lnTo>
                  <a:lnTo>
                    <a:pt x="213" y="265"/>
                  </a:lnTo>
                  <a:lnTo>
                    <a:pt x="208" y="263"/>
                  </a:lnTo>
                  <a:lnTo>
                    <a:pt x="209" y="265"/>
                  </a:lnTo>
                  <a:lnTo>
                    <a:pt x="211" y="268"/>
                  </a:lnTo>
                  <a:lnTo>
                    <a:pt x="213" y="268"/>
                  </a:lnTo>
                  <a:lnTo>
                    <a:pt x="215" y="266"/>
                  </a:lnTo>
                  <a:lnTo>
                    <a:pt x="216" y="266"/>
                  </a:lnTo>
                  <a:lnTo>
                    <a:pt x="218" y="268"/>
                  </a:lnTo>
                  <a:lnTo>
                    <a:pt x="220" y="269"/>
                  </a:lnTo>
                  <a:lnTo>
                    <a:pt x="220" y="270"/>
                  </a:lnTo>
                  <a:lnTo>
                    <a:pt x="218" y="272"/>
                  </a:lnTo>
                  <a:lnTo>
                    <a:pt x="217" y="273"/>
                  </a:lnTo>
                  <a:lnTo>
                    <a:pt x="215" y="275"/>
                  </a:lnTo>
                  <a:lnTo>
                    <a:pt x="210" y="275"/>
                  </a:lnTo>
                  <a:lnTo>
                    <a:pt x="209" y="273"/>
                  </a:lnTo>
                  <a:lnTo>
                    <a:pt x="208" y="271"/>
                  </a:lnTo>
                  <a:lnTo>
                    <a:pt x="207" y="270"/>
                  </a:lnTo>
                  <a:lnTo>
                    <a:pt x="207" y="278"/>
                  </a:lnTo>
                  <a:lnTo>
                    <a:pt x="206" y="279"/>
                  </a:lnTo>
                  <a:lnTo>
                    <a:pt x="202" y="279"/>
                  </a:lnTo>
                  <a:lnTo>
                    <a:pt x="201" y="278"/>
                  </a:lnTo>
                  <a:lnTo>
                    <a:pt x="200" y="278"/>
                  </a:lnTo>
                  <a:lnTo>
                    <a:pt x="200" y="277"/>
                  </a:lnTo>
                  <a:lnTo>
                    <a:pt x="199" y="278"/>
                  </a:lnTo>
                  <a:lnTo>
                    <a:pt x="199" y="279"/>
                  </a:lnTo>
                  <a:lnTo>
                    <a:pt x="200" y="280"/>
                  </a:lnTo>
                  <a:lnTo>
                    <a:pt x="200" y="284"/>
                  </a:lnTo>
                  <a:lnTo>
                    <a:pt x="198" y="285"/>
                  </a:lnTo>
                  <a:lnTo>
                    <a:pt x="195" y="285"/>
                  </a:lnTo>
                  <a:lnTo>
                    <a:pt x="194" y="284"/>
                  </a:lnTo>
                  <a:lnTo>
                    <a:pt x="193" y="282"/>
                  </a:lnTo>
                  <a:lnTo>
                    <a:pt x="193" y="280"/>
                  </a:lnTo>
                  <a:lnTo>
                    <a:pt x="192" y="279"/>
                  </a:lnTo>
                  <a:lnTo>
                    <a:pt x="191" y="279"/>
                  </a:lnTo>
                  <a:lnTo>
                    <a:pt x="189" y="280"/>
                  </a:lnTo>
                  <a:lnTo>
                    <a:pt x="187" y="282"/>
                  </a:lnTo>
                  <a:lnTo>
                    <a:pt x="186" y="283"/>
                  </a:lnTo>
                  <a:lnTo>
                    <a:pt x="184" y="283"/>
                  </a:lnTo>
                  <a:lnTo>
                    <a:pt x="182" y="284"/>
                  </a:lnTo>
                  <a:lnTo>
                    <a:pt x="181" y="284"/>
                  </a:lnTo>
                  <a:lnTo>
                    <a:pt x="180" y="282"/>
                  </a:lnTo>
                  <a:lnTo>
                    <a:pt x="180" y="279"/>
                  </a:lnTo>
                  <a:lnTo>
                    <a:pt x="175" y="284"/>
                  </a:lnTo>
                  <a:lnTo>
                    <a:pt x="175" y="290"/>
                  </a:lnTo>
                  <a:lnTo>
                    <a:pt x="178" y="297"/>
                  </a:lnTo>
                  <a:lnTo>
                    <a:pt x="178" y="305"/>
                  </a:lnTo>
                  <a:lnTo>
                    <a:pt x="172" y="307"/>
                  </a:lnTo>
                  <a:lnTo>
                    <a:pt x="168" y="312"/>
                  </a:lnTo>
                  <a:lnTo>
                    <a:pt x="166" y="318"/>
                  </a:lnTo>
                  <a:lnTo>
                    <a:pt x="165" y="324"/>
                  </a:lnTo>
                  <a:lnTo>
                    <a:pt x="161" y="328"/>
                  </a:lnTo>
                  <a:lnTo>
                    <a:pt x="158" y="329"/>
                  </a:lnTo>
                  <a:lnTo>
                    <a:pt x="152" y="328"/>
                  </a:lnTo>
                  <a:lnTo>
                    <a:pt x="150" y="338"/>
                  </a:lnTo>
                  <a:lnTo>
                    <a:pt x="149" y="347"/>
                  </a:lnTo>
                  <a:lnTo>
                    <a:pt x="146" y="356"/>
                  </a:lnTo>
                  <a:lnTo>
                    <a:pt x="143" y="357"/>
                  </a:lnTo>
                  <a:lnTo>
                    <a:pt x="140" y="357"/>
                  </a:lnTo>
                  <a:lnTo>
                    <a:pt x="138" y="356"/>
                  </a:lnTo>
                  <a:lnTo>
                    <a:pt x="135" y="353"/>
                  </a:lnTo>
                  <a:lnTo>
                    <a:pt x="135" y="350"/>
                  </a:lnTo>
                  <a:lnTo>
                    <a:pt x="133" y="350"/>
                  </a:lnTo>
                  <a:lnTo>
                    <a:pt x="133" y="352"/>
                  </a:lnTo>
                  <a:lnTo>
                    <a:pt x="132" y="354"/>
                  </a:lnTo>
                  <a:lnTo>
                    <a:pt x="130" y="356"/>
                  </a:lnTo>
                  <a:lnTo>
                    <a:pt x="127" y="356"/>
                  </a:lnTo>
                  <a:lnTo>
                    <a:pt x="127" y="352"/>
                  </a:lnTo>
                  <a:lnTo>
                    <a:pt x="125" y="349"/>
                  </a:lnTo>
                  <a:lnTo>
                    <a:pt x="123" y="347"/>
                  </a:lnTo>
                  <a:lnTo>
                    <a:pt x="122" y="345"/>
                  </a:lnTo>
                  <a:lnTo>
                    <a:pt x="118" y="343"/>
                  </a:lnTo>
                  <a:lnTo>
                    <a:pt x="116" y="342"/>
                  </a:lnTo>
                  <a:lnTo>
                    <a:pt x="111" y="342"/>
                  </a:lnTo>
                  <a:lnTo>
                    <a:pt x="111" y="346"/>
                  </a:lnTo>
                  <a:lnTo>
                    <a:pt x="113" y="347"/>
                  </a:lnTo>
                  <a:lnTo>
                    <a:pt x="113" y="348"/>
                  </a:lnTo>
                  <a:lnTo>
                    <a:pt x="115" y="348"/>
                  </a:lnTo>
                  <a:lnTo>
                    <a:pt x="114" y="349"/>
                  </a:lnTo>
                  <a:lnTo>
                    <a:pt x="107" y="353"/>
                  </a:lnTo>
                  <a:lnTo>
                    <a:pt x="106" y="356"/>
                  </a:lnTo>
                  <a:lnTo>
                    <a:pt x="106" y="362"/>
                  </a:lnTo>
                  <a:lnTo>
                    <a:pt x="104" y="366"/>
                  </a:lnTo>
                  <a:lnTo>
                    <a:pt x="104" y="367"/>
                  </a:lnTo>
                  <a:lnTo>
                    <a:pt x="103" y="367"/>
                  </a:lnTo>
                  <a:lnTo>
                    <a:pt x="102" y="368"/>
                  </a:lnTo>
                  <a:lnTo>
                    <a:pt x="100" y="368"/>
                  </a:lnTo>
                  <a:lnTo>
                    <a:pt x="99" y="369"/>
                  </a:lnTo>
                  <a:lnTo>
                    <a:pt x="100" y="369"/>
                  </a:lnTo>
                  <a:lnTo>
                    <a:pt x="101" y="370"/>
                  </a:lnTo>
                  <a:lnTo>
                    <a:pt x="99" y="373"/>
                  </a:lnTo>
                  <a:lnTo>
                    <a:pt x="96" y="373"/>
                  </a:lnTo>
                  <a:lnTo>
                    <a:pt x="92" y="370"/>
                  </a:lnTo>
                  <a:lnTo>
                    <a:pt x="88" y="367"/>
                  </a:lnTo>
                  <a:lnTo>
                    <a:pt x="87" y="364"/>
                  </a:lnTo>
                  <a:lnTo>
                    <a:pt x="83" y="364"/>
                  </a:lnTo>
                  <a:lnTo>
                    <a:pt x="81" y="366"/>
                  </a:lnTo>
                  <a:lnTo>
                    <a:pt x="78" y="369"/>
                  </a:lnTo>
                  <a:lnTo>
                    <a:pt x="75" y="370"/>
                  </a:lnTo>
                  <a:lnTo>
                    <a:pt x="74" y="369"/>
                  </a:lnTo>
                  <a:lnTo>
                    <a:pt x="73" y="367"/>
                  </a:lnTo>
                  <a:lnTo>
                    <a:pt x="72" y="368"/>
                  </a:lnTo>
                  <a:lnTo>
                    <a:pt x="72" y="369"/>
                  </a:lnTo>
                  <a:lnTo>
                    <a:pt x="73" y="370"/>
                  </a:lnTo>
                  <a:lnTo>
                    <a:pt x="73" y="371"/>
                  </a:lnTo>
                  <a:lnTo>
                    <a:pt x="72" y="373"/>
                  </a:lnTo>
                  <a:lnTo>
                    <a:pt x="67" y="373"/>
                  </a:lnTo>
                  <a:lnTo>
                    <a:pt x="66" y="374"/>
                  </a:lnTo>
                  <a:lnTo>
                    <a:pt x="64" y="375"/>
                  </a:lnTo>
                  <a:lnTo>
                    <a:pt x="62" y="377"/>
                  </a:lnTo>
                  <a:lnTo>
                    <a:pt x="61" y="378"/>
                  </a:lnTo>
                  <a:lnTo>
                    <a:pt x="55" y="378"/>
                  </a:lnTo>
                  <a:lnTo>
                    <a:pt x="51" y="374"/>
                  </a:lnTo>
                  <a:lnTo>
                    <a:pt x="48" y="373"/>
                  </a:lnTo>
                  <a:lnTo>
                    <a:pt x="44" y="373"/>
                  </a:lnTo>
                  <a:lnTo>
                    <a:pt x="37" y="374"/>
                  </a:lnTo>
                  <a:lnTo>
                    <a:pt x="31" y="375"/>
                  </a:lnTo>
                  <a:lnTo>
                    <a:pt x="29" y="376"/>
                  </a:lnTo>
                  <a:lnTo>
                    <a:pt x="29" y="384"/>
                  </a:lnTo>
                  <a:lnTo>
                    <a:pt x="28" y="384"/>
                  </a:lnTo>
                  <a:lnTo>
                    <a:pt x="26" y="383"/>
                  </a:lnTo>
                  <a:lnTo>
                    <a:pt x="26" y="380"/>
                  </a:lnTo>
                  <a:lnTo>
                    <a:pt x="25" y="378"/>
                  </a:lnTo>
                  <a:lnTo>
                    <a:pt x="22" y="378"/>
                  </a:lnTo>
                  <a:lnTo>
                    <a:pt x="17" y="380"/>
                  </a:lnTo>
                  <a:lnTo>
                    <a:pt x="10" y="382"/>
                  </a:lnTo>
                  <a:lnTo>
                    <a:pt x="4" y="382"/>
                  </a:lnTo>
                  <a:lnTo>
                    <a:pt x="0" y="381"/>
                  </a:lnTo>
                  <a:lnTo>
                    <a:pt x="0" y="373"/>
                  </a:lnTo>
                  <a:lnTo>
                    <a:pt x="2" y="366"/>
                  </a:lnTo>
                  <a:lnTo>
                    <a:pt x="3" y="359"/>
                  </a:lnTo>
                  <a:lnTo>
                    <a:pt x="3" y="350"/>
                  </a:lnTo>
                  <a:lnTo>
                    <a:pt x="5" y="349"/>
                  </a:lnTo>
                  <a:lnTo>
                    <a:pt x="8" y="347"/>
                  </a:lnTo>
                  <a:lnTo>
                    <a:pt x="10" y="346"/>
                  </a:lnTo>
                  <a:lnTo>
                    <a:pt x="12" y="346"/>
                  </a:lnTo>
                  <a:lnTo>
                    <a:pt x="15" y="347"/>
                  </a:lnTo>
                  <a:lnTo>
                    <a:pt x="15" y="338"/>
                  </a:lnTo>
                  <a:lnTo>
                    <a:pt x="19" y="327"/>
                  </a:lnTo>
                  <a:lnTo>
                    <a:pt x="25" y="317"/>
                  </a:lnTo>
                  <a:lnTo>
                    <a:pt x="29" y="305"/>
                  </a:lnTo>
                  <a:lnTo>
                    <a:pt x="32" y="308"/>
                  </a:lnTo>
                  <a:lnTo>
                    <a:pt x="33" y="308"/>
                  </a:lnTo>
                  <a:lnTo>
                    <a:pt x="32" y="301"/>
                  </a:lnTo>
                  <a:lnTo>
                    <a:pt x="30" y="292"/>
                  </a:lnTo>
                  <a:lnTo>
                    <a:pt x="29" y="283"/>
                  </a:lnTo>
                  <a:lnTo>
                    <a:pt x="25" y="279"/>
                  </a:lnTo>
                  <a:lnTo>
                    <a:pt x="24" y="277"/>
                  </a:lnTo>
                  <a:lnTo>
                    <a:pt x="23" y="276"/>
                  </a:lnTo>
                  <a:lnTo>
                    <a:pt x="23" y="275"/>
                  </a:lnTo>
                  <a:lnTo>
                    <a:pt x="24" y="273"/>
                  </a:lnTo>
                  <a:lnTo>
                    <a:pt x="24" y="272"/>
                  </a:lnTo>
                  <a:lnTo>
                    <a:pt x="21" y="272"/>
                  </a:lnTo>
                  <a:lnTo>
                    <a:pt x="17" y="269"/>
                  </a:lnTo>
                  <a:lnTo>
                    <a:pt x="19" y="263"/>
                  </a:lnTo>
                  <a:lnTo>
                    <a:pt x="19" y="255"/>
                  </a:lnTo>
                  <a:lnTo>
                    <a:pt x="22" y="249"/>
                  </a:lnTo>
                  <a:lnTo>
                    <a:pt x="25" y="245"/>
                  </a:lnTo>
                  <a:lnTo>
                    <a:pt x="17" y="174"/>
                  </a:lnTo>
                  <a:lnTo>
                    <a:pt x="11" y="101"/>
                  </a:lnTo>
                  <a:lnTo>
                    <a:pt x="3" y="31"/>
                  </a:lnTo>
                  <a:lnTo>
                    <a:pt x="15" y="31"/>
                  </a:lnTo>
                  <a:lnTo>
                    <a:pt x="16" y="32"/>
                  </a:lnTo>
                  <a:lnTo>
                    <a:pt x="17" y="32"/>
                  </a:lnTo>
                  <a:lnTo>
                    <a:pt x="16" y="33"/>
                  </a:lnTo>
                  <a:lnTo>
                    <a:pt x="16" y="34"/>
                  </a:lnTo>
                  <a:lnTo>
                    <a:pt x="15" y="37"/>
                  </a:lnTo>
                  <a:lnTo>
                    <a:pt x="15" y="38"/>
                  </a:lnTo>
                  <a:lnTo>
                    <a:pt x="16" y="37"/>
                  </a:lnTo>
                  <a:lnTo>
                    <a:pt x="19" y="35"/>
                  </a:lnTo>
                  <a:lnTo>
                    <a:pt x="22" y="34"/>
                  </a:lnTo>
                  <a:lnTo>
                    <a:pt x="25" y="32"/>
                  </a:lnTo>
                  <a:lnTo>
                    <a:pt x="29" y="31"/>
                  </a:lnTo>
                  <a:lnTo>
                    <a:pt x="31" y="28"/>
                  </a:lnTo>
                  <a:lnTo>
                    <a:pt x="35" y="26"/>
                  </a:lnTo>
                  <a:lnTo>
                    <a:pt x="38" y="23"/>
                  </a:lnTo>
                  <a:lnTo>
                    <a:pt x="45" y="18"/>
                  </a:lnTo>
                  <a:lnTo>
                    <a:pt x="47" y="17"/>
                  </a:lnTo>
                  <a:lnTo>
                    <a:pt x="51" y="20"/>
                  </a:lnTo>
                  <a:lnTo>
                    <a:pt x="52" y="19"/>
                  </a:lnTo>
                  <a:lnTo>
                    <a:pt x="53" y="19"/>
                  </a:lnTo>
                  <a:lnTo>
                    <a:pt x="52" y="18"/>
                  </a:lnTo>
                  <a:lnTo>
                    <a:pt x="51" y="18"/>
                  </a:lnTo>
                  <a:lnTo>
                    <a:pt x="72" y="13"/>
                  </a:lnTo>
                  <a:lnTo>
                    <a:pt x="121" y="9"/>
                  </a:lnTo>
                  <a:lnTo>
                    <a:pt x="133" y="7"/>
                  </a:lnTo>
                  <a:lnTo>
                    <a:pt x="149" y="5"/>
                  </a:lnTo>
                  <a:lnTo>
                    <a:pt x="184"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27" name="Freeform 27">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C425B663-92A1-4759-9059-8610BD27D79E}"/>
                </a:ext>
              </a:extLst>
            </p:cNvPr>
            <p:cNvSpPr>
              <a:spLocks/>
            </p:cNvSpPr>
            <p:nvPr/>
          </p:nvSpPr>
          <p:spPr bwMode="auto">
            <a:xfrm>
              <a:off x="7140973" y="2618866"/>
              <a:ext cx="469780" cy="861215"/>
            </a:xfrm>
            <a:custGeom>
              <a:avLst/>
              <a:gdLst/>
              <a:ahLst/>
              <a:cxnLst>
                <a:cxn ang="0">
                  <a:pos x="238" y="16"/>
                </a:cxn>
                <a:cxn ang="0">
                  <a:pos x="247" y="32"/>
                </a:cxn>
                <a:cxn ang="0">
                  <a:pos x="251" y="44"/>
                </a:cxn>
                <a:cxn ang="0">
                  <a:pos x="267" y="86"/>
                </a:cxn>
                <a:cxn ang="0">
                  <a:pos x="272" y="151"/>
                </a:cxn>
                <a:cxn ang="0">
                  <a:pos x="282" y="247"/>
                </a:cxn>
                <a:cxn ang="0">
                  <a:pos x="281" y="292"/>
                </a:cxn>
                <a:cxn ang="0">
                  <a:pos x="281" y="298"/>
                </a:cxn>
                <a:cxn ang="0">
                  <a:pos x="280" y="305"/>
                </a:cxn>
                <a:cxn ang="0">
                  <a:pos x="286" y="324"/>
                </a:cxn>
                <a:cxn ang="0">
                  <a:pos x="290" y="347"/>
                </a:cxn>
                <a:cxn ang="0">
                  <a:pos x="282" y="365"/>
                </a:cxn>
                <a:cxn ang="0">
                  <a:pos x="275" y="379"/>
                </a:cxn>
                <a:cxn ang="0">
                  <a:pos x="266" y="392"/>
                </a:cxn>
                <a:cxn ang="0">
                  <a:pos x="262" y="414"/>
                </a:cxn>
                <a:cxn ang="0">
                  <a:pos x="262" y="435"/>
                </a:cxn>
                <a:cxn ang="0">
                  <a:pos x="259" y="452"/>
                </a:cxn>
                <a:cxn ang="0">
                  <a:pos x="248" y="470"/>
                </a:cxn>
                <a:cxn ang="0">
                  <a:pos x="232" y="488"/>
                </a:cxn>
                <a:cxn ang="0">
                  <a:pos x="239" y="503"/>
                </a:cxn>
                <a:cxn ang="0">
                  <a:pos x="219" y="499"/>
                </a:cxn>
                <a:cxn ang="0">
                  <a:pos x="194" y="501"/>
                </a:cxn>
                <a:cxn ang="0">
                  <a:pos x="176" y="512"/>
                </a:cxn>
                <a:cxn ang="0">
                  <a:pos x="163" y="496"/>
                </a:cxn>
                <a:cxn ang="0">
                  <a:pos x="167" y="484"/>
                </a:cxn>
                <a:cxn ang="0">
                  <a:pos x="160" y="466"/>
                </a:cxn>
                <a:cxn ang="0">
                  <a:pos x="148" y="449"/>
                </a:cxn>
                <a:cxn ang="0">
                  <a:pos x="127" y="436"/>
                </a:cxn>
                <a:cxn ang="0">
                  <a:pos x="123" y="429"/>
                </a:cxn>
                <a:cxn ang="0">
                  <a:pos x="112" y="427"/>
                </a:cxn>
                <a:cxn ang="0">
                  <a:pos x="111" y="422"/>
                </a:cxn>
                <a:cxn ang="0">
                  <a:pos x="95" y="401"/>
                </a:cxn>
                <a:cxn ang="0">
                  <a:pos x="104" y="373"/>
                </a:cxn>
                <a:cxn ang="0">
                  <a:pos x="102" y="347"/>
                </a:cxn>
                <a:cxn ang="0">
                  <a:pos x="68" y="347"/>
                </a:cxn>
                <a:cxn ang="0">
                  <a:pos x="53" y="308"/>
                </a:cxn>
                <a:cxn ang="0">
                  <a:pos x="35" y="294"/>
                </a:cxn>
                <a:cxn ang="0">
                  <a:pos x="27" y="287"/>
                </a:cxn>
                <a:cxn ang="0">
                  <a:pos x="10" y="266"/>
                </a:cxn>
                <a:cxn ang="0">
                  <a:pos x="0" y="231"/>
                </a:cxn>
                <a:cxn ang="0">
                  <a:pos x="8" y="214"/>
                </a:cxn>
                <a:cxn ang="0">
                  <a:pos x="11" y="194"/>
                </a:cxn>
                <a:cxn ang="0">
                  <a:pos x="26" y="175"/>
                </a:cxn>
                <a:cxn ang="0">
                  <a:pos x="38" y="154"/>
                </a:cxn>
                <a:cxn ang="0">
                  <a:pos x="28" y="137"/>
                </a:cxn>
                <a:cxn ang="0">
                  <a:pos x="26" y="118"/>
                </a:cxn>
                <a:cxn ang="0">
                  <a:pos x="74" y="90"/>
                </a:cxn>
                <a:cxn ang="0">
                  <a:pos x="85" y="63"/>
                </a:cxn>
                <a:cxn ang="0">
                  <a:pos x="82" y="44"/>
                </a:cxn>
                <a:cxn ang="0">
                  <a:pos x="69" y="34"/>
                </a:cxn>
                <a:cxn ang="0">
                  <a:pos x="57" y="18"/>
                </a:cxn>
                <a:cxn ang="0">
                  <a:pos x="50" y="14"/>
                </a:cxn>
                <a:cxn ang="0">
                  <a:pos x="99" y="9"/>
                </a:cxn>
                <a:cxn ang="0">
                  <a:pos x="237" y="0"/>
                </a:cxn>
              </a:cxnLst>
              <a:rect l="0" t="0" r="r" b="b"/>
              <a:pathLst>
                <a:path w="290" h="516">
                  <a:moveTo>
                    <a:pt x="237" y="0"/>
                  </a:moveTo>
                  <a:lnTo>
                    <a:pt x="237" y="9"/>
                  </a:lnTo>
                  <a:lnTo>
                    <a:pt x="238" y="16"/>
                  </a:lnTo>
                  <a:lnTo>
                    <a:pt x="241" y="23"/>
                  </a:lnTo>
                  <a:lnTo>
                    <a:pt x="246" y="30"/>
                  </a:lnTo>
                  <a:lnTo>
                    <a:pt x="247" y="32"/>
                  </a:lnTo>
                  <a:lnTo>
                    <a:pt x="248" y="34"/>
                  </a:lnTo>
                  <a:lnTo>
                    <a:pt x="251" y="36"/>
                  </a:lnTo>
                  <a:lnTo>
                    <a:pt x="251" y="44"/>
                  </a:lnTo>
                  <a:lnTo>
                    <a:pt x="259" y="58"/>
                  </a:lnTo>
                  <a:lnTo>
                    <a:pt x="265" y="72"/>
                  </a:lnTo>
                  <a:lnTo>
                    <a:pt x="267" y="86"/>
                  </a:lnTo>
                  <a:lnTo>
                    <a:pt x="267" y="103"/>
                  </a:lnTo>
                  <a:lnTo>
                    <a:pt x="268" y="118"/>
                  </a:lnTo>
                  <a:lnTo>
                    <a:pt x="272" y="151"/>
                  </a:lnTo>
                  <a:lnTo>
                    <a:pt x="275" y="184"/>
                  </a:lnTo>
                  <a:lnTo>
                    <a:pt x="279" y="217"/>
                  </a:lnTo>
                  <a:lnTo>
                    <a:pt x="282" y="247"/>
                  </a:lnTo>
                  <a:lnTo>
                    <a:pt x="284" y="271"/>
                  </a:lnTo>
                  <a:lnTo>
                    <a:pt x="284" y="285"/>
                  </a:lnTo>
                  <a:lnTo>
                    <a:pt x="281" y="292"/>
                  </a:lnTo>
                  <a:lnTo>
                    <a:pt x="280" y="295"/>
                  </a:lnTo>
                  <a:lnTo>
                    <a:pt x="280" y="298"/>
                  </a:lnTo>
                  <a:lnTo>
                    <a:pt x="281" y="298"/>
                  </a:lnTo>
                  <a:lnTo>
                    <a:pt x="282" y="299"/>
                  </a:lnTo>
                  <a:lnTo>
                    <a:pt x="282" y="300"/>
                  </a:lnTo>
                  <a:lnTo>
                    <a:pt x="280" y="305"/>
                  </a:lnTo>
                  <a:lnTo>
                    <a:pt x="280" y="309"/>
                  </a:lnTo>
                  <a:lnTo>
                    <a:pt x="282" y="317"/>
                  </a:lnTo>
                  <a:lnTo>
                    <a:pt x="286" y="324"/>
                  </a:lnTo>
                  <a:lnTo>
                    <a:pt x="289" y="334"/>
                  </a:lnTo>
                  <a:lnTo>
                    <a:pt x="290" y="343"/>
                  </a:lnTo>
                  <a:lnTo>
                    <a:pt x="290" y="347"/>
                  </a:lnTo>
                  <a:lnTo>
                    <a:pt x="287" y="354"/>
                  </a:lnTo>
                  <a:lnTo>
                    <a:pt x="284" y="357"/>
                  </a:lnTo>
                  <a:lnTo>
                    <a:pt x="282" y="365"/>
                  </a:lnTo>
                  <a:lnTo>
                    <a:pt x="280" y="371"/>
                  </a:lnTo>
                  <a:lnTo>
                    <a:pt x="276" y="377"/>
                  </a:lnTo>
                  <a:lnTo>
                    <a:pt x="275" y="379"/>
                  </a:lnTo>
                  <a:lnTo>
                    <a:pt x="273" y="383"/>
                  </a:lnTo>
                  <a:lnTo>
                    <a:pt x="272" y="386"/>
                  </a:lnTo>
                  <a:lnTo>
                    <a:pt x="266" y="392"/>
                  </a:lnTo>
                  <a:lnTo>
                    <a:pt x="262" y="394"/>
                  </a:lnTo>
                  <a:lnTo>
                    <a:pt x="263" y="405"/>
                  </a:lnTo>
                  <a:lnTo>
                    <a:pt x="262" y="414"/>
                  </a:lnTo>
                  <a:lnTo>
                    <a:pt x="260" y="425"/>
                  </a:lnTo>
                  <a:lnTo>
                    <a:pt x="260" y="428"/>
                  </a:lnTo>
                  <a:lnTo>
                    <a:pt x="262" y="435"/>
                  </a:lnTo>
                  <a:lnTo>
                    <a:pt x="262" y="440"/>
                  </a:lnTo>
                  <a:lnTo>
                    <a:pt x="261" y="446"/>
                  </a:lnTo>
                  <a:lnTo>
                    <a:pt x="259" y="452"/>
                  </a:lnTo>
                  <a:lnTo>
                    <a:pt x="258" y="459"/>
                  </a:lnTo>
                  <a:lnTo>
                    <a:pt x="260" y="468"/>
                  </a:lnTo>
                  <a:lnTo>
                    <a:pt x="248" y="470"/>
                  </a:lnTo>
                  <a:lnTo>
                    <a:pt x="238" y="475"/>
                  </a:lnTo>
                  <a:lnTo>
                    <a:pt x="231" y="482"/>
                  </a:lnTo>
                  <a:lnTo>
                    <a:pt x="232" y="488"/>
                  </a:lnTo>
                  <a:lnTo>
                    <a:pt x="235" y="492"/>
                  </a:lnTo>
                  <a:lnTo>
                    <a:pt x="238" y="497"/>
                  </a:lnTo>
                  <a:lnTo>
                    <a:pt x="239" y="503"/>
                  </a:lnTo>
                  <a:lnTo>
                    <a:pt x="237" y="508"/>
                  </a:lnTo>
                  <a:lnTo>
                    <a:pt x="229" y="503"/>
                  </a:lnTo>
                  <a:lnTo>
                    <a:pt x="219" y="499"/>
                  </a:lnTo>
                  <a:lnTo>
                    <a:pt x="210" y="498"/>
                  </a:lnTo>
                  <a:lnTo>
                    <a:pt x="202" y="498"/>
                  </a:lnTo>
                  <a:lnTo>
                    <a:pt x="194" y="501"/>
                  </a:lnTo>
                  <a:lnTo>
                    <a:pt x="188" y="506"/>
                  </a:lnTo>
                  <a:lnTo>
                    <a:pt x="183" y="516"/>
                  </a:lnTo>
                  <a:lnTo>
                    <a:pt x="176" y="512"/>
                  </a:lnTo>
                  <a:lnTo>
                    <a:pt x="168" y="506"/>
                  </a:lnTo>
                  <a:lnTo>
                    <a:pt x="163" y="498"/>
                  </a:lnTo>
                  <a:lnTo>
                    <a:pt x="163" y="496"/>
                  </a:lnTo>
                  <a:lnTo>
                    <a:pt x="166" y="491"/>
                  </a:lnTo>
                  <a:lnTo>
                    <a:pt x="167" y="488"/>
                  </a:lnTo>
                  <a:lnTo>
                    <a:pt x="167" y="484"/>
                  </a:lnTo>
                  <a:lnTo>
                    <a:pt x="166" y="477"/>
                  </a:lnTo>
                  <a:lnTo>
                    <a:pt x="162" y="471"/>
                  </a:lnTo>
                  <a:lnTo>
                    <a:pt x="160" y="466"/>
                  </a:lnTo>
                  <a:lnTo>
                    <a:pt x="161" y="459"/>
                  </a:lnTo>
                  <a:lnTo>
                    <a:pt x="154" y="455"/>
                  </a:lnTo>
                  <a:lnTo>
                    <a:pt x="148" y="449"/>
                  </a:lnTo>
                  <a:lnTo>
                    <a:pt x="142" y="442"/>
                  </a:lnTo>
                  <a:lnTo>
                    <a:pt x="135" y="436"/>
                  </a:lnTo>
                  <a:lnTo>
                    <a:pt x="127" y="436"/>
                  </a:lnTo>
                  <a:lnTo>
                    <a:pt x="127" y="431"/>
                  </a:lnTo>
                  <a:lnTo>
                    <a:pt x="125" y="431"/>
                  </a:lnTo>
                  <a:lnTo>
                    <a:pt x="123" y="429"/>
                  </a:lnTo>
                  <a:lnTo>
                    <a:pt x="117" y="429"/>
                  </a:lnTo>
                  <a:lnTo>
                    <a:pt x="113" y="428"/>
                  </a:lnTo>
                  <a:lnTo>
                    <a:pt x="112" y="427"/>
                  </a:lnTo>
                  <a:lnTo>
                    <a:pt x="112" y="425"/>
                  </a:lnTo>
                  <a:lnTo>
                    <a:pt x="111" y="424"/>
                  </a:lnTo>
                  <a:lnTo>
                    <a:pt x="111" y="422"/>
                  </a:lnTo>
                  <a:lnTo>
                    <a:pt x="102" y="417"/>
                  </a:lnTo>
                  <a:lnTo>
                    <a:pt x="97" y="410"/>
                  </a:lnTo>
                  <a:lnTo>
                    <a:pt x="95" y="401"/>
                  </a:lnTo>
                  <a:lnTo>
                    <a:pt x="96" y="392"/>
                  </a:lnTo>
                  <a:lnTo>
                    <a:pt x="102" y="380"/>
                  </a:lnTo>
                  <a:lnTo>
                    <a:pt x="104" y="373"/>
                  </a:lnTo>
                  <a:lnTo>
                    <a:pt x="105" y="364"/>
                  </a:lnTo>
                  <a:lnTo>
                    <a:pt x="107" y="352"/>
                  </a:lnTo>
                  <a:lnTo>
                    <a:pt x="102" y="347"/>
                  </a:lnTo>
                  <a:lnTo>
                    <a:pt x="93" y="342"/>
                  </a:lnTo>
                  <a:lnTo>
                    <a:pt x="85" y="341"/>
                  </a:lnTo>
                  <a:lnTo>
                    <a:pt x="68" y="347"/>
                  </a:lnTo>
                  <a:lnTo>
                    <a:pt x="63" y="326"/>
                  </a:lnTo>
                  <a:lnTo>
                    <a:pt x="60" y="315"/>
                  </a:lnTo>
                  <a:lnTo>
                    <a:pt x="53" y="308"/>
                  </a:lnTo>
                  <a:lnTo>
                    <a:pt x="46" y="305"/>
                  </a:lnTo>
                  <a:lnTo>
                    <a:pt x="38" y="299"/>
                  </a:lnTo>
                  <a:lnTo>
                    <a:pt x="35" y="294"/>
                  </a:lnTo>
                  <a:lnTo>
                    <a:pt x="33" y="292"/>
                  </a:lnTo>
                  <a:lnTo>
                    <a:pt x="32" y="289"/>
                  </a:lnTo>
                  <a:lnTo>
                    <a:pt x="27" y="287"/>
                  </a:lnTo>
                  <a:lnTo>
                    <a:pt x="15" y="278"/>
                  </a:lnTo>
                  <a:lnTo>
                    <a:pt x="12" y="273"/>
                  </a:lnTo>
                  <a:lnTo>
                    <a:pt x="10" y="266"/>
                  </a:lnTo>
                  <a:lnTo>
                    <a:pt x="8" y="258"/>
                  </a:lnTo>
                  <a:lnTo>
                    <a:pt x="3" y="240"/>
                  </a:lnTo>
                  <a:lnTo>
                    <a:pt x="0" y="231"/>
                  </a:lnTo>
                  <a:lnTo>
                    <a:pt x="1" y="225"/>
                  </a:lnTo>
                  <a:lnTo>
                    <a:pt x="4" y="221"/>
                  </a:lnTo>
                  <a:lnTo>
                    <a:pt x="8" y="214"/>
                  </a:lnTo>
                  <a:lnTo>
                    <a:pt x="8" y="208"/>
                  </a:lnTo>
                  <a:lnTo>
                    <a:pt x="6" y="200"/>
                  </a:lnTo>
                  <a:lnTo>
                    <a:pt x="11" y="194"/>
                  </a:lnTo>
                  <a:lnTo>
                    <a:pt x="19" y="189"/>
                  </a:lnTo>
                  <a:lnTo>
                    <a:pt x="26" y="186"/>
                  </a:lnTo>
                  <a:lnTo>
                    <a:pt x="26" y="175"/>
                  </a:lnTo>
                  <a:lnTo>
                    <a:pt x="29" y="168"/>
                  </a:lnTo>
                  <a:lnTo>
                    <a:pt x="34" y="161"/>
                  </a:lnTo>
                  <a:lnTo>
                    <a:pt x="38" y="154"/>
                  </a:lnTo>
                  <a:lnTo>
                    <a:pt x="35" y="147"/>
                  </a:lnTo>
                  <a:lnTo>
                    <a:pt x="32" y="141"/>
                  </a:lnTo>
                  <a:lnTo>
                    <a:pt x="28" y="137"/>
                  </a:lnTo>
                  <a:lnTo>
                    <a:pt x="26" y="132"/>
                  </a:lnTo>
                  <a:lnTo>
                    <a:pt x="25" y="126"/>
                  </a:lnTo>
                  <a:lnTo>
                    <a:pt x="26" y="118"/>
                  </a:lnTo>
                  <a:lnTo>
                    <a:pt x="49" y="111"/>
                  </a:lnTo>
                  <a:lnTo>
                    <a:pt x="71" y="102"/>
                  </a:lnTo>
                  <a:lnTo>
                    <a:pt x="74" y="90"/>
                  </a:lnTo>
                  <a:lnTo>
                    <a:pt x="78" y="81"/>
                  </a:lnTo>
                  <a:lnTo>
                    <a:pt x="83" y="72"/>
                  </a:lnTo>
                  <a:lnTo>
                    <a:pt x="85" y="63"/>
                  </a:lnTo>
                  <a:lnTo>
                    <a:pt x="85" y="53"/>
                  </a:lnTo>
                  <a:lnTo>
                    <a:pt x="84" y="48"/>
                  </a:lnTo>
                  <a:lnTo>
                    <a:pt x="82" y="44"/>
                  </a:lnTo>
                  <a:lnTo>
                    <a:pt x="78" y="41"/>
                  </a:lnTo>
                  <a:lnTo>
                    <a:pt x="71" y="36"/>
                  </a:lnTo>
                  <a:lnTo>
                    <a:pt x="69" y="34"/>
                  </a:lnTo>
                  <a:lnTo>
                    <a:pt x="62" y="23"/>
                  </a:lnTo>
                  <a:lnTo>
                    <a:pt x="60" y="19"/>
                  </a:lnTo>
                  <a:lnTo>
                    <a:pt x="57" y="18"/>
                  </a:lnTo>
                  <a:lnTo>
                    <a:pt x="56" y="16"/>
                  </a:lnTo>
                  <a:lnTo>
                    <a:pt x="53" y="16"/>
                  </a:lnTo>
                  <a:lnTo>
                    <a:pt x="50" y="14"/>
                  </a:lnTo>
                  <a:lnTo>
                    <a:pt x="50" y="13"/>
                  </a:lnTo>
                  <a:lnTo>
                    <a:pt x="52" y="11"/>
                  </a:lnTo>
                  <a:lnTo>
                    <a:pt x="99" y="9"/>
                  </a:lnTo>
                  <a:lnTo>
                    <a:pt x="146" y="6"/>
                  </a:lnTo>
                  <a:lnTo>
                    <a:pt x="191" y="2"/>
                  </a:lnTo>
                  <a:lnTo>
                    <a:pt x="237" y="0"/>
                  </a:lnTo>
                  <a:close/>
                </a:path>
              </a:pathLst>
            </a:custGeom>
            <a:solidFill>
              <a:schemeClr val="accent1"/>
            </a:solid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28" name="Freeform 28">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02644A9E-C8AB-4701-AD3B-A3A37A032CA2}"/>
                </a:ext>
              </a:extLst>
            </p:cNvPr>
            <p:cNvSpPr>
              <a:spLocks/>
            </p:cNvSpPr>
            <p:nvPr/>
          </p:nvSpPr>
          <p:spPr bwMode="auto">
            <a:xfrm>
              <a:off x="6949821" y="1949586"/>
              <a:ext cx="592896" cy="682631"/>
            </a:xfrm>
            <a:custGeom>
              <a:avLst/>
              <a:gdLst/>
              <a:ahLst/>
              <a:cxnLst>
                <a:cxn ang="0">
                  <a:pos x="123" y="14"/>
                </a:cxn>
                <a:cxn ang="0">
                  <a:pos x="138" y="30"/>
                </a:cxn>
                <a:cxn ang="0">
                  <a:pos x="178" y="57"/>
                </a:cxn>
                <a:cxn ang="0">
                  <a:pos x="223" y="63"/>
                </a:cxn>
                <a:cxn ang="0">
                  <a:pos x="234" y="64"/>
                </a:cxn>
                <a:cxn ang="0">
                  <a:pos x="259" y="77"/>
                </a:cxn>
                <a:cxn ang="0">
                  <a:pos x="301" y="79"/>
                </a:cxn>
                <a:cxn ang="0">
                  <a:pos x="305" y="84"/>
                </a:cxn>
                <a:cxn ang="0">
                  <a:pos x="315" y="94"/>
                </a:cxn>
                <a:cxn ang="0">
                  <a:pos x="329" y="114"/>
                </a:cxn>
                <a:cxn ang="0">
                  <a:pos x="328" y="132"/>
                </a:cxn>
                <a:cxn ang="0">
                  <a:pos x="337" y="141"/>
                </a:cxn>
                <a:cxn ang="0">
                  <a:pos x="344" y="157"/>
                </a:cxn>
                <a:cxn ang="0">
                  <a:pos x="333" y="167"/>
                </a:cxn>
                <a:cxn ang="0">
                  <a:pos x="323" y="192"/>
                </a:cxn>
                <a:cxn ang="0">
                  <a:pos x="327" y="210"/>
                </a:cxn>
                <a:cxn ang="0">
                  <a:pos x="333" y="207"/>
                </a:cxn>
                <a:cxn ang="0">
                  <a:pos x="335" y="203"/>
                </a:cxn>
                <a:cxn ang="0">
                  <a:pos x="358" y="175"/>
                </a:cxn>
                <a:cxn ang="0">
                  <a:pos x="365" y="190"/>
                </a:cxn>
                <a:cxn ang="0">
                  <a:pos x="358" y="209"/>
                </a:cxn>
                <a:cxn ang="0">
                  <a:pos x="360" y="240"/>
                </a:cxn>
                <a:cxn ang="0">
                  <a:pos x="353" y="245"/>
                </a:cxn>
                <a:cxn ang="0">
                  <a:pos x="350" y="254"/>
                </a:cxn>
                <a:cxn ang="0">
                  <a:pos x="351" y="274"/>
                </a:cxn>
                <a:cxn ang="0">
                  <a:pos x="347" y="304"/>
                </a:cxn>
                <a:cxn ang="0">
                  <a:pos x="345" y="335"/>
                </a:cxn>
                <a:cxn ang="0">
                  <a:pos x="344" y="346"/>
                </a:cxn>
                <a:cxn ang="0">
                  <a:pos x="347" y="354"/>
                </a:cxn>
                <a:cxn ang="0">
                  <a:pos x="355" y="373"/>
                </a:cxn>
                <a:cxn ang="0">
                  <a:pos x="308" y="400"/>
                </a:cxn>
                <a:cxn ang="0">
                  <a:pos x="165" y="409"/>
                </a:cxn>
                <a:cxn ang="0">
                  <a:pos x="163" y="402"/>
                </a:cxn>
                <a:cxn ang="0">
                  <a:pos x="152" y="396"/>
                </a:cxn>
                <a:cxn ang="0">
                  <a:pos x="128" y="361"/>
                </a:cxn>
                <a:cxn ang="0">
                  <a:pos x="132" y="342"/>
                </a:cxn>
                <a:cxn ang="0">
                  <a:pos x="126" y="336"/>
                </a:cxn>
                <a:cxn ang="0">
                  <a:pos x="119" y="321"/>
                </a:cxn>
                <a:cxn ang="0">
                  <a:pos x="116" y="294"/>
                </a:cxn>
                <a:cxn ang="0">
                  <a:pos x="100" y="273"/>
                </a:cxn>
                <a:cxn ang="0">
                  <a:pos x="85" y="268"/>
                </a:cxn>
                <a:cxn ang="0">
                  <a:pos x="61" y="239"/>
                </a:cxn>
                <a:cxn ang="0">
                  <a:pos x="52" y="237"/>
                </a:cxn>
                <a:cxn ang="0">
                  <a:pos x="37" y="225"/>
                </a:cxn>
                <a:cxn ang="0">
                  <a:pos x="21" y="221"/>
                </a:cxn>
                <a:cxn ang="0">
                  <a:pos x="16" y="213"/>
                </a:cxn>
                <a:cxn ang="0">
                  <a:pos x="11" y="199"/>
                </a:cxn>
                <a:cxn ang="0">
                  <a:pos x="17" y="149"/>
                </a:cxn>
                <a:cxn ang="0">
                  <a:pos x="1" y="130"/>
                </a:cxn>
                <a:cxn ang="0">
                  <a:pos x="3" y="122"/>
                </a:cxn>
                <a:cxn ang="0">
                  <a:pos x="7" y="116"/>
                </a:cxn>
                <a:cxn ang="0">
                  <a:pos x="9" y="105"/>
                </a:cxn>
                <a:cxn ang="0">
                  <a:pos x="16" y="102"/>
                </a:cxn>
                <a:cxn ang="0">
                  <a:pos x="30" y="92"/>
                </a:cxn>
                <a:cxn ang="0">
                  <a:pos x="36" y="50"/>
                </a:cxn>
                <a:cxn ang="0">
                  <a:pos x="40" y="30"/>
                </a:cxn>
                <a:cxn ang="0">
                  <a:pos x="43" y="23"/>
                </a:cxn>
                <a:cxn ang="0">
                  <a:pos x="78" y="23"/>
                </a:cxn>
                <a:cxn ang="0">
                  <a:pos x="114" y="4"/>
                </a:cxn>
              </a:cxnLst>
              <a:rect l="0" t="0" r="r" b="b"/>
              <a:pathLst>
                <a:path w="366" h="409">
                  <a:moveTo>
                    <a:pt x="124" y="0"/>
                  </a:moveTo>
                  <a:lnTo>
                    <a:pt x="125" y="7"/>
                  </a:lnTo>
                  <a:lnTo>
                    <a:pt x="123" y="14"/>
                  </a:lnTo>
                  <a:lnTo>
                    <a:pt x="119" y="23"/>
                  </a:lnTo>
                  <a:lnTo>
                    <a:pt x="118" y="31"/>
                  </a:lnTo>
                  <a:lnTo>
                    <a:pt x="138" y="30"/>
                  </a:lnTo>
                  <a:lnTo>
                    <a:pt x="154" y="35"/>
                  </a:lnTo>
                  <a:lnTo>
                    <a:pt x="168" y="44"/>
                  </a:lnTo>
                  <a:lnTo>
                    <a:pt x="178" y="57"/>
                  </a:lnTo>
                  <a:lnTo>
                    <a:pt x="193" y="59"/>
                  </a:lnTo>
                  <a:lnTo>
                    <a:pt x="208" y="60"/>
                  </a:lnTo>
                  <a:lnTo>
                    <a:pt x="223" y="63"/>
                  </a:lnTo>
                  <a:lnTo>
                    <a:pt x="227" y="63"/>
                  </a:lnTo>
                  <a:lnTo>
                    <a:pt x="230" y="64"/>
                  </a:lnTo>
                  <a:lnTo>
                    <a:pt x="234" y="64"/>
                  </a:lnTo>
                  <a:lnTo>
                    <a:pt x="237" y="65"/>
                  </a:lnTo>
                  <a:lnTo>
                    <a:pt x="248" y="71"/>
                  </a:lnTo>
                  <a:lnTo>
                    <a:pt x="259" y="77"/>
                  </a:lnTo>
                  <a:lnTo>
                    <a:pt x="273" y="78"/>
                  </a:lnTo>
                  <a:lnTo>
                    <a:pt x="287" y="78"/>
                  </a:lnTo>
                  <a:lnTo>
                    <a:pt x="301" y="79"/>
                  </a:lnTo>
                  <a:lnTo>
                    <a:pt x="302" y="81"/>
                  </a:lnTo>
                  <a:lnTo>
                    <a:pt x="302" y="83"/>
                  </a:lnTo>
                  <a:lnTo>
                    <a:pt x="305" y="84"/>
                  </a:lnTo>
                  <a:lnTo>
                    <a:pt x="307" y="86"/>
                  </a:lnTo>
                  <a:lnTo>
                    <a:pt x="307" y="93"/>
                  </a:lnTo>
                  <a:lnTo>
                    <a:pt x="315" y="94"/>
                  </a:lnTo>
                  <a:lnTo>
                    <a:pt x="327" y="99"/>
                  </a:lnTo>
                  <a:lnTo>
                    <a:pt x="329" y="107"/>
                  </a:lnTo>
                  <a:lnTo>
                    <a:pt x="329" y="114"/>
                  </a:lnTo>
                  <a:lnTo>
                    <a:pt x="328" y="121"/>
                  </a:lnTo>
                  <a:lnTo>
                    <a:pt x="327" y="130"/>
                  </a:lnTo>
                  <a:lnTo>
                    <a:pt x="328" y="132"/>
                  </a:lnTo>
                  <a:lnTo>
                    <a:pt x="330" y="133"/>
                  </a:lnTo>
                  <a:lnTo>
                    <a:pt x="338" y="133"/>
                  </a:lnTo>
                  <a:lnTo>
                    <a:pt x="337" y="141"/>
                  </a:lnTo>
                  <a:lnTo>
                    <a:pt x="340" y="147"/>
                  </a:lnTo>
                  <a:lnTo>
                    <a:pt x="342" y="151"/>
                  </a:lnTo>
                  <a:lnTo>
                    <a:pt x="344" y="157"/>
                  </a:lnTo>
                  <a:lnTo>
                    <a:pt x="344" y="164"/>
                  </a:lnTo>
                  <a:lnTo>
                    <a:pt x="337" y="167"/>
                  </a:lnTo>
                  <a:lnTo>
                    <a:pt x="333" y="167"/>
                  </a:lnTo>
                  <a:lnTo>
                    <a:pt x="331" y="176"/>
                  </a:lnTo>
                  <a:lnTo>
                    <a:pt x="328" y="184"/>
                  </a:lnTo>
                  <a:lnTo>
                    <a:pt x="323" y="192"/>
                  </a:lnTo>
                  <a:lnTo>
                    <a:pt x="322" y="200"/>
                  </a:lnTo>
                  <a:lnTo>
                    <a:pt x="324" y="209"/>
                  </a:lnTo>
                  <a:lnTo>
                    <a:pt x="327" y="210"/>
                  </a:lnTo>
                  <a:lnTo>
                    <a:pt x="329" y="210"/>
                  </a:lnTo>
                  <a:lnTo>
                    <a:pt x="330" y="209"/>
                  </a:lnTo>
                  <a:lnTo>
                    <a:pt x="333" y="207"/>
                  </a:lnTo>
                  <a:lnTo>
                    <a:pt x="333" y="206"/>
                  </a:lnTo>
                  <a:lnTo>
                    <a:pt x="334" y="204"/>
                  </a:lnTo>
                  <a:lnTo>
                    <a:pt x="335" y="203"/>
                  </a:lnTo>
                  <a:lnTo>
                    <a:pt x="342" y="195"/>
                  </a:lnTo>
                  <a:lnTo>
                    <a:pt x="349" y="184"/>
                  </a:lnTo>
                  <a:lnTo>
                    <a:pt x="358" y="175"/>
                  </a:lnTo>
                  <a:lnTo>
                    <a:pt x="364" y="178"/>
                  </a:lnTo>
                  <a:lnTo>
                    <a:pt x="366" y="184"/>
                  </a:lnTo>
                  <a:lnTo>
                    <a:pt x="365" y="190"/>
                  </a:lnTo>
                  <a:lnTo>
                    <a:pt x="363" y="196"/>
                  </a:lnTo>
                  <a:lnTo>
                    <a:pt x="359" y="202"/>
                  </a:lnTo>
                  <a:lnTo>
                    <a:pt x="358" y="209"/>
                  </a:lnTo>
                  <a:lnTo>
                    <a:pt x="357" y="220"/>
                  </a:lnTo>
                  <a:lnTo>
                    <a:pt x="357" y="230"/>
                  </a:lnTo>
                  <a:lnTo>
                    <a:pt x="360" y="240"/>
                  </a:lnTo>
                  <a:lnTo>
                    <a:pt x="357" y="241"/>
                  </a:lnTo>
                  <a:lnTo>
                    <a:pt x="355" y="242"/>
                  </a:lnTo>
                  <a:lnTo>
                    <a:pt x="353" y="245"/>
                  </a:lnTo>
                  <a:lnTo>
                    <a:pt x="352" y="248"/>
                  </a:lnTo>
                  <a:lnTo>
                    <a:pt x="351" y="251"/>
                  </a:lnTo>
                  <a:lnTo>
                    <a:pt x="350" y="254"/>
                  </a:lnTo>
                  <a:lnTo>
                    <a:pt x="349" y="256"/>
                  </a:lnTo>
                  <a:lnTo>
                    <a:pt x="349" y="266"/>
                  </a:lnTo>
                  <a:lnTo>
                    <a:pt x="351" y="274"/>
                  </a:lnTo>
                  <a:lnTo>
                    <a:pt x="352" y="282"/>
                  </a:lnTo>
                  <a:lnTo>
                    <a:pt x="350" y="293"/>
                  </a:lnTo>
                  <a:lnTo>
                    <a:pt x="347" y="304"/>
                  </a:lnTo>
                  <a:lnTo>
                    <a:pt x="344" y="316"/>
                  </a:lnTo>
                  <a:lnTo>
                    <a:pt x="344" y="325"/>
                  </a:lnTo>
                  <a:lnTo>
                    <a:pt x="345" y="335"/>
                  </a:lnTo>
                  <a:lnTo>
                    <a:pt x="347" y="342"/>
                  </a:lnTo>
                  <a:lnTo>
                    <a:pt x="347" y="344"/>
                  </a:lnTo>
                  <a:lnTo>
                    <a:pt x="344" y="346"/>
                  </a:lnTo>
                  <a:lnTo>
                    <a:pt x="344" y="350"/>
                  </a:lnTo>
                  <a:lnTo>
                    <a:pt x="345" y="351"/>
                  </a:lnTo>
                  <a:lnTo>
                    <a:pt x="347" y="354"/>
                  </a:lnTo>
                  <a:lnTo>
                    <a:pt x="348" y="356"/>
                  </a:lnTo>
                  <a:lnTo>
                    <a:pt x="352" y="365"/>
                  </a:lnTo>
                  <a:lnTo>
                    <a:pt x="355" y="373"/>
                  </a:lnTo>
                  <a:lnTo>
                    <a:pt x="356" y="384"/>
                  </a:lnTo>
                  <a:lnTo>
                    <a:pt x="355" y="398"/>
                  </a:lnTo>
                  <a:lnTo>
                    <a:pt x="308" y="400"/>
                  </a:lnTo>
                  <a:lnTo>
                    <a:pt x="217" y="407"/>
                  </a:lnTo>
                  <a:lnTo>
                    <a:pt x="170" y="409"/>
                  </a:lnTo>
                  <a:lnTo>
                    <a:pt x="165" y="409"/>
                  </a:lnTo>
                  <a:lnTo>
                    <a:pt x="164" y="408"/>
                  </a:lnTo>
                  <a:lnTo>
                    <a:pt x="164" y="405"/>
                  </a:lnTo>
                  <a:lnTo>
                    <a:pt x="163" y="402"/>
                  </a:lnTo>
                  <a:lnTo>
                    <a:pt x="163" y="399"/>
                  </a:lnTo>
                  <a:lnTo>
                    <a:pt x="161" y="398"/>
                  </a:lnTo>
                  <a:lnTo>
                    <a:pt x="152" y="396"/>
                  </a:lnTo>
                  <a:lnTo>
                    <a:pt x="136" y="392"/>
                  </a:lnTo>
                  <a:lnTo>
                    <a:pt x="135" y="382"/>
                  </a:lnTo>
                  <a:lnTo>
                    <a:pt x="128" y="361"/>
                  </a:lnTo>
                  <a:lnTo>
                    <a:pt x="128" y="352"/>
                  </a:lnTo>
                  <a:lnTo>
                    <a:pt x="132" y="344"/>
                  </a:lnTo>
                  <a:lnTo>
                    <a:pt x="132" y="342"/>
                  </a:lnTo>
                  <a:lnTo>
                    <a:pt x="131" y="339"/>
                  </a:lnTo>
                  <a:lnTo>
                    <a:pt x="129" y="337"/>
                  </a:lnTo>
                  <a:lnTo>
                    <a:pt x="126" y="336"/>
                  </a:lnTo>
                  <a:lnTo>
                    <a:pt x="123" y="332"/>
                  </a:lnTo>
                  <a:lnTo>
                    <a:pt x="122" y="330"/>
                  </a:lnTo>
                  <a:lnTo>
                    <a:pt x="119" y="321"/>
                  </a:lnTo>
                  <a:lnTo>
                    <a:pt x="119" y="311"/>
                  </a:lnTo>
                  <a:lnTo>
                    <a:pt x="118" y="302"/>
                  </a:lnTo>
                  <a:lnTo>
                    <a:pt x="116" y="294"/>
                  </a:lnTo>
                  <a:lnTo>
                    <a:pt x="110" y="282"/>
                  </a:lnTo>
                  <a:lnTo>
                    <a:pt x="102" y="274"/>
                  </a:lnTo>
                  <a:lnTo>
                    <a:pt x="100" y="273"/>
                  </a:lnTo>
                  <a:lnTo>
                    <a:pt x="96" y="272"/>
                  </a:lnTo>
                  <a:lnTo>
                    <a:pt x="92" y="270"/>
                  </a:lnTo>
                  <a:lnTo>
                    <a:pt x="85" y="268"/>
                  </a:lnTo>
                  <a:lnTo>
                    <a:pt x="71" y="249"/>
                  </a:lnTo>
                  <a:lnTo>
                    <a:pt x="62" y="240"/>
                  </a:lnTo>
                  <a:lnTo>
                    <a:pt x="61" y="239"/>
                  </a:lnTo>
                  <a:lnTo>
                    <a:pt x="58" y="239"/>
                  </a:lnTo>
                  <a:lnTo>
                    <a:pt x="55" y="238"/>
                  </a:lnTo>
                  <a:lnTo>
                    <a:pt x="52" y="237"/>
                  </a:lnTo>
                  <a:lnTo>
                    <a:pt x="48" y="234"/>
                  </a:lnTo>
                  <a:lnTo>
                    <a:pt x="40" y="226"/>
                  </a:lnTo>
                  <a:lnTo>
                    <a:pt x="37" y="225"/>
                  </a:lnTo>
                  <a:lnTo>
                    <a:pt x="30" y="225"/>
                  </a:lnTo>
                  <a:lnTo>
                    <a:pt x="23" y="223"/>
                  </a:lnTo>
                  <a:lnTo>
                    <a:pt x="21" y="221"/>
                  </a:lnTo>
                  <a:lnTo>
                    <a:pt x="18" y="217"/>
                  </a:lnTo>
                  <a:lnTo>
                    <a:pt x="17" y="216"/>
                  </a:lnTo>
                  <a:lnTo>
                    <a:pt x="16" y="213"/>
                  </a:lnTo>
                  <a:lnTo>
                    <a:pt x="15" y="212"/>
                  </a:lnTo>
                  <a:lnTo>
                    <a:pt x="9" y="212"/>
                  </a:lnTo>
                  <a:lnTo>
                    <a:pt x="11" y="199"/>
                  </a:lnTo>
                  <a:lnTo>
                    <a:pt x="11" y="172"/>
                  </a:lnTo>
                  <a:lnTo>
                    <a:pt x="12" y="160"/>
                  </a:lnTo>
                  <a:lnTo>
                    <a:pt x="17" y="149"/>
                  </a:lnTo>
                  <a:lnTo>
                    <a:pt x="14" y="141"/>
                  </a:lnTo>
                  <a:lnTo>
                    <a:pt x="9" y="134"/>
                  </a:lnTo>
                  <a:lnTo>
                    <a:pt x="1" y="130"/>
                  </a:lnTo>
                  <a:lnTo>
                    <a:pt x="0" y="128"/>
                  </a:lnTo>
                  <a:lnTo>
                    <a:pt x="0" y="126"/>
                  </a:lnTo>
                  <a:lnTo>
                    <a:pt x="3" y="122"/>
                  </a:lnTo>
                  <a:lnTo>
                    <a:pt x="5" y="121"/>
                  </a:lnTo>
                  <a:lnTo>
                    <a:pt x="7" y="119"/>
                  </a:lnTo>
                  <a:lnTo>
                    <a:pt x="7" y="116"/>
                  </a:lnTo>
                  <a:lnTo>
                    <a:pt x="8" y="113"/>
                  </a:lnTo>
                  <a:lnTo>
                    <a:pt x="8" y="107"/>
                  </a:lnTo>
                  <a:lnTo>
                    <a:pt x="9" y="105"/>
                  </a:lnTo>
                  <a:lnTo>
                    <a:pt x="10" y="104"/>
                  </a:lnTo>
                  <a:lnTo>
                    <a:pt x="14" y="102"/>
                  </a:lnTo>
                  <a:lnTo>
                    <a:pt x="16" y="102"/>
                  </a:lnTo>
                  <a:lnTo>
                    <a:pt x="17" y="101"/>
                  </a:lnTo>
                  <a:lnTo>
                    <a:pt x="23" y="98"/>
                  </a:lnTo>
                  <a:lnTo>
                    <a:pt x="30" y="92"/>
                  </a:lnTo>
                  <a:lnTo>
                    <a:pt x="37" y="87"/>
                  </a:lnTo>
                  <a:lnTo>
                    <a:pt x="37" y="67"/>
                  </a:lnTo>
                  <a:lnTo>
                    <a:pt x="36" y="50"/>
                  </a:lnTo>
                  <a:lnTo>
                    <a:pt x="34" y="31"/>
                  </a:lnTo>
                  <a:lnTo>
                    <a:pt x="38" y="31"/>
                  </a:lnTo>
                  <a:lnTo>
                    <a:pt x="40" y="30"/>
                  </a:lnTo>
                  <a:lnTo>
                    <a:pt x="41" y="29"/>
                  </a:lnTo>
                  <a:lnTo>
                    <a:pt x="43" y="27"/>
                  </a:lnTo>
                  <a:lnTo>
                    <a:pt x="43" y="23"/>
                  </a:lnTo>
                  <a:lnTo>
                    <a:pt x="53" y="28"/>
                  </a:lnTo>
                  <a:lnTo>
                    <a:pt x="66" y="28"/>
                  </a:lnTo>
                  <a:lnTo>
                    <a:pt x="78" y="23"/>
                  </a:lnTo>
                  <a:lnTo>
                    <a:pt x="90" y="17"/>
                  </a:lnTo>
                  <a:lnTo>
                    <a:pt x="102" y="10"/>
                  </a:lnTo>
                  <a:lnTo>
                    <a:pt x="114" y="4"/>
                  </a:lnTo>
                  <a:lnTo>
                    <a:pt x="124"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29" name="Freeform 29">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C565E231-7786-43A3-B504-73D9C087AAFD}"/>
                </a:ext>
              </a:extLst>
            </p:cNvPr>
            <p:cNvSpPr>
              <a:spLocks/>
            </p:cNvSpPr>
            <p:nvPr/>
          </p:nvSpPr>
          <p:spPr bwMode="auto">
            <a:xfrm>
              <a:off x="6559417" y="2488681"/>
              <a:ext cx="714391" cy="479010"/>
            </a:xfrm>
            <a:custGeom>
              <a:avLst/>
              <a:gdLst/>
              <a:ahLst/>
              <a:cxnLst>
                <a:cxn ang="0">
                  <a:pos x="358" y="7"/>
                </a:cxn>
                <a:cxn ang="0">
                  <a:pos x="363" y="14"/>
                </a:cxn>
                <a:cxn ang="0">
                  <a:pos x="367" y="21"/>
                </a:cxn>
                <a:cxn ang="0">
                  <a:pos x="363" y="34"/>
                </a:cxn>
                <a:cxn ang="0">
                  <a:pos x="371" y="61"/>
                </a:cxn>
                <a:cxn ang="0">
                  <a:pos x="386" y="75"/>
                </a:cxn>
                <a:cxn ang="0">
                  <a:pos x="400" y="78"/>
                </a:cxn>
                <a:cxn ang="0">
                  <a:pos x="401" y="86"/>
                </a:cxn>
                <a:cxn ang="0">
                  <a:pos x="406" y="93"/>
                </a:cxn>
                <a:cxn ang="0">
                  <a:pos x="415" y="99"/>
                </a:cxn>
                <a:cxn ang="0">
                  <a:pos x="419" y="105"/>
                </a:cxn>
                <a:cxn ang="0">
                  <a:pos x="420" y="112"/>
                </a:cxn>
                <a:cxn ang="0">
                  <a:pos x="428" y="117"/>
                </a:cxn>
                <a:cxn ang="0">
                  <a:pos x="438" y="143"/>
                </a:cxn>
                <a:cxn ang="0">
                  <a:pos x="430" y="163"/>
                </a:cxn>
                <a:cxn ang="0">
                  <a:pos x="425" y="175"/>
                </a:cxn>
                <a:cxn ang="0">
                  <a:pos x="419" y="176"/>
                </a:cxn>
                <a:cxn ang="0">
                  <a:pos x="414" y="173"/>
                </a:cxn>
                <a:cxn ang="0">
                  <a:pos x="411" y="183"/>
                </a:cxn>
                <a:cxn ang="0">
                  <a:pos x="383" y="189"/>
                </a:cxn>
                <a:cxn ang="0">
                  <a:pos x="385" y="216"/>
                </a:cxn>
                <a:cxn ang="0">
                  <a:pos x="391" y="236"/>
                </a:cxn>
                <a:cxn ang="0">
                  <a:pos x="385" y="239"/>
                </a:cxn>
                <a:cxn ang="0">
                  <a:pos x="380" y="255"/>
                </a:cxn>
                <a:cxn ang="0">
                  <a:pos x="379" y="262"/>
                </a:cxn>
                <a:cxn ang="0">
                  <a:pos x="372" y="266"/>
                </a:cxn>
                <a:cxn ang="0">
                  <a:pos x="364" y="273"/>
                </a:cxn>
                <a:cxn ang="0">
                  <a:pos x="360" y="287"/>
                </a:cxn>
                <a:cxn ang="0">
                  <a:pos x="349" y="276"/>
                </a:cxn>
                <a:cxn ang="0">
                  <a:pos x="335" y="265"/>
                </a:cxn>
                <a:cxn ang="0">
                  <a:pos x="310" y="269"/>
                </a:cxn>
                <a:cxn ang="0">
                  <a:pos x="209" y="276"/>
                </a:cxn>
                <a:cxn ang="0">
                  <a:pos x="61" y="274"/>
                </a:cxn>
                <a:cxn ang="0">
                  <a:pos x="55" y="269"/>
                </a:cxn>
                <a:cxn ang="0">
                  <a:pos x="54" y="257"/>
                </a:cxn>
                <a:cxn ang="0">
                  <a:pos x="51" y="220"/>
                </a:cxn>
                <a:cxn ang="0">
                  <a:pos x="53" y="216"/>
                </a:cxn>
                <a:cxn ang="0">
                  <a:pos x="52" y="211"/>
                </a:cxn>
                <a:cxn ang="0">
                  <a:pos x="50" y="205"/>
                </a:cxn>
                <a:cxn ang="0">
                  <a:pos x="43" y="191"/>
                </a:cxn>
                <a:cxn ang="0">
                  <a:pos x="41" y="188"/>
                </a:cxn>
                <a:cxn ang="0">
                  <a:pos x="36" y="184"/>
                </a:cxn>
                <a:cxn ang="0">
                  <a:pos x="26" y="143"/>
                </a:cxn>
                <a:cxn ang="0">
                  <a:pos x="17" y="104"/>
                </a:cxn>
                <a:cxn ang="0">
                  <a:pos x="8" y="96"/>
                </a:cxn>
                <a:cxn ang="0">
                  <a:pos x="9" y="87"/>
                </a:cxn>
                <a:cxn ang="0">
                  <a:pos x="4" y="86"/>
                </a:cxn>
                <a:cxn ang="0">
                  <a:pos x="0" y="83"/>
                </a:cxn>
                <a:cxn ang="0">
                  <a:pos x="2" y="75"/>
                </a:cxn>
                <a:cxn ang="0">
                  <a:pos x="8" y="61"/>
                </a:cxn>
                <a:cxn ang="0">
                  <a:pos x="8" y="37"/>
                </a:cxn>
                <a:cxn ang="0">
                  <a:pos x="3" y="34"/>
                </a:cxn>
                <a:cxn ang="0">
                  <a:pos x="4" y="23"/>
                </a:cxn>
                <a:cxn ang="0">
                  <a:pos x="2" y="15"/>
                </a:cxn>
                <a:cxn ang="0">
                  <a:pos x="40" y="13"/>
                </a:cxn>
                <a:cxn ang="0">
                  <a:pos x="121" y="10"/>
                </a:cxn>
                <a:cxn ang="0">
                  <a:pos x="220" y="8"/>
                </a:cxn>
                <a:cxn ang="0">
                  <a:pos x="308" y="5"/>
                </a:cxn>
                <a:cxn ang="0">
                  <a:pos x="357" y="0"/>
                </a:cxn>
              </a:cxnLst>
              <a:rect l="0" t="0" r="r" b="b"/>
              <a:pathLst>
                <a:path w="441" h="287">
                  <a:moveTo>
                    <a:pt x="357" y="0"/>
                  </a:moveTo>
                  <a:lnTo>
                    <a:pt x="357" y="5"/>
                  </a:lnTo>
                  <a:lnTo>
                    <a:pt x="358" y="7"/>
                  </a:lnTo>
                  <a:lnTo>
                    <a:pt x="358" y="10"/>
                  </a:lnTo>
                  <a:lnTo>
                    <a:pt x="360" y="13"/>
                  </a:lnTo>
                  <a:lnTo>
                    <a:pt x="363" y="14"/>
                  </a:lnTo>
                  <a:lnTo>
                    <a:pt x="367" y="14"/>
                  </a:lnTo>
                  <a:lnTo>
                    <a:pt x="369" y="17"/>
                  </a:lnTo>
                  <a:lnTo>
                    <a:pt x="367" y="21"/>
                  </a:lnTo>
                  <a:lnTo>
                    <a:pt x="365" y="26"/>
                  </a:lnTo>
                  <a:lnTo>
                    <a:pt x="364" y="30"/>
                  </a:lnTo>
                  <a:lnTo>
                    <a:pt x="363" y="34"/>
                  </a:lnTo>
                  <a:lnTo>
                    <a:pt x="364" y="43"/>
                  </a:lnTo>
                  <a:lnTo>
                    <a:pt x="367" y="51"/>
                  </a:lnTo>
                  <a:lnTo>
                    <a:pt x="371" y="61"/>
                  </a:lnTo>
                  <a:lnTo>
                    <a:pt x="373" y="70"/>
                  </a:lnTo>
                  <a:lnTo>
                    <a:pt x="380" y="71"/>
                  </a:lnTo>
                  <a:lnTo>
                    <a:pt x="386" y="75"/>
                  </a:lnTo>
                  <a:lnTo>
                    <a:pt x="392" y="76"/>
                  </a:lnTo>
                  <a:lnTo>
                    <a:pt x="399" y="76"/>
                  </a:lnTo>
                  <a:lnTo>
                    <a:pt x="400" y="78"/>
                  </a:lnTo>
                  <a:lnTo>
                    <a:pt x="400" y="82"/>
                  </a:lnTo>
                  <a:lnTo>
                    <a:pt x="401" y="83"/>
                  </a:lnTo>
                  <a:lnTo>
                    <a:pt x="401" y="86"/>
                  </a:lnTo>
                  <a:lnTo>
                    <a:pt x="402" y="90"/>
                  </a:lnTo>
                  <a:lnTo>
                    <a:pt x="404" y="92"/>
                  </a:lnTo>
                  <a:lnTo>
                    <a:pt x="406" y="93"/>
                  </a:lnTo>
                  <a:lnTo>
                    <a:pt x="408" y="96"/>
                  </a:lnTo>
                  <a:lnTo>
                    <a:pt x="412" y="97"/>
                  </a:lnTo>
                  <a:lnTo>
                    <a:pt x="415" y="99"/>
                  </a:lnTo>
                  <a:lnTo>
                    <a:pt x="418" y="101"/>
                  </a:lnTo>
                  <a:lnTo>
                    <a:pt x="419" y="104"/>
                  </a:lnTo>
                  <a:lnTo>
                    <a:pt x="419" y="105"/>
                  </a:lnTo>
                  <a:lnTo>
                    <a:pt x="415" y="108"/>
                  </a:lnTo>
                  <a:lnTo>
                    <a:pt x="418" y="111"/>
                  </a:lnTo>
                  <a:lnTo>
                    <a:pt x="420" y="112"/>
                  </a:lnTo>
                  <a:lnTo>
                    <a:pt x="422" y="112"/>
                  </a:lnTo>
                  <a:lnTo>
                    <a:pt x="427" y="114"/>
                  </a:lnTo>
                  <a:lnTo>
                    <a:pt x="428" y="117"/>
                  </a:lnTo>
                  <a:lnTo>
                    <a:pt x="437" y="126"/>
                  </a:lnTo>
                  <a:lnTo>
                    <a:pt x="441" y="133"/>
                  </a:lnTo>
                  <a:lnTo>
                    <a:pt x="438" y="143"/>
                  </a:lnTo>
                  <a:lnTo>
                    <a:pt x="433" y="155"/>
                  </a:lnTo>
                  <a:lnTo>
                    <a:pt x="430" y="159"/>
                  </a:lnTo>
                  <a:lnTo>
                    <a:pt x="430" y="163"/>
                  </a:lnTo>
                  <a:lnTo>
                    <a:pt x="429" y="169"/>
                  </a:lnTo>
                  <a:lnTo>
                    <a:pt x="428" y="174"/>
                  </a:lnTo>
                  <a:lnTo>
                    <a:pt x="425" y="175"/>
                  </a:lnTo>
                  <a:lnTo>
                    <a:pt x="423" y="177"/>
                  </a:lnTo>
                  <a:lnTo>
                    <a:pt x="420" y="177"/>
                  </a:lnTo>
                  <a:lnTo>
                    <a:pt x="419" y="176"/>
                  </a:lnTo>
                  <a:lnTo>
                    <a:pt x="418" y="174"/>
                  </a:lnTo>
                  <a:lnTo>
                    <a:pt x="416" y="173"/>
                  </a:lnTo>
                  <a:lnTo>
                    <a:pt x="414" y="173"/>
                  </a:lnTo>
                  <a:lnTo>
                    <a:pt x="413" y="175"/>
                  </a:lnTo>
                  <a:lnTo>
                    <a:pt x="414" y="180"/>
                  </a:lnTo>
                  <a:lnTo>
                    <a:pt x="411" y="183"/>
                  </a:lnTo>
                  <a:lnTo>
                    <a:pt x="405" y="185"/>
                  </a:lnTo>
                  <a:lnTo>
                    <a:pt x="388" y="188"/>
                  </a:lnTo>
                  <a:lnTo>
                    <a:pt x="383" y="189"/>
                  </a:lnTo>
                  <a:lnTo>
                    <a:pt x="379" y="206"/>
                  </a:lnTo>
                  <a:lnTo>
                    <a:pt x="383" y="211"/>
                  </a:lnTo>
                  <a:lnTo>
                    <a:pt x="385" y="216"/>
                  </a:lnTo>
                  <a:lnTo>
                    <a:pt x="388" y="219"/>
                  </a:lnTo>
                  <a:lnTo>
                    <a:pt x="391" y="224"/>
                  </a:lnTo>
                  <a:lnTo>
                    <a:pt x="391" y="236"/>
                  </a:lnTo>
                  <a:lnTo>
                    <a:pt x="388" y="238"/>
                  </a:lnTo>
                  <a:lnTo>
                    <a:pt x="387" y="238"/>
                  </a:lnTo>
                  <a:lnTo>
                    <a:pt x="385" y="239"/>
                  </a:lnTo>
                  <a:lnTo>
                    <a:pt x="383" y="241"/>
                  </a:lnTo>
                  <a:lnTo>
                    <a:pt x="383" y="251"/>
                  </a:lnTo>
                  <a:lnTo>
                    <a:pt x="380" y="255"/>
                  </a:lnTo>
                  <a:lnTo>
                    <a:pt x="380" y="258"/>
                  </a:lnTo>
                  <a:lnTo>
                    <a:pt x="379" y="260"/>
                  </a:lnTo>
                  <a:lnTo>
                    <a:pt x="379" y="262"/>
                  </a:lnTo>
                  <a:lnTo>
                    <a:pt x="377" y="262"/>
                  </a:lnTo>
                  <a:lnTo>
                    <a:pt x="374" y="264"/>
                  </a:lnTo>
                  <a:lnTo>
                    <a:pt x="372" y="266"/>
                  </a:lnTo>
                  <a:lnTo>
                    <a:pt x="367" y="268"/>
                  </a:lnTo>
                  <a:lnTo>
                    <a:pt x="366" y="271"/>
                  </a:lnTo>
                  <a:lnTo>
                    <a:pt x="364" y="273"/>
                  </a:lnTo>
                  <a:lnTo>
                    <a:pt x="362" y="280"/>
                  </a:lnTo>
                  <a:lnTo>
                    <a:pt x="362" y="285"/>
                  </a:lnTo>
                  <a:lnTo>
                    <a:pt x="360" y="287"/>
                  </a:lnTo>
                  <a:lnTo>
                    <a:pt x="358" y="286"/>
                  </a:lnTo>
                  <a:lnTo>
                    <a:pt x="353" y="282"/>
                  </a:lnTo>
                  <a:lnTo>
                    <a:pt x="349" y="276"/>
                  </a:lnTo>
                  <a:lnTo>
                    <a:pt x="344" y="272"/>
                  </a:lnTo>
                  <a:lnTo>
                    <a:pt x="338" y="267"/>
                  </a:lnTo>
                  <a:lnTo>
                    <a:pt x="335" y="265"/>
                  </a:lnTo>
                  <a:lnTo>
                    <a:pt x="330" y="266"/>
                  </a:lnTo>
                  <a:lnTo>
                    <a:pt x="321" y="267"/>
                  </a:lnTo>
                  <a:lnTo>
                    <a:pt x="310" y="269"/>
                  </a:lnTo>
                  <a:lnTo>
                    <a:pt x="303" y="271"/>
                  </a:lnTo>
                  <a:lnTo>
                    <a:pt x="258" y="274"/>
                  </a:lnTo>
                  <a:lnTo>
                    <a:pt x="209" y="276"/>
                  </a:lnTo>
                  <a:lnTo>
                    <a:pt x="158" y="279"/>
                  </a:lnTo>
                  <a:lnTo>
                    <a:pt x="61" y="279"/>
                  </a:lnTo>
                  <a:lnTo>
                    <a:pt x="61" y="274"/>
                  </a:lnTo>
                  <a:lnTo>
                    <a:pt x="59" y="273"/>
                  </a:lnTo>
                  <a:lnTo>
                    <a:pt x="58" y="271"/>
                  </a:lnTo>
                  <a:lnTo>
                    <a:pt x="55" y="269"/>
                  </a:lnTo>
                  <a:lnTo>
                    <a:pt x="53" y="265"/>
                  </a:lnTo>
                  <a:lnTo>
                    <a:pt x="53" y="260"/>
                  </a:lnTo>
                  <a:lnTo>
                    <a:pt x="54" y="257"/>
                  </a:lnTo>
                  <a:lnTo>
                    <a:pt x="55" y="254"/>
                  </a:lnTo>
                  <a:lnTo>
                    <a:pt x="55" y="248"/>
                  </a:lnTo>
                  <a:lnTo>
                    <a:pt x="51" y="220"/>
                  </a:lnTo>
                  <a:lnTo>
                    <a:pt x="51" y="219"/>
                  </a:lnTo>
                  <a:lnTo>
                    <a:pt x="52" y="217"/>
                  </a:lnTo>
                  <a:lnTo>
                    <a:pt x="53" y="216"/>
                  </a:lnTo>
                  <a:lnTo>
                    <a:pt x="53" y="215"/>
                  </a:lnTo>
                  <a:lnTo>
                    <a:pt x="52" y="213"/>
                  </a:lnTo>
                  <a:lnTo>
                    <a:pt x="52" y="211"/>
                  </a:lnTo>
                  <a:lnTo>
                    <a:pt x="51" y="210"/>
                  </a:lnTo>
                  <a:lnTo>
                    <a:pt x="51" y="209"/>
                  </a:lnTo>
                  <a:lnTo>
                    <a:pt x="50" y="205"/>
                  </a:lnTo>
                  <a:lnTo>
                    <a:pt x="50" y="199"/>
                  </a:lnTo>
                  <a:lnTo>
                    <a:pt x="44" y="194"/>
                  </a:lnTo>
                  <a:lnTo>
                    <a:pt x="43" y="191"/>
                  </a:lnTo>
                  <a:lnTo>
                    <a:pt x="43" y="188"/>
                  </a:lnTo>
                  <a:lnTo>
                    <a:pt x="41" y="187"/>
                  </a:lnTo>
                  <a:lnTo>
                    <a:pt x="41" y="188"/>
                  </a:lnTo>
                  <a:lnTo>
                    <a:pt x="40" y="187"/>
                  </a:lnTo>
                  <a:lnTo>
                    <a:pt x="37" y="187"/>
                  </a:lnTo>
                  <a:lnTo>
                    <a:pt x="36" y="184"/>
                  </a:lnTo>
                  <a:lnTo>
                    <a:pt x="36" y="168"/>
                  </a:lnTo>
                  <a:lnTo>
                    <a:pt x="32" y="155"/>
                  </a:lnTo>
                  <a:lnTo>
                    <a:pt x="26" y="143"/>
                  </a:lnTo>
                  <a:lnTo>
                    <a:pt x="22" y="132"/>
                  </a:lnTo>
                  <a:lnTo>
                    <a:pt x="18" y="119"/>
                  </a:lnTo>
                  <a:lnTo>
                    <a:pt x="17" y="104"/>
                  </a:lnTo>
                  <a:lnTo>
                    <a:pt x="15" y="101"/>
                  </a:lnTo>
                  <a:lnTo>
                    <a:pt x="12" y="100"/>
                  </a:lnTo>
                  <a:lnTo>
                    <a:pt x="8" y="96"/>
                  </a:lnTo>
                  <a:lnTo>
                    <a:pt x="7" y="93"/>
                  </a:lnTo>
                  <a:lnTo>
                    <a:pt x="7" y="89"/>
                  </a:lnTo>
                  <a:lnTo>
                    <a:pt x="9" y="87"/>
                  </a:lnTo>
                  <a:lnTo>
                    <a:pt x="11" y="87"/>
                  </a:lnTo>
                  <a:lnTo>
                    <a:pt x="9" y="86"/>
                  </a:lnTo>
                  <a:lnTo>
                    <a:pt x="4" y="86"/>
                  </a:lnTo>
                  <a:lnTo>
                    <a:pt x="2" y="85"/>
                  </a:lnTo>
                  <a:lnTo>
                    <a:pt x="1" y="85"/>
                  </a:lnTo>
                  <a:lnTo>
                    <a:pt x="0" y="83"/>
                  </a:lnTo>
                  <a:lnTo>
                    <a:pt x="0" y="77"/>
                  </a:lnTo>
                  <a:lnTo>
                    <a:pt x="1" y="75"/>
                  </a:lnTo>
                  <a:lnTo>
                    <a:pt x="2" y="75"/>
                  </a:lnTo>
                  <a:lnTo>
                    <a:pt x="2" y="73"/>
                  </a:lnTo>
                  <a:lnTo>
                    <a:pt x="5" y="69"/>
                  </a:lnTo>
                  <a:lnTo>
                    <a:pt x="8" y="61"/>
                  </a:lnTo>
                  <a:lnTo>
                    <a:pt x="9" y="51"/>
                  </a:lnTo>
                  <a:lnTo>
                    <a:pt x="9" y="40"/>
                  </a:lnTo>
                  <a:lnTo>
                    <a:pt x="8" y="37"/>
                  </a:lnTo>
                  <a:lnTo>
                    <a:pt x="5" y="35"/>
                  </a:lnTo>
                  <a:lnTo>
                    <a:pt x="4" y="35"/>
                  </a:lnTo>
                  <a:lnTo>
                    <a:pt x="3" y="34"/>
                  </a:lnTo>
                  <a:lnTo>
                    <a:pt x="3" y="33"/>
                  </a:lnTo>
                  <a:lnTo>
                    <a:pt x="4" y="31"/>
                  </a:lnTo>
                  <a:lnTo>
                    <a:pt x="4" y="23"/>
                  </a:lnTo>
                  <a:lnTo>
                    <a:pt x="3" y="20"/>
                  </a:lnTo>
                  <a:lnTo>
                    <a:pt x="2" y="17"/>
                  </a:lnTo>
                  <a:lnTo>
                    <a:pt x="2" y="15"/>
                  </a:lnTo>
                  <a:lnTo>
                    <a:pt x="3" y="14"/>
                  </a:lnTo>
                  <a:lnTo>
                    <a:pt x="5" y="13"/>
                  </a:lnTo>
                  <a:lnTo>
                    <a:pt x="40" y="13"/>
                  </a:lnTo>
                  <a:lnTo>
                    <a:pt x="62" y="12"/>
                  </a:lnTo>
                  <a:lnTo>
                    <a:pt x="90" y="12"/>
                  </a:lnTo>
                  <a:lnTo>
                    <a:pt x="121" y="10"/>
                  </a:lnTo>
                  <a:lnTo>
                    <a:pt x="153" y="9"/>
                  </a:lnTo>
                  <a:lnTo>
                    <a:pt x="186" y="9"/>
                  </a:lnTo>
                  <a:lnTo>
                    <a:pt x="220" y="8"/>
                  </a:lnTo>
                  <a:lnTo>
                    <a:pt x="252" y="7"/>
                  </a:lnTo>
                  <a:lnTo>
                    <a:pt x="281" y="6"/>
                  </a:lnTo>
                  <a:lnTo>
                    <a:pt x="308" y="5"/>
                  </a:lnTo>
                  <a:lnTo>
                    <a:pt x="330" y="3"/>
                  </a:lnTo>
                  <a:lnTo>
                    <a:pt x="347" y="1"/>
                  </a:lnTo>
                  <a:lnTo>
                    <a:pt x="357"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30" name="Freeform 30">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0109114C-2873-4A4F-88EA-5751B6DDFB53}"/>
                </a:ext>
              </a:extLst>
            </p:cNvPr>
            <p:cNvSpPr>
              <a:spLocks/>
            </p:cNvSpPr>
            <p:nvPr/>
          </p:nvSpPr>
          <p:spPr bwMode="auto">
            <a:xfrm>
              <a:off x="6494620" y="1602430"/>
              <a:ext cx="756510" cy="897934"/>
            </a:xfrm>
            <a:custGeom>
              <a:avLst/>
              <a:gdLst/>
              <a:ahLst/>
              <a:cxnLst>
                <a:cxn ang="0">
                  <a:pos x="142" y="13"/>
                </a:cxn>
                <a:cxn ang="0">
                  <a:pos x="154" y="49"/>
                </a:cxn>
                <a:cxn ang="0">
                  <a:pos x="148" y="53"/>
                </a:cxn>
                <a:cxn ang="0">
                  <a:pos x="149" y="57"/>
                </a:cxn>
                <a:cxn ang="0">
                  <a:pos x="169" y="62"/>
                </a:cxn>
                <a:cxn ang="0">
                  <a:pos x="192" y="62"/>
                </a:cxn>
                <a:cxn ang="0">
                  <a:pos x="211" y="69"/>
                </a:cxn>
                <a:cxn ang="0">
                  <a:pos x="239" y="65"/>
                </a:cxn>
                <a:cxn ang="0">
                  <a:pos x="281" y="70"/>
                </a:cxn>
                <a:cxn ang="0">
                  <a:pos x="285" y="81"/>
                </a:cxn>
                <a:cxn ang="0">
                  <a:pos x="306" y="98"/>
                </a:cxn>
                <a:cxn ang="0">
                  <a:pos x="313" y="84"/>
                </a:cxn>
                <a:cxn ang="0">
                  <a:pos x="327" y="96"/>
                </a:cxn>
                <a:cxn ang="0">
                  <a:pos x="341" y="106"/>
                </a:cxn>
                <a:cxn ang="0">
                  <a:pos x="380" y="100"/>
                </a:cxn>
                <a:cxn ang="0">
                  <a:pos x="398" y="96"/>
                </a:cxn>
                <a:cxn ang="0">
                  <a:pos x="405" y="104"/>
                </a:cxn>
                <a:cxn ang="0">
                  <a:pos x="467" y="106"/>
                </a:cxn>
                <a:cxn ang="0">
                  <a:pos x="451" y="116"/>
                </a:cxn>
                <a:cxn ang="0">
                  <a:pos x="437" y="127"/>
                </a:cxn>
                <a:cxn ang="0">
                  <a:pos x="400" y="140"/>
                </a:cxn>
                <a:cxn ang="0">
                  <a:pos x="400" y="148"/>
                </a:cxn>
                <a:cxn ang="0">
                  <a:pos x="385" y="163"/>
                </a:cxn>
                <a:cxn ang="0">
                  <a:pos x="370" y="180"/>
                </a:cxn>
                <a:cxn ang="0">
                  <a:pos x="363" y="191"/>
                </a:cxn>
                <a:cxn ang="0">
                  <a:pos x="356" y="194"/>
                </a:cxn>
                <a:cxn ang="0">
                  <a:pos x="350" y="201"/>
                </a:cxn>
                <a:cxn ang="0">
                  <a:pos x="339" y="212"/>
                </a:cxn>
                <a:cxn ang="0">
                  <a:pos x="326" y="214"/>
                </a:cxn>
                <a:cxn ang="0">
                  <a:pos x="326" y="221"/>
                </a:cxn>
                <a:cxn ang="0">
                  <a:pos x="321" y="230"/>
                </a:cxn>
                <a:cxn ang="0">
                  <a:pos x="313" y="270"/>
                </a:cxn>
                <a:cxn ang="0">
                  <a:pos x="284" y="314"/>
                </a:cxn>
                <a:cxn ang="0">
                  <a:pos x="277" y="330"/>
                </a:cxn>
                <a:cxn ang="0">
                  <a:pos x="288" y="348"/>
                </a:cxn>
                <a:cxn ang="0">
                  <a:pos x="288" y="384"/>
                </a:cxn>
                <a:cxn ang="0">
                  <a:pos x="284" y="414"/>
                </a:cxn>
                <a:cxn ang="0">
                  <a:pos x="285" y="424"/>
                </a:cxn>
                <a:cxn ang="0">
                  <a:pos x="299" y="429"/>
                </a:cxn>
                <a:cxn ang="0">
                  <a:pos x="305" y="434"/>
                </a:cxn>
                <a:cxn ang="0">
                  <a:pos x="320" y="443"/>
                </a:cxn>
                <a:cxn ang="0">
                  <a:pos x="348" y="462"/>
                </a:cxn>
                <a:cxn ang="0">
                  <a:pos x="392" y="503"/>
                </a:cxn>
                <a:cxn ang="0">
                  <a:pos x="49" y="502"/>
                </a:cxn>
                <a:cxn ang="0">
                  <a:pos x="50" y="378"/>
                </a:cxn>
                <a:cxn ang="0">
                  <a:pos x="40" y="362"/>
                </a:cxn>
                <a:cxn ang="0">
                  <a:pos x="31" y="361"/>
                </a:cxn>
                <a:cxn ang="0">
                  <a:pos x="24" y="344"/>
                </a:cxn>
                <a:cxn ang="0">
                  <a:pos x="38" y="331"/>
                </a:cxn>
                <a:cxn ang="0">
                  <a:pos x="48" y="320"/>
                </a:cxn>
                <a:cxn ang="0">
                  <a:pos x="37" y="273"/>
                </a:cxn>
                <a:cxn ang="0">
                  <a:pos x="27" y="209"/>
                </a:cxn>
                <a:cxn ang="0">
                  <a:pos x="23" y="189"/>
                </a:cxn>
                <a:cxn ang="0">
                  <a:pos x="14" y="140"/>
                </a:cxn>
                <a:cxn ang="0">
                  <a:pos x="0" y="36"/>
                </a:cxn>
                <a:cxn ang="0">
                  <a:pos x="113" y="33"/>
                </a:cxn>
              </a:cxnLst>
              <a:rect l="0" t="0" r="r" b="b"/>
              <a:pathLst>
                <a:path w="467" h="538">
                  <a:moveTo>
                    <a:pt x="127" y="0"/>
                  </a:moveTo>
                  <a:lnTo>
                    <a:pt x="142" y="0"/>
                  </a:lnTo>
                  <a:lnTo>
                    <a:pt x="142" y="7"/>
                  </a:lnTo>
                  <a:lnTo>
                    <a:pt x="141" y="9"/>
                  </a:lnTo>
                  <a:lnTo>
                    <a:pt x="141" y="12"/>
                  </a:lnTo>
                  <a:lnTo>
                    <a:pt x="142" y="13"/>
                  </a:lnTo>
                  <a:lnTo>
                    <a:pt x="143" y="12"/>
                  </a:lnTo>
                  <a:lnTo>
                    <a:pt x="143" y="11"/>
                  </a:lnTo>
                  <a:lnTo>
                    <a:pt x="152" y="36"/>
                  </a:lnTo>
                  <a:lnTo>
                    <a:pt x="152" y="44"/>
                  </a:lnTo>
                  <a:lnTo>
                    <a:pt x="154" y="47"/>
                  </a:lnTo>
                  <a:lnTo>
                    <a:pt x="154" y="49"/>
                  </a:lnTo>
                  <a:lnTo>
                    <a:pt x="155" y="50"/>
                  </a:lnTo>
                  <a:lnTo>
                    <a:pt x="154" y="54"/>
                  </a:lnTo>
                  <a:lnTo>
                    <a:pt x="152" y="55"/>
                  </a:lnTo>
                  <a:lnTo>
                    <a:pt x="151" y="55"/>
                  </a:lnTo>
                  <a:lnTo>
                    <a:pt x="150" y="54"/>
                  </a:lnTo>
                  <a:lnTo>
                    <a:pt x="148" y="53"/>
                  </a:lnTo>
                  <a:lnTo>
                    <a:pt x="147" y="51"/>
                  </a:lnTo>
                  <a:lnTo>
                    <a:pt x="143" y="51"/>
                  </a:lnTo>
                  <a:lnTo>
                    <a:pt x="141" y="53"/>
                  </a:lnTo>
                  <a:lnTo>
                    <a:pt x="146" y="55"/>
                  </a:lnTo>
                  <a:lnTo>
                    <a:pt x="149" y="56"/>
                  </a:lnTo>
                  <a:lnTo>
                    <a:pt x="149" y="57"/>
                  </a:lnTo>
                  <a:lnTo>
                    <a:pt x="151" y="60"/>
                  </a:lnTo>
                  <a:lnTo>
                    <a:pt x="155" y="56"/>
                  </a:lnTo>
                  <a:lnTo>
                    <a:pt x="158" y="56"/>
                  </a:lnTo>
                  <a:lnTo>
                    <a:pt x="163" y="58"/>
                  </a:lnTo>
                  <a:lnTo>
                    <a:pt x="165" y="61"/>
                  </a:lnTo>
                  <a:lnTo>
                    <a:pt x="169" y="62"/>
                  </a:lnTo>
                  <a:lnTo>
                    <a:pt x="170" y="62"/>
                  </a:lnTo>
                  <a:lnTo>
                    <a:pt x="171" y="61"/>
                  </a:lnTo>
                  <a:lnTo>
                    <a:pt x="176" y="58"/>
                  </a:lnTo>
                  <a:lnTo>
                    <a:pt x="179" y="58"/>
                  </a:lnTo>
                  <a:lnTo>
                    <a:pt x="185" y="60"/>
                  </a:lnTo>
                  <a:lnTo>
                    <a:pt x="192" y="62"/>
                  </a:lnTo>
                  <a:lnTo>
                    <a:pt x="199" y="63"/>
                  </a:lnTo>
                  <a:lnTo>
                    <a:pt x="203" y="64"/>
                  </a:lnTo>
                  <a:lnTo>
                    <a:pt x="208" y="64"/>
                  </a:lnTo>
                  <a:lnTo>
                    <a:pt x="210" y="65"/>
                  </a:lnTo>
                  <a:lnTo>
                    <a:pt x="210" y="68"/>
                  </a:lnTo>
                  <a:lnTo>
                    <a:pt x="211" y="69"/>
                  </a:lnTo>
                  <a:lnTo>
                    <a:pt x="211" y="71"/>
                  </a:lnTo>
                  <a:lnTo>
                    <a:pt x="212" y="72"/>
                  </a:lnTo>
                  <a:lnTo>
                    <a:pt x="230" y="72"/>
                  </a:lnTo>
                  <a:lnTo>
                    <a:pt x="234" y="71"/>
                  </a:lnTo>
                  <a:lnTo>
                    <a:pt x="236" y="70"/>
                  </a:lnTo>
                  <a:lnTo>
                    <a:pt x="239" y="65"/>
                  </a:lnTo>
                  <a:lnTo>
                    <a:pt x="240" y="64"/>
                  </a:lnTo>
                  <a:lnTo>
                    <a:pt x="244" y="62"/>
                  </a:lnTo>
                  <a:lnTo>
                    <a:pt x="257" y="62"/>
                  </a:lnTo>
                  <a:lnTo>
                    <a:pt x="270" y="64"/>
                  </a:lnTo>
                  <a:lnTo>
                    <a:pt x="271" y="65"/>
                  </a:lnTo>
                  <a:lnTo>
                    <a:pt x="281" y="70"/>
                  </a:lnTo>
                  <a:lnTo>
                    <a:pt x="282" y="70"/>
                  </a:lnTo>
                  <a:lnTo>
                    <a:pt x="283" y="71"/>
                  </a:lnTo>
                  <a:lnTo>
                    <a:pt x="283" y="76"/>
                  </a:lnTo>
                  <a:lnTo>
                    <a:pt x="284" y="77"/>
                  </a:lnTo>
                  <a:lnTo>
                    <a:pt x="284" y="79"/>
                  </a:lnTo>
                  <a:lnTo>
                    <a:pt x="285" y="81"/>
                  </a:lnTo>
                  <a:lnTo>
                    <a:pt x="290" y="78"/>
                  </a:lnTo>
                  <a:lnTo>
                    <a:pt x="292" y="85"/>
                  </a:lnTo>
                  <a:lnTo>
                    <a:pt x="296" y="90"/>
                  </a:lnTo>
                  <a:lnTo>
                    <a:pt x="300" y="93"/>
                  </a:lnTo>
                  <a:lnTo>
                    <a:pt x="304" y="98"/>
                  </a:lnTo>
                  <a:lnTo>
                    <a:pt x="306" y="98"/>
                  </a:lnTo>
                  <a:lnTo>
                    <a:pt x="307" y="97"/>
                  </a:lnTo>
                  <a:lnTo>
                    <a:pt x="310" y="92"/>
                  </a:lnTo>
                  <a:lnTo>
                    <a:pt x="310" y="90"/>
                  </a:lnTo>
                  <a:lnTo>
                    <a:pt x="311" y="88"/>
                  </a:lnTo>
                  <a:lnTo>
                    <a:pt x="312" y="86"/>
                  </a:lnTo>
                  <a:lnTo>
                    <a:pt x="313" y="84"/>
                  </a:lnTo>
                  <a:lnTo>
                    <a:pt x="318" y="84"/>
                  </a:lnTo>
                  <a:lnTo>
                    <a:pt x="320" y="85"/>
                  </a:lnTo>
                  <a:lnTo>
                    <a:pt x="322" y="88"/>
                  </a:lnTo>
                  <a:lnTo>
                    <a:pt x="322" y="90"/>
                  </a:lnTo>
                  <a:lnTo>
                    <a:pt x="325" y="95"/>
                  </a:lnTo>
                  <a:lnTo>
                    <a:pt x="327" y="96"/>
                  </a:lnTo>
                  <a:lnTo>
                    <a:pt x="328" y="96"/>
                  </a:lnTo>
                  <a:lnTo>
                    <a:pt x="331" y="97"/>
                  </a:lnTo>
                  <a:lnTo>
                    <a:pt x="336" y="97"/>
                  </a:lnTo>
                  <a:lnTo>
                    <a:pt x="339" y="98"/>
                  </a:lnTo>
                  <a:lnTo>
                    <a:pt x="341" y="100"/>
                  </a:lnTo>
                  <a:lnTo>
                    <a:pt x="341" y="106"/>
                  </a:lnTo>
                  <a:lnTo>
                    <a:pt x="349" y="109"/>
                  </a:lnTo>
                  <a:lnTo>
                    <a:pt x="368" y="109"/>
                  </a:lnTo>
                  <a:lnTo>
                    <a:pt x="375" y="110"/>
                  </a:lnTo>
                  <a:lnTo>
                    <a:pt x="375" y="106"/>
                  </a:lnTo>
                  <a:lnTo>
                    <a:pt x="377" y="104"/>
                  </a:lnTo>
                  <a:lnTo>
                    <a:pt x="380" y="100"/>
                  </a:lnTo>
                  <a:lnTo>
                    <a:pt x="383" y="98"/>
                  </a:lnTo>
                  <a:lnTo>
                    <a:pt x="388" y="95"/>
                  </a:lnTo>
                  <a:lnTo>
                    <a:pt x="391" y="92"/>
                  </a:lnTo>
                  <a:lnTo>
                    <a:pt x="396" y="92"/>
                  </a:lnTo>
                  <a:lnTo>
                    <a:pt x="397" y="93"/>
                  </a:lnTo>
                  <a:lnTo>
                    <a:pt x="398" y="96"/>
                  </a:lnTo>
                  <a:lnTo>
                    <a:pt x="399" y="97"/>
                  </a:lnTo>
                  <a:lnTo>
                    <a:pt x="399" y="99"/>
                  </a:lnTo>
                  <a:lnTo>
                    <a:pt x="400" y="100"/>
                  </a:lnTo>
                  <a:lnTo>
                    <a:pt x="402" y="103"/>
                  </a:lnTo>
                  <a:lnTo>
                    <a:pt x="403" y="104"/>
                  </a:lnTo>
                  <a:lnTo>
                    <a:pt x="405" y="104"/>
                  </a:lnTo>
                  <a:lnTo>
                    <a:pt x="424" y="100"/>
                  </a:lnTo>
                  <a:lnTo>
                    <a:pt x="442" y="102"/>
                  </a:lnTo>
                  <a:lnTo>
                    <a:pt x="447" y="103"/>
                  </a:lnTo>
                  <a:lnTo>
                    <a:pt x="453" y="106"/>
                  </a:lnTo>
                  <a:lnTo>
                    <a:pt x="460" y="109"/>
                  </a:lnTo>
                  <a:lnTo>
                    <a:pt x="467" y="106"/>
                  </a:lnTo>
                  <a:lnTo>
                    <a:pt x="466" y="110"/>
                  </a:lnTo>
                  <a:lnTo>
                    <a:pt x="465" y="112"/>
                  </a:lnTo>
                  <a:lnTo>
                    <a:pt x="462" y="114"/>
                  </a:lnTo>
                  <a:lnTo>
                    <a:pt x="459" y="117"/>
                  </a:lnTo>
                  <a:lnTo>
                    <a:pt x="453" y="117"/>
                  </a:lnTo>
                  <a:lnTo>
                    <a:pt x="451" y="116"/>
                  </a:lnTo>
                  <a:lnTo>
                    <a:pt x="448" y="116"/>
                  </a:lnTo>
                  <a:lnTo>
                    <a:pt x="448" y="118"/>
                  </a:lnTo>
                  <a:lnTo>
                    <a:pt x="449" y="118"/>
                  </a:lnTo>
                  <a:lnTo>
                    <a:pt x="449" y="123"/>
                  </a:lnTo>
                  <a:lnTo>
                    <a:pt x="447" y="124"/>
                  </a:lnTo>
                  <a:lnTo>
                    <a:pt x="437" y="127"/>
                  </a:lnTo>
                  <a:lnTo>
                    <a:pt x="425" y="131"/>
                  </a:lnTo>
                  <a:lnTo>
                    <a:pt x="416" y="135"/>
                  </a:lnTo>
                  <a:lnTo>
                    <a:pt x="409" y="144"/>
                  </a:lnTo>
                  <a:lnTo>
                    <a:pt x="405" y="144"/>
                  </a:lnTo>
                  <a:lnTo>
                    <a:pt x="403" y="142"/>
                  </a:lnTo>
                  <a:lnTo>
                    <a:pt x="400" y="140"/>
                  </a:lnTo>
                  <a:lnTo>
                    <a:pt x="399" y="140"/>
                  </a:lnTo>
                  <a:lnTo>
                    <a:pt x="399" y="141"/>
                  </a:lnTo>
                  <a:lnTo>
                    <a:pt x="402" y="142"/>
                  </a:lnTo>
                  <a:lnTo>
                    <a:pt x="403" y="145"/>
                  </a:lnTo>
                  <a:lnTo>
                    <a:pt x="403" y="147"/>
                  </a:lnTo>
                  <a:lnTo>
                    <a:pt x="400" y="148"/>
                  </a:lnTo>
                  <a:lnTo>
                    <a:pt x="399" y="149"/>
                  </a:lnTo>
                  <a:lnTo>
                    <a:pt x="392" y="153"/>
                  </a:lnTo>
                  <a:lnTo>
                    <a:pt x="391" y="154"/>
                  </a:lnTo>
                  <a:lnTo>
                    <a:pt x="389" y="159"/>
                  </a:lnTo>
                  <a:lnTo>
                    <a:pt x="387" y="161"/>
                  </a:lnTo>
                  <a:lnTo>
                    <a:pt x="385" y="163"/>
                  </a:lnTo>
                  <a:lnTo>
                    <a:pt x="381" y="166"/>
                  </a:lnTo>
                  <a:lnTo>
                    <a:pt x="377" y="166"/>
                  </a:lnTo>
                  <a:lnTo>
                    <a:pt x="378" y="169"/>
                  </a:lnTo>
                  <a:lnTo>
                    <a:pt x="375" y="176"/>
                  </a:lnTo>
                  <a:lnTo>
                    <a:pt x="373" y="177"/>
                  </a:lnTo>
                  <a:lnTo>
                    <a:pt x="370" y="180"/>
                  </a:lnTo>
                  <a:lnTo>
                    <a:pt x="368" y="181"/>
                  </a:lnTo>
                  <a:lnTo>
                    <a:pt x="366" y="183"/>
                  </a:lnTo>
                  <a:lnTo>
                    <a:pt x="366" y="184"/>
                  </a:lnTo>
                  <a:lnTo>
                    <a:pt x="364" y="187"/>
                  </a:lnTo>
                  <a:lnTo>
                    <a:pt x="364" y="190"/>
                  </a:lnTo>
                  <a:lnTo>
                    <a:pt x="363" y="191"/>
                  </a:lnTo>
                  <a:lnTo>
                    <a:pt x="361" y="193"/>
                  </a:lnTo>
                  <a:lnTo>
                    <a:pt x="360" y="193"/>
                  </a:lnTo>
                  <a:lnTo>
                    <a:pt x="357" y="191"/>
                  </a:lnTo>
                  <a:lnTo>
                    <a:pt x="355" y="191"/>
                  </a:lnTo>
                  <a:lnTo>
                    <a:pt x="355" y="193"/>
                  </a:lnTo>
                  <a:lnTo>
                    <a:pt x="356" y="194"/>
                  </a:lnTo>
                  <a:lnTo>
                    <a:pt x="356" y="195"/>
                  </a:lnTo>
                  <a:lnTo>
                    <a:pt x="357" y="196"/>
                  </a:lnTo>
                  <a:lnTo>
                    <a:pt x="357" y="197"/>
                  </a:lnTo>
                  <a:lnTo>
                    <a:pt x="356" y="197"/>
                  </a:lnTo>
                  <a:lnTo>
                    <a:pt x="355" y="198"/>
                  </a:lnTo>
                  <a:lnTo>
                    <a:pt x="350" y="201"/>
                  </a:lnTo>
                  <a:lnTo>
                    <a:pt x="347" y="203"/>
                  </a:lnTo>
                  <a:lnTo>
                    <a:pt x="345" y="204"/>
                  </a:lnTo>
                  <a:lnTo>
                    <a:pt x="343" y="205"/>
                  </a:lnTo>
                  <a:lnTo>
                    <a:pt x="342" y="208"/>
                  </a:lnTo>
                  <a:lnTo>
                    <a:pt x="340" y="210"/>
                  </a:lnTo>
                  <a:lnTo>
                    <a:pt x="339" y="212"/>
                  </a:lnTo>
                  <a:lnTo>
                    <a:pt x="334" y="217"/>
                  </a:lnTo>
                  <a:lnTo>
                    <a:pt x="327" y="219"/>
                  </a:lnTo>
                  <a:lnTo>
                    <a:pt x="326" y="217"/>
                  </a:lnTo>
                  <a:lnTo>
                    <a:pt x="325" y="216"/>
                  </a:lnTo>
                  <a:lnTo>
                    <a:pt x="326" y="215"/>
                  </a:lnTo>
                  <a:lnTo>
                    <a:pt x="326" y="214"/>
                  </a:lnTo>
                  <a:lnTo>
                    <a:pt x="327" y="211"/>
                  </a:lnTo>
                  <a:lnTo>
                    <a:pt x="324" y="212"/>
                  </a:lnTo>
                  <a:lnTo>
                    <a:pt x="322" y="214"/>
                  </a:lnTo>
                  <a:lnTo>
                    <a:pt x="322" y="216"/>
                  </a:lnTo>
                  <a:lnTo>
                    <a:pt x="324" y="218"/>
                  </a:lnTo>
                  <a:lnTo>
                    <a:pt x="326" y="221"/>
                  </a:lnTo>
                  <a:lnTo>
                    <a:pt x="327" y="223"/>
                  </a:lnTo>
                  <a:lnTo>
                    <a:pt x="327" y="225"/>
                  </a:lnTo>
                  <a:lnTo>
                    <a:pt x="325" y="225"/>
                  </a:lnTo>
                  <a:lnTo>
                    <a:pt x="324" y="226"/>
                  </a:lnTo>
                  <a:lnTo>
                    <a:pt x="322" y="229"/>
                  </a:lnTo>
                  <a:lnTo>
                    <a:pt x="321" y="230"/>
                  </a:lnTo>
                  <a:lnTo>
                    <a:pt x="319" y="235"/>
                  </a:lnTo>
                  <a:lnTo>
                    <a:pt x="317" y="236"/>
                  </a:lnTo>
                  <a:lnTo>
                    <a:pt x="315" y="237"/>
                  </a:lnTo>
                  <a:lnTo>
                    <a:pt x="312" y="237"/>
                  </a:lnTo>
                  <a:lnTo>
                    <a:pt x="312" y="253"/>
                  </a:lnTo>
                  <a:lnTo>
                    <a:pt x="313" y="270"/>
                  </a:lnTo>
                  <a:lnTo>
                    <a:pt x="313" y="284"/>
                  </a:lnTo>
                  <a:lnTo>
                    <a:pt x="312" y="295"/>
                  </a:lnTo>
                  <a:lnTo>
                    <a:pt x="303" y="301"/>
                  </a:lnTo>
                  <a:lnTo>
                    <a:pt x="292" y="306"/>
                  </a:lnTo>
                  <a:lnTo>
                    <a:pt x="284" y="313"/>
                  </a:lnTo>
                  <a:lnTo>
                    <a:pt x="284" y="314"/>
                  </a:lnTo>
                  <a:lnTo>
                    <a:pt x="283" y="317"/>
                  </a:lnTo>
                  <a:lnTo>
                    <a:pt x="283" y="323"/>
                  </a:lnTo>
                  <a:lnTo>
                    <a:pt x="282" y="327"/>
                  </a:lnTo>
                  <a:lnTo>
                    <a:pt x="279" y="329"/>
                  </a:lnTo>
                  <a:lnTo>
                    <a:pt x="278" y="329"/>
                  </a:lnTo>
                  <a:lnTo>
                    <a:pt x="277" y="330"/>
                  </a:lnTo>
                  <a:lnTo>
                    <a:pt x="276" y="333"/>
                  </a:lnTo>
                  <a:lnTo>
                    <a:pt x="276" y="335"/>
                  </a:lnTo>
                  <a:lnTo>
                    <a:pt x="277" y="338"/>
                  </a:lnTo>
                  <a:lnTo>
                    <a:pt x="278" y="341"/>
                  </a:lnTo>
                  <a:lnTo>
                    <a:pt x="283" y="345"/>
                  </a:lnTo>
                  <a:lnTo>
                    <a:pt x="288" y="348"/>
                  </a:lnTo>
                  <a:lnTo>
                    <a:pt x="292" y="352"/>
                  </a:lnTo>
                  <a:lnTo>
                    <a:pt x="292" y="357"/>
                  </a:lnTo>
                  <a:lnTo>
                    <a:pt x="291" y="362"/>
                  </a:lnTo>
                  <a:lnTo>
                    <a:pt x="289" y="366"/>
                  </a:lnTo>
                  <a:lnTo>
                    <a:pt x="288" y="372"/>
                  </a:lnTo>
                  <a:lnTo>
                    <a:pt x="288" y="384"/>
                  </a:lnTo>
                  <a:lnTo>
                    <a:pt x="289" y="396"/>
                  </a:lnTo>
                  <a:lnTo>
                    <a:pt x="290" y="406"/>
                  </a:lnTo>
                  <a:lnTo>
                    <a:pt x="289" y="408"/>
                  </a:lnTo>
                  <a:lnTo>
                    <a:pt x="288" y="410"/>
                  </a:lnTo>
                  <a:lnTo>
                    <a:pt x="286" y="412"/>
                  </a:lnTo>
                  <a:lnTo>
                    <a:pt x="284" y="414"/>
                  </a:lnTo>
                  <a:lnTo>
                    <a:pt x="285" y="415"/>
                  </a:lnTo>
                  <a:lnTo>
                    <a:pt x="285" y="418"/>
                  </a:lnTo>
                  <a:lnTo>
                    <a:pt x="286" y="419"/>
                  </a:lnTo>
                  <a:lnTo>
                    <a:pt x="286" y="422"/>
                  </a:lnTo>
                  <a:lnTo>
                    <a:pt x="284" y="422"/>
                  </a:lnTo>
                  <a:lnTo>
                    <a:pt x="285" y="424"/>
                  </a:lnTo>
                  <a:lnTo>
                    <a:pt x="286" y="424"/>
                  </a:lnTo>
                  <a:lnTo>
                    <a:pt x="288" y="422"/>
                  </a:lnTo>
                  <a:lnTo>
                    <a:pt x="292" y="422"/>
                  </a:lnTo>
                  <a:lnTo>
                    <a:pt x="292" y="428"/>
                  </a:lnTo>
                  <a:lnTo>
                    <a:pt x="298" y="428"/>
                  </a:lnTo>
                  <a:lnTo>
                    <a:pt x="299" y="429"/>
                  </a:lnTo>
                  <a:lnTo>
                    <a:pt x="299" y="435"/>
                  </a:lnTo>
                  <a:lnTo>
                    <a:pt x="298" y="436"/>
                  </a:lnTo>
                  <a:lnTo>
                    <a:pt x="299" y="436"/>
                  </a:lnTo>
                  <a:lnTo>
                    <a:pt x="302" y="435"/>
                  </a:lnTo>
                  <a:lnTo>
                    <a:pt x="303" y="434"/>
                  </a:lnTo>
                  <a:lnTo>
                    <a:pt x="305" y="434"/>
                  </a:lnTo>
                  <a:lnTo>
                    <a:pt x="306" y="435"/>
                  </a:lnTo>
                  <a:lnTo>
                    <a:pt x="305" y="436"/>
                  </a:lnTo>
                  <a:lnTo>
                    <a:pt x="318" y="436"/>
                  </a:lnTo>
                  <a:lnTo>
                    <a:pt x="319" y="440"/>
                  </a:lnTo>
                  <a:lnTo>
                    <a:pt x="320" y="441"/>
                  </a:lnTo>
                  <a:lnTo>
                    <a:pt x="320" y="443"/>
                  </a:lnTo>
                  <a:lnTo>
                    <a:pt x="321" y="443"/>
                  </a:lnTo>
                  <a:lnTo>
                    <a:pt x="324" y="445"/>
                  </a:lnTo>
                  <a:lnTo>
                    <a:pt x="328" y="448"/>
                  </a:lnTo>
                  <a:lnTo>
                    <a:pt x="336" y="452"/>
                  </a:lnTo>
                  <a:lnTo>
                    <a:pt x="343" y="454"/>
                  </a:lnTo>
                  <a:lnTo>
                    <a:pt x="348" y="462"/>
                  </a:lnTo>
                  <a:lnTo>
                    <a:pt x="360" y="478"/>
                  </a:lnTo>
                  <a:lnTo>
                    <a:pt x="367" y="481"/>
                  </a:lnTo>
                  <a:lnTo>
                    <a:pt x="374" y="482"/>
                  </a:lnTo>
                  <a:lnTo>
                    <a:pt x="380" y="484"/>
                  </a:lnTo>
                  <a:lnTo>
                    <a:pt x="388" y="492"/>
                  </a:lnTo>
                  <a:lnTo>
                    <a:pt x="392" y="503"/>
                  </a:lnTo>
                  <a:lnTo>
                    <a:pt x="397" y="526"/>
                  </a:lnTo>
                  <a:lnTo>
                    <a:pt x="284" y="533"/>
                  </a:lnTo>
                  <a:lnTo>
                    <a:pt x="169" y="538"/>
                  </a:lnTo>
                  <a:lnTo>
                    <a:pt x="51" y="538"/>
                  </a:lnTo>
                  <a:lnTo>
                    <a:pt x="50" y="522"/>
                  </a:lnTo>
                  <a:lnTo>
                    <a:pt x="49" y="502"/>
                  </a:lnTo>
                  <a:lnTo>
                    <a:pt x="50" y="481"/>
                  </a:lnTo>
                  <a:lnTo>
                    <a:pt x="51" y="457"/>
                  </a:lnTo>
                  <a:lnTo>
                    <a:pt x="52" y="435"/>
                  </a:lnTo>
                  <a:lnTo>
                    <a:pt x="54" y="414"/>
                  </a:lnTo>
                  <a:lnTo>
                    <a:pt x="52" y="394"/>
                  </a:lnTo>
                  <a:lnTo>
                    <a:pt x="50" y="378"/>
                  </a:lnTo>
                  <a:lnTo>
                    <a:pt x="45" y="366"/>
                  </a:lnTo>
                  <a:lnTo>
                    <a:pt x="44" y="365"/>
                  </a:lnTo>
                  <a:lnTo>
                    <a:pt x="42" y="364"/>
                  </a:lnTo>
                  <a:lnTo>
                    <a:pt x="41" y="364"/>
                  </a:lnTo>
                  <a:lnTo>
                    <a:pt x="40" y="363"/>
                  </a:lnTo>
                  <a:lnTo>
                    <a:pt x="40" y="362"/>
                  </a:lnTo>
                  <a:lnTo>
                    <a:pt x="43" y="358"/>
                  </a:lnTo>
                  <a:lnTo>
                    <a:pt x="42" y="357"/>
                  </a:lnTo>
                  <a:lnTo>
                    <a:pt x="41" y="358"/>
                  </a:lnTo>
                  <a:lnTo>
                    <a:pt x="40" y="358"/>
                  </a:lnTo>
                  <a:lnTo>
                    <a:pt x="35" y="361"/>
                  </a:lnTo>
                  <a:lnTo>
                    <a:pt x="31" y="361"/>
                  </a:lnTo>
                  <a:lnTo>
                    <a:pt x="30" y="359"/>
                  </a:lnTo>
                  <a:lnTo>
                    <a:pt x="30" y="354"/>
                  </a:lnTo>
                  <a:lnTo>
                    <a:pt x="28" y="349"/>
                  </a:lnTo>
                  <a:lnTo>
                    <a:pt x="26" y="347"/>
                  </a:lnTo>
                  <a:lnTo>
                    <a:pt x="23" y="347"/>
                  </a:lnTo>
                  <a:lnTo>
                    <a:pt x="24" y="344"/>
                  </a:lnTo>
                  <a:lnTo>
                    <a:pt x="27" y="342"/>
                  </a:lnTo>
                  <a:lnTo>
                    <a:pt x="29" y="341"/>
                  </a:lnTo>
                  <a:lnTo>
                    <a:pt x="31" y="338"/>
                  </a:lnTo>
                  <a:lnTo>
                    <a:pt x="34" y="335"/>
                  </a:lnTo>
                  <a:lnTo>
                    <a:pt x="35" y="333"/>
                  </a:lnTo>
                  <a:lnTo>
                    <a:pt x="38" y="331"/>
                  </a:lnTo>
                  <a:lnTo>
                    <a:pt x="40" y="330"/>
                  </a:lnTo>
                  <a:lnTo>
                    <a:pt x="40" y="321"/>
                  </a:lnTo>
                  <a:lnTo>
                    <a:pt x="42" y="322"/>
                  </a:lnTo>
                  <a:lnTo>
                    <a:pt x="47" y="322"/>
                  </a:lnTo>
                  <a:lnTo>
                    <a:pt x="48" y="321"/>
                  </a:lnTo>
                  <a:lnTo>
                    <a:pt x="48" y="320"/>
                  </a:lnTo>
                  <a:lnTo>
                    <a:pt x="43" y="320"/>
                  </a:lnTo>
                  <a:lnTo>
                    <a:pt x="42" y="319"/>
                  </a:lnTo>
                  <a:lnTo>
                    <a:pt x="41" y="307"/>
                  </a:lnTo>
                  <a:lnTo>
                    <a:pt x="41" y="293"/>
                  </a:lnTo>
                  <a:lnTo>
                    <a:pt x="40" y="279"/>
                  </a:lnTo>
                  <a:lnTo>
                    <a:pt x="37" y="273"/>
                  </a:lnTo>
                  <a:lnTo>
                    <a:pt x="34" y="267"/>
                  </a:lnTo>
                  <a:lnTo>
                    <a:pt x="30" y="260"/>
                  </a:lnTo>
                  <a:lnTo>
                    <a:pt x="28" y="251"/>
                  </a:lnTo>
                  <a:lnTo>
                    <a:pt x="26" y="214"/>
                  </a:lnTo>
                  <a:lnTo>
                    <a:pt x="26" y="211"/>
                  </a:lnTo>
                  <a:lnTo>
                    <a:pt x="27" y="209"/>
                  </a:lnTo>
                  <a:lnTo>
                    <a:pt x="27" y="205"/>
                  </a:lnTo>
                  <a:lnTo>
                    <a:pt x="28" y="204"/>
                  </a:lnTo>
                  <a:lnTo>
                    <a:pt x="28" y="200"/>
                  </a:lnTo>
                  <a:lnTo>
                    <a:pt x="27" y="196"/>
                  </a:lnTo>
                  <a:lnTo>
                    <a:pt x="24" y="193"/>
                  </a:lnTo>
                  <a:lnTo>
                    <a:pt x="23" y="189"/>
                  </a:lnTo>
                  <a:lnTo>
                    <a:pt x="23" y="186"/>
                  </a:lnTo>
                  <a:lnTo>
                    <a:pt x="22" y="165"/>
                  </a:lnTo>
                  <a:lnTo>
                    <a:pt x="23" y="146"/>
                  </a:lnTo>
                  <a:lnTo>
                    <a:pt x="22" y="145"/>
                  </a:lnTo>
                  <a:lnTo>
                    <a:pt x="19" y="145"/>
                  </a:lnTo>
                  <a:lnTo>
                    <a:pt x="14" y="140"/>
                  </a:lnTo>
                  <a:lnTo>
                    <a:pt x="12" y="125"/>
                  </a:lnTo>
                  <a:lnTo>
                    <a:pt x="8" y="110"/>
                  </a:lnTo>
                  <a:lnTo>
                    <a:pt x="6" y="93"/>
                  </a:lnTo>
                  <a:lnTo>
                    <a:pt x="6" y="61"/>
                  </a:lnTo>
                  <a:lnTo>
                    <a:pt x="5" y="49"/>
                  </a:lnTo>
                  <a:lnTo>
                    <a:pt x="0" y="36"/>
                  </a:lnTo>
                  <a:lnTo>
                    <a:pt x="16" y="34"/>
                  </a:lnTo>
                  <a:lnTo>
                    <a:pt x="35" y="33"/>
                  </a:lnTo>
                  <a:lnTo>
                    <a:pt x="56" y="33"/>
                  </a:lnTo>
                  <a:lnTo>
                    <a:pt x="77" y="34"/>
                  </a:lnTo>
                  <a:lnTo>
                    <a:pt x="97" y="34"/>
                  </a:lnTo>
                  <a:lnTo>
                    <a:pt x="113" y="33"/>
                  </a:lnTo>
                  <a:lnTo>
                    <a:pt x="127" y="30"/>
                  </a:lnTo>
                  <a:lnTo>
                    <a:pt x="129" y="26"/>
                  </a:lnTo>
                  <a:lnTo>
                    <a:pt x="129" y="19"/>
                  </a:lnTo>
                  <a:lnTo>
                    <a:pt x="127" y="0"/>
                  </a:lnTo>
                  <a:close/>
                </a:path>
              </a:pathLst>
            </a:custGeom>
            <a:solidFill>
              <a:schemeClr val="accent1"/>
            </a:solid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31" name="Freeform 31">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E1B7C8-F76A-4EE4-8B85-CD0B4013F948}"/>
                </a:ext>
              </a:extLst>
            </p:cNvPr>
            <p:cNvSpPr>
              <a:spLocks/>
            </p:cNvSpPr>
            <p:nvPr/>
          </p:nvSpPr>
          <p:spPr bwMode="auto">
            <a:xfrm>
              <a:off x="6658232" y="2942655"/>
              <a:ext cx="793770" cy="705997"/>
            </a:xfrm>
            <a:custGeom>
              <a:avLst/>
              <a:gdLst/>
              <a:ahLst/>
              <a:cxnLst>
                <a:cxn ang="0">
                  <a:pos x="281" y="3"/>
                </a:cxn>
                <a:cxn ang="0">
                  <a:pos x="296" y="35"/>
                </a:cxn>
                <a:cxn ang="0">
                  <a:pos x="308" y="79"/>
                </a:cxn>
                <a:cxn ang="0">
                  <a:pos x="322" y="93"/>
                </a:cxn>
                <a:cxn ang="0">
                  <a:pos x="327" y="98"/>
                </a:cxn>
                <a:cxn ang="0">
                  <a:pos x="331" y="105"/>
                </a:cxn>
                <a:cxn ang="0">
                  <a:pos x="341" y="111"/>
                </a:cxn>
                <a:cxn ang="0">
                  <a:pos x="351" y="119"/>
                </a:cxn>
                <a:cxn ang="0">
                  <a:pos x="358" y="132"/>
                </a:cxn>
                <a:cxn ang="0">
                  <a:pos x="366" y="158"/>
                </a:cxn>
                <a:cxn ang="0">
                  <a:pos x="375" y="154"/>
                </a:cxn>
                <a:cxn ang="0">
                  <a:pos x="393" y="154"/>
                </a:cxn>
                <a:cxn ang="0">
                  <a:pos x="395" y="186"/>
                </a:cxn>
                <a:cxn ang="0">
                  <a:pos x="394" y="223"/>
                </a:cxn>
                <a:cxn ang="0">
                  <a:pos x="409" y="237"/>
                </a:cxn>
                <a:cxn ang="0">
                  <a:pos x="415" y="239"/>
                </a:cxn>
                <a:cxn ang="0">
                  <a:pos x="423" y="248"/>
                </a:cxn>
                <a:cxn ang="0">
                  <a:pos x="446" y="261"/>
                </a:cxn>
                <a:cxn ang="0">
                  <a:pos x="453" y="265"/>
                </a:cxn>
                <a:cxn ang="0">
                  <a:pos x="457" y="280"/>
                </a:cxn>
                <a:cxn ang="0">
                  <a:pos x="462" y="293"/>
                </a:cxn>
                <a:cxn ang="0">
                  <a:pos x="458" y="298"/>
                </a:cxn>
                <a:cxn ang="0">
                  <a:pos x="464" y="312"/>
                </a:cxn>
                <a:cxn ang="0">
                  <a:pos x="475" y="325"/>
                </a:cxn>
                <a:cxn ang="0">
                  <a:pos x="489" y="332"/>
                </a:cxn>
                <a:cxn ang="0">
                  <a:pos x="490" y="342"/>
                </a:cxn>
                <a:cxn ang="0">
                  <a:pos x="485" y="352"/>
                </a:cxn>
                <a:cxn ang="0">
                  <a:pos x="486" y="358"/>
                </a:cxn>
                <a:cxn ang="0">
                  <a:pos x="483" y="363"/>
                </a:cxn>
                <a:cxn ang="0">
                  <a:pos x="476" y="364"/>
                </a:cxn>
                <a:cxn ang="0">
                  <a:pos x="469" y="371"/>
                </a:cxn>
                <a:cxn ang="0">
                  <a:pos x="465" y="364"/>
                </a:cxn>
                <a:cxn ang="0">
                  <a:pos x="461" y="386"/>
                </a:cxn>
                <a:cxn ang="0">
                  <a:pos x="455" y="391"/>
                </a:cxn>
                <a:cxn ang="0">
                  <a:pos x="454" y="398"/>
                </a:cxn>
                <a:cxn ang="0">
                  <a:pos x="457" y="412"/>
                </a:cxn>
                <a:cxn ang="0">
                  <a:pos x="439" y="423"/>
                </a:cxn>
                <a:cxn ang="0">
                  <a:pos x="415" y="410"/>
                </a:cxn>
                <a:cxn ang="0">
                  <a:pos x="428" y="395"/>
                </a:cxn>
                <a:cxn ang="0">
                  <a:pos x="422" y="382"/>
                </a:cxn>
                <a:cxn ang="0">
                  <a:pos x="401" y="377"/>
                </a:cxn>
                <a:cxn ang="0">
                  <a:pos x="348" y="381"/>
                </a:cxn>
                <a:cxn ang="0">
                  <a:pos x="273" y="386"/>
                </a:cxn>
                <a:cxn ang="0">
                  <a:pos x="128" y="391"/>
                </a:cxn>
                <a:cxn ang="0">
                  <a:pos x="85" y="227"/>
                </a:cxn>
                <a:cxn ang="0">
                  <a:pos x="65" y="135"/>
                </a:cxn>
                <a:cxn ang="0">
                  <a:pos x="50" y="112"/>
                </a:cxn>
                <a:cxn ang="0">
                  <a:pos x="55" y="95"/>
                </a:cxn>
                <a:cxn ang="0">
                  <a:pos x="60" y="78"/>
                </a:cxn>
                <a:cxn ang="0">
                  <a:pos x="40" y="73"/>
                </a:cxn>
                <a:cxn ang="0">
                  <a:pos x="32" y="67"/>
                </a:cxn>
                <a:cxn ang="0">
                  <a:pos x="26" y="59"/>
                </a:cxn>
                <a:cxn ang="0">
                  <a:pos x="14" y="37"/>
                </a:cxn>
                <a:cxn ang="0">
                  <a:pos x="0" y="11"/>
                </a:cxn>
                <a:cxn ang="0">
                  <a:pos x="189" y="8"/>
                </a:cxn>
                <a:cxn ang="0">
                  <a:pos x="252" y="1"/>
                </a:cxn>
              </a:cxnLst>
              <a:rect l="0" t="0" r="r" b="b"/>
              <a:pathLst>
                <a:path w="490" h="423">
                  <a:moveTo>
                    <a:pt x="263" y="0"/>
                  </a:moveTo>
                  <a:lnTo>
                    <a:pt x="274" y="0"/>
                  </a:lnTo>
                  <a:lnTo>
                    <a:pt x="281" y="3"/>
                  </a:lnTo>
                  <a:lnTo>
                    <a:pt x="292" y="15"/>
                  </a:lnTo>
                  <a:lnTo>
                    <a:pt x="298" y="20"/>
                  </a:lnTo>
                  <a:lnTo>
                    <a:pt x="296" y="35"/>
                  </a:lnTo>
                  <a:lnTo>
                    <a:pt x="297" y="51"/>
                  </a:lnTo>
                  <a:lnTo>
                    <a:pt x="301" y="66"/>
                  </a:lnTo>
                  <a:lnTo>
                    <a:pt x="308" y="79"/>
                  </a:lnTo>
                  <a:lnTo>
                    <a:pt x="310" y="83"/>
                  </a:lnTo>
                  <a:lnTo>
                    <a:pt x="317" y="90"/>
                  </a:lnTo>
                  <a:lnTo>
                    <a:pt x="322" y="93"/>
                  </a:lnTo>
                  <a:lnTo>
                    <a:pt x="323" y="94"/>
                  </a:lnTo>
                  <a:lnTo>
                    <a:pt x="325" y="95"/>
                  </a:lnTo>
                  <a:lnTo>
                    <a:pt x="327" y="98"/>
                  </a:lnTo>
                  <a:lnTo>
                    <a:pt x="330" y="99"/>
                  </a:lnTo>
                  <a:lnTo>
                    <a:pt x="331" y="101"/>
                  </a:lnTo>
                  <a:lnTo>
                    <a:pt x="331" y="105"/>
                  </a:lnTo>
                  <a:lnTo>
                    <a:pt x="332" y="107"/>
                  </a:lnTo>
                  <a:lnTo>
                    <a:pt x="334" y="108"/>
                  </a:lnTo>
                  <a:lnTo>
                    <a:pt x="341" y="111"/>
                  </a:lnTo>
                  <a:lnTo>
                    <a:pt x="346" y="113"/>
                  </a:lnTo>
                  <a:lnTo>
                    <a:pt x="350" y="116"/>
                  </a:lnTo>
                  <a:lnTo>
                    <a:pt x="351" y="119"/>
                  </a:lnTo>
                  <a:lnTo>
                    <a:pt x="353" y="121"/>
                  </a:lnTo>
                  <a:lnTo>
                    <a:pt x="355" y="121"/>
                  </a:lnTo>
                  <a:lnTo>
                    <a:pt x="358" y="132"/>
                  </a:lnTo>
                  <a:lnTo>
                    <a:pt x="359" y="141"/>
                  </a:lnTo>
                  <a:lnTo>
                    <a:pt x="361" y="151"/>
                  </a:lnTo>
                  <a:lnTo>
                    <a:pt x="366" y="158"/>
                  </a:lnTo>
                  <a:lnTo>
                    <a:pt x="369" y="158"/>
                  </a:lnTo>
                  <a:lnTo>
                    <a:pt x="374" y="156"/>
                  </a:lnTo>
                  <a:lnTo>
                    <a:pt x="375" y="154"/>
                  </a:lnTo>
                  <a:lnTo>
                    <a:pt x="380" y="149"/>
                  </a:lnTo>
                  <a:lnTo>
                    <a:pt x="383" y="149"/>
                  </a:lnTo>
                  <a:lnTo>
                    <a:pt x="393" y="154"/>
                  </a:lnTo>
                  <a:lnTo>
                    <a:pt x="403" y="158"/>
                  </a:lnTo>
                  <a:lnTo>
                    <a:pt x="400" y="172"/>
                  </a:lnTo>
                  <a:lnTo>
                    <a:pt x="395" y="186"/>
                  </a:lnTo>
                  <a:lnTo>
                    <a:pt x="390" y="199"/>
                  </a:lnTo>
                  <a:lnTo>
                    <a:pt x="389" y="211"/>
                  </a:lnTo>
                  <a:lnTo>
                    <a:pt x="394" y="223"/>
                  </a:lnTo>
                  <a:lnTo>
                    <a:pt x="398" y="228"/>
                  </a:lnTo>
                  <a:lnTo>
                    <a:pt x="403" y="233"/>
                  </a:lnTo>
                  <a:lnTo>
                    <a:pt x="409" y="237"/>
                  </a:lnTo>
                  <a:lnTo>
                    <a:pt x="410" y="238"/>
                  </a:lnTo>
                  <a:lnTo>
                    <a:pt x="412" y="239"/>
                  </a:lnTo>
                  <a:lnTo>
                    <a:pt x="415" y="239"/>
                  </a:lnTo>
                  <a:lnTo>
                    <a:pt x="422" y="242"/>
                  </a:lnTo>
                  <a:lnTo>
                    <a:pt x="423" y="245"/>
                  </a:lnTo>
                  <a:lnTo>
                    <a:pt x="423" y="248"/>
                  </a:lnTo>
                  <a:lnTo>
                    <a:pt x="430" y="248"/>
                  </a:lnTo>
                  <a:lnTo>
                    <a:pt x="436" y="251"/>
                  </a:lnTo>
                  <a:lnTo>
                    <a:pt x="446" y="261"/>
                  </a:lnTo>
                  <a:lnTo>
                    <a:pt x="450" y="262"/>
                  </a:lnTo>
                  <a:lnTo>
                    <a:pt x="452" y="263"/>
                  </a:lnTo>
                  <a:lnTo>
                    <a:pt x="453" y="265"/>
                  </a:lnTo>
                  <a:lnTo>
                    <a:pt x="455" y="272"/>
                  </a:lnTo>
                  <a:lnTo>
                    <a:pt x="455" y="275"/>
                  </a:lnTo>
                  <a:lnTo>
                    <a:pt x="457" y="280"/>
                  </a:lnTo>
                  <a:lnTo>
                    <a:pt x="459" y="282"/>
                  </a:lnTo>
                  <a:lnTo>
                    <a:pt x="462" y="289"/>
                  </a:lnTo>
                  <a:lnTo>
                    <a:pt x="462" y="293"/>
                  </a:lnTo>
                  <a:lnTo>
                    <a:pt x="461" y="296"/>
                  </a:lnTo>
                  <a:lnTo>
                    <a:pt x="460" y="297"/>
                  </a:lnTo>
                  <a:lnTo>
                    <a:pt x="458" y="298"/>
                  </a:lnTo>
                  <a:lnTo>
                    <a:pt x="457" y="298"/>
                  </a:lnTo>
                  <a:lnTo>
                    <a:pt x="460" y="307"/>
                  </a:lnTo>
                  <a:lnTo>
                    <a:pt x="464" y="312"/>
                  </a:lnTo>
                  <a:lnTo>
                    <a:pt x="468" y="318"/>
                  </a:lnTo>
                  <a:lnTo>
                    <a:pt x="471" y="324"/>
                  </a:lnTo>
                  <a:lnTo>
                    <a:pt x="475" y="325"/>
                  </a:lnTo>
                  <a:lnTo>
                    <a:pt x="486" y="325"/>
                  </a:lnTo>
                  <a:lnTo>
                    <a:pt x="490" y="330"/>
                  </a:lnTo>
                  <a:lnTo>
                    <a:pt x="489" y="332"/>
                  </a:lnTo>
                  <a:lnTo>
                    <a:pt x="489" y="337"/>
                  </a:lnTo>
                  <a:lnTo>
                    <a:pt x="490" y="339"/>
                  </a:lnTo>
                  <a:lnTo>
                    <a:pt x="490" y="342"/>
                  </a:lnTo>
                  <a:lnTo>
                    <a:pt x="488" y="346"/>
                  </a:lnTo>
                  <a:lnTo>
                    <a:pt x="486" y="349"/>
                  </a:lnTo>
                  <a:lnTo>
                    <a:pt x="485" y="352"/>
                  </a:lnTo>
                  <a:lnTo>
                    <a:pt x="485" y="354"/>
                  </a:lnTo>
                  <a:lnTo>
                    <a:pt x="486" y="357"/>
                  </a:lnTo>
                  <a:lnTo>
                    <a:pt x="486" y="358"/>
                  </a:lnTo>
                  <a:lnTo>
                    <a:pt x="487" y="359"/>
                  </a:lnTo>
                  <a:lnTo>
                    <a:pt x="485" y="364"/>
                  </a:lnTo>
                  <a:lnTo>
                    <a:pt x="483" y="363"/>
                  </a:lnTo>
                  <a:lnTo>
                    <a:pt x="479" y="363"/>
                  </a:lnTo>
                  <a:lnTo>
                    <a:pt x="478" y="364"/>
                  </a:lnTo>
                  <a:lnTo>
                    <a:pt x="476" y="364"/>
                  </a:lnTo>
                  <a:lnTo>
                    <a:pt x="474" y="365"/>
                  </a:lnTo>
                  <a:lnTo>
                    <a:pt x="473" y="367"/>
                  </a:lnTo>
                  <a:lnTo>
                    <a:pt x="469" y="371"/>
                  </a:lnTo>
                  <a:lnTo>
                    <a:pt x="466" y="371"/>
                  </a:lnTo>
                  <a:lnTo>
                    <a:pt x="466" y="368"/>
                  </a:lnTo>
                  <a:lnTo>
                    <a:pt x="465" y="364"/>
                  </a:lnTo>
                  <a:lnTo>
                    <a:pt x="460" y="371"/>
                  </a:lnTo>
                  <a:lnTo>
                    <a:pt x="460" y="378"/>
                  </a:lnTo>
                  <a:lnTo>
                    <a:pt x="461" y="386"/>
                  </a:lnTo>
                  <a:lnTo>
                    <a:pt x="458" y="387"/>
                  </a:lnTo>
                  <a:lnTo>
                    <a:pt x="455" y="389"/>
                  </a:lnTo>
                  <a:lnTo>
                    <a:pt x="455" y="391"/>
                  </a:lnTo>
                  <a:lnTo>
                    <a:pt x="457" y="392"/>
                  </a:lnTo>
                  <a:lnTo>
                    <a:pt x="457" y="395"/>
                  </a:lnTo>
                  <a:lnTo>
                    <a:pt x="454" y="398"/>
                  </a:lnTo>
                  <a:lnTo>
                    <a:pt x="454" y="402"/>
                  </a:lnTo>
                  <a:lnTo>
                    <a:pt x="457" y="403"/>
                  </a:lnTo>
                  <a:lnTo>
                    <a:pt x="457" y="412"/>
                  </a:lnTo>
                  <a:lnTo>
                    <a:pt x="453" y="417"/>
                  </a:lnTo>
                  <a:lnTo>
                    <a:pt x="446" y="421"/>
                  </a:lnTo>
                  <a:lnTo>
                    <a:pt x="439" y="423"/>
                  </a:lnTo>
                  <a:lnTo>
                    <a:pt x="409" y="423"/>
                  </a:lnTo>
                  <a:lnTo>
                    <a:pt x="410" y="416"/>
                  </a:lnTo>
                  <a:lnTo>
                    <a:pt x="415" y="410"/>
                  </a:lnTo>
                  <a:lnTo>
                    <a:pt x="421" y="406"/>
                  </a:lnTo>
                  <a:lnTo>
                    <a:pt x="425" y="401"/>
                  </a:lnTo>
                  <a:lnTo>
                    <a:pt x="428" y="395"/>
                  </a:lnTo>
                  <a:lnTo>
                    <a:pt x="426" y="393"/>
                  </a:lnTo>
                  <a:lnTo>
                    <a:pt x="424" y="386"/>
                  </a:lnTo>
                  <a:lnTo>
                    <a:pt x="422" y="382"/>
                  </a:lnTo>
                  <a:lnTo>
                    <a:pt x="419" y="378"/>
                  </a:lnTo>
                  <a:lnTo>
                    <a:pt x="412" y="377"/>
                  </a:lnTo>
                  <a:lnTo>
                    <a:pt x="401" y="377"/>
                  </a:lnTo>
                  <a:lnTo>
                    <a:pt x="384" y="378"/>
                  </a:lnTo>
                  <a:lnTo>
                    <a:pt x="367" y="379"/>
                  </a:lnTo>
                  <a:lnTo>
                    <a:pt x="348" y="381"/>
                  </a:lnTo>
                  <a:lnTo>
                    <a:pt x="332" y="382"/>
                  </a:lnTo>
                  <a:lnTo>
                    <a:pt x="318" y="384"/>
                  </a:lnTo>
                  <a:lnTo>
                    <a:pt x="273" y="386"/>
                  </a:lnTo>
                  <a:lnTo>
                    <a:pt x="224" y="387"/>
                  </a:lnTo>
                  <a:lnTo>
                    <a:pt x="175" y="389"/>
                  </a:lnTo>
                  <a:lnTo>
                    <a:pt x="128" y="391"/>
                  </a:lnTo>
                  <a:lnTo>
                    <a:pt x="88" y="392"/>
                  </a:lnTo>
                  <a:lnTo>
                    <a:pt x="86" y="309"/>
                  </a:lnTo>
                  <a:lnTo>
                    <a:pt x="85" y="227"/>
                  </a:lnTo>
                  <a:lnTo>
                    <a:pt x="82" y="147"/>
                  </a:lnTo>
                  <a:lnTo>
                    <a:pt x="79" y="144"/>
                  </a:lnTo>
                  <a:lnTo>
                    <a:pt x="65" y="135"/>
                  </a:lnTo>
                  <a:lnTo>
                    <a:pt x="64" y="127"/>
                  </a:lnTo>
                  <a:lnTo>
                    <a:pt x="55" y="118"/>
                  </a:lnTo>
                  <a:lnTo>
                    <a:pt x="50" y="112"/>
                  </a:lnTo>
                  <a:lnTo>
                    <a:pt x="48" y="105"/>
                  </a:lnTo>
                  <a:lnTo>
                    <a:pt x="53" y="98"/>
                  </a:lnTo>
                  <a:lnTo>
                    <a:pt x="55" y="95"/>
                  </a:lnTo>
                  <a:lnTo>
                    <a:pt x="62" y="91"/>
                  </a:lnTo>
                  <a:lnTo>
                    <a:pt x="62" y="83"/>
                  </a:lnTo>
                  <a:lnTo>
                    <a:pt x="60" y="78"/>
                  </a:lnTo>
                  <a:lnTo>
                    <a:pt x="56" y="74"/>
                  </a:lnTo>
                  <a:lnTo>
                    <a:pt x="45" y="74"/>
                  </a:lnTo>
                  <a:lnTo>
                    <a:pt x="40" y="73"/>
                  </a:lnTo>
                  <a:lnTo>
                    <a:pt x="40" y="71"/>
                  </a:lnTo>
                  <a:lnTo>
                    <a:pt x="36" y="67"/>
                  </a:lnTo>
                  <a:lnTo>
                    <a:pt x="32" y="67"/>
                  </a:lnTo>
                  <a:lnTo>
                    <a:pt x="29" y="66"/>
                  </a:lnTo>
                  <a:lnTo>
                    <a:pt x="28" y="65"/>
                  </a:lnTo>
                  <a:lnTo>
                    <a:pt x="26" y="59"/>
                  </a:lnTo>
                  <a:lnTo>
                    <a:pt x="22" y="52"/>
                  </a:lnTo>
                  <a:lnTo>
                    <a:pt x="20" y="45"/>
                  </a:lnTo>
                  <a:lnTo>
                    <a:pt x="14" y="37"/>
                  </a:lnTo>
                  <a:lnTo>
                    <a:pt x="7" y="29"/>
                  </a:lnTo>
                  <a:lnTo>
                    <a:pt x="3" y="21"/>
                  </a:lnTo>
                  <a:lnTo>
                    <a:pt x="0" y="11"/>
                  </a:lnTo>
                  <a:lnTo>
                    <a:pt x="116" y="11"/>
                  </a:lnTo>
                  <a:lnTo>
                    <a:pt x="175" y="9"/>
                  </a:lnTo>
                  <a:lnTo>
                    <a:pt x="189" y="8"/>
                  </a:lnTo>
                  <a:lnTo>
                    <a:pt x="226" y="6"/>
                  </a:lnTo>
                  <a:lnTo>
                    <a:pt x="239" y="4"/>
                  </a:lnTo>
                  <a:lnTo>
                    <a:pt x="252" y="1"/>
                  </a:lnTo>
                  <a:lnTo>
                    <a:pt x="263"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32" name="Freeform 32">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F4ED3C11-932A-4E14-833B-ADB56B04BE6B}"/>
                </a:ext>
              </a:extLst>
            </p:cNvPr>
            <p:cNvSpPr>
              <a:spLocks/>
            </p:cNvSpPr>
            <p:nvPr/>
          </p:nvSpPr>
          <p:spPr bwMode="auto">
            <a:xfrm>
              <a:off x="6805648" y="3576884"/>
              <a:ext cx="588037" cy="562462"/>
            </a:xfrm>
            <a:custGeom>
              <a:avLst/>
              <a:gdLst/>
              <a:ahLst/>
              <a:cxnLst>
                <a:cxn ang="0">
                  <a:pos x="324" y="2"/>
                </a:cxn>
                <a:cxn ang="0">
                  <a:pos x="332" y="19"/>
                </a:cxn>
                <a:cxn ang="0">
                  <a:pos x="326" y="26"/>
                </a:cxn>
                <a:cxn ang="0">
                  <a:pos x="319" y="28"/>
                </a:cxn>
                <a:cxn ang="0">
                  <a:pos x="313" y="41"/>
                </a:cxn>
                <a:cxn ang="0">
                  <a:pos x="331" y="49"/>
                </a:cxn>
                <a:cxn ang="0">
                  <a:pos x="362" y="46"/>
                </a:cxn>
                <a:cxn ang="0">
                  <a:pos x="362" y="50"/>
                </a:cxn>
                <a:cxn ang="0">
                  <a:pos x="356" y="51"/>
                </a:cxn>
                <a:cxn ang="0">
                  <a:pos x="359" y="56"/>
                </a:cxn>
                <a:cxn ang="0">
                  <a:pos x="354" y="63"/>
                </a:cxn>
                <a:cxn ang="0">
                  <a:pos x="346" y="69"/>
                </a:cxn>
                <a:cxn ang="0">
                  <a:pos x="342" y="84"/>
                </a:cxn>
                <a:cxn ang="0">
                  <a:pos x="332" y="102"/>
                </a:cxn>
                <a:cxn ang="0">
                  <a:pos x="337" y="119"/>
                </a:cxn>
                <a:cxn ang="0">
                  <a:pos x="330" y="132"/>
                </a:cxn>
                <a:cxn ang="0">
                  <a:pos x="323" y="140"/>
                </a:cxn>
                <a:cxn ang="0">
                  <a:pos x="326" y="146"/>
                </a:cxn>
                <a:cxn ang="0">
                  <a:pos x="319" y="152"/>
                </a:cxn>
                <a:cxn ang="0">
                  <a:pos x="312" y="151"/>
                </a:cxn>
                <a:cxn ang="0">
                  <a:pos x="309" y="158"/>
                </a:cxn>
                <a:cxn ang="0">
                  <a:pos x="305" y="181"/>
                </a:cxn>
                <a:cxn ang="0">
                  <a:pos x="298" y="197"/>
                </a:cxn>
                <a:cxn ang="0">
                  <a:pos x="289" y="209"/>
                </a:cxn>
                <a:cxn ang="0">
                  <a:pos x="284" y="210"/>
                </a:cxn>
                <a:cxn ang="0">
                  <a:pos x="278" y="209"/>
                </a:cxn>
                <a:cxn ang="0">
                  <a:pos x="277" y="232"/>
                </a:cxn>
                <a:cxn ang="0">
                  <a:pos x="269" y="239"/>
                </a:cxn>
                <a:cxn ang="0">
                  <a:pos x="268" y="243"/>
                </a:cxn>
                <a:cxn ang="0">
                  <a:pos x="271" y="242"/>
                </a:cxn>
                <a:cxn ang="0">
                  <a:pos x="270" y="253"/>
                </a:cxn>
                <a:cxn ang="0">
                  <a:pos x="267" y="260"/>
                </a:cxn>
                <a:cxn ang="0">
                  <a:pos x="261" y="265"/>
                </a:cxn>
                <a:cxn ang="0">
                  <a:pos x="263" y="270"/>
                </a:cxn>
                <a:cxn ang="0">
                  <a:pos x="257" y="273"/>
                </a:cxn>
                <a:cxn ang="0">
                  <a:pos x="264" y="280"/>
                </a:cxn>
                <a:cxn ang="0">
                  <a:pos x="260" y="285"/>
                </a:cxn>
                <a:cxn ang="0">
                  <a:pos x="263" y="293"/>
                </a:cxn>
                <a:cxn ang="0">
                  <a:pos x="269" y="300"/>
                </a:cxn>
                <a:cxn ang="0">
                  <a:pos x="271" y="306"/>
                </a:cxn>
                <a:cxn ang="0">
                  <a:pos x="269" y="314"/>
                </a:cxn>
                <a:cxn ang="0">
                  <a:pos x="267" y="317"/>
                </a:cxn>
                <a:cxn ang="0">
                  <a:pos x="269" y="328"/>
                </a:cxn>
                <a:cxn ang="0">
                  <a:pos x="151" y="334"/>
                </a:cxn>
                <a:cxn ang="0">
                  <a:pos x="127" y="331"/>
                </a:cxn>
                <a:cxn ang="0">
                  <a:pos x="115" y="336"/>
                </a:cxn>
                <a:cxn ang="0">
                  <a:pos x="50" y="336"/>
                </a:cxn>
                <a:cxn ang="0">
                  <a:pos x="47" y="287"/>
                </a:cxn>
                <a:cxn ang="0">
                  <a:pos x="42" y="285"/>
                </a:cxn>
                <a:cxn ang="0">
                  <a:pos x="30" y="286"/>
                </a:cxn>
                <a:cxn ang="0">
                  <a:pos x="27" y="281"/>
                </a:cxn>
                <a:cxn ang="0">
                  <a:pos x="19" y="286"/>
                </a:cxn>
                <a:cxn ang="0">
                  <a:pos x="15" y="174"/>
                </a:cxn>
                <a:cxn ang="0">
                  <a:pos x="8" y="70"/>
                </a:cxn>
                <a:cxn ang="0">
                  <a:pos x="94" y="13"/>
                </a:cxn>
                <a:cxn ang="0">
                  <a:pos x="291" y="2"/>
                </a:cxn>
              </a:cxnLst>
              <a:rect l="0" t="0" r="r" b="b"/>
              <a:pathLst>
                <a:path w="363" h="337">
                  <a:moveTo>
                    <a:pt x="309" y="0"/>
                  </a:moveTo>
                  <a:lnTo>
                    <a:pt x="317" y="0"/>
                  </a:lnTo>
                  <a:lnTo>
                    <a:pt x="324" y="2"/>
                  </a:lnTo>
                  <a:lnTo>
                    <a:pt x="328" y="7"/>
                  </a:lnTo>
                  <a:lnTo>
                    <a:pt x="332" y="15"/>
                  </a:lnTo>
                  <a:lnTo>
                    <a:pt x="332" y="19"/>
                  </a:lnTo>
                  <a:lnTo>
                    <a:pt x="330" y="21"/>
                  </a:lnTo>
                  <a:lnTo>
                    <a:pt x="328" y="23"/>
                  </a:lnTo>
                  <a:lnTo>
                    <a:pt x="326" y="26"/>
                  </a:lnTo>
                  <a:lnTo>
                    <a:pt x="320" y="26"/>
                  </a:lnTo>
                  <a:lnTo>
                    <a:pt x="318" y="23"/>
                  </a:lnTo>
                  <a:lnTo>
                    <a:pt x="319" y="28"/>
                  </a:lnTo>
                  <a:lnTo>
                    <a:pt x="318" y="33"/>
                  </a:lnTo>
                  <a:lnTo>
                    <a:pt x="314" y="36"/>
                  </a:lnTo>
                  <a:lnTo>
                    <a:pt x="313" y="41"/>
                  </a:lnTo>
                  <a:lnTo>
                    <a:pt x="314" y="46"/>
                  </a:lnTo>
                  <a:lnTo>
                    <a:pt x="323" y="49"/>
                  </a:lnTo>
                  <a:lnTo>
                    <a:pt x="331" y="49"/>
                  </a:lnTo>
                  <a:lnTo>
                    <a:pt x="340" y="47"/>
                  </a:lnTo>
                  <a:lnTo>
                    <a:pt x="349" y="46"/>
                  </a:lnTo>
                  <a:lnTo>
                    <a:pt x="362" y="46"/>
                  </a:lnTo>
                  <a:lnTo>
                    <a:pt x="363" y="48"/>
                  </a:lnTo>
                  <a:lnTo>
                    <a:pt x="362" y="49"/>
                  </a:lnTo>
                  <a:lnTo>
                    <a:pt x="362" y="50"/>
                  </a:lnTo>
                  <a:lnTo>
                    <a:pt x="359" y="50"/>
                  </a:lnTo>
                  <a:lnTo>
                    <a:pt x="358" y="51"/>
                  </a:lnTo>
                  <a:lnTo>
                    <a:pt x="356" y="51"/>
                  </a:lnTo>
                  <a:lnTo>
                    <a:pt x="356" y="53"/>
                  </a:lnTo>
                  <a:lnTo>
                    <a:pt x="358" y="55"/>
                  </a:lnTo>
                  <a:lnTo>
                    <a:pt x="359" y="56"/>
                  </a:lnTo>
                  <a:lnTo>
                    <a:pt x="359" y="57"/>
                  </a:lnTo>
                  <a:lnTo>
                    <a:pt x="360" y="57"/>
                  </a:lnTo>
                  <a:lnTo>
                    <a:pt x="354" y="63"/>
                  </a:lnTo>
                  <a:lnTo>
                    <a:pt x="352" y="64"/>
                  </a:lnTo>
                  <a:lnTo>
                    <a:pt x="349" y="67"/>
                  </a:lnTo>
                  <a:lnTo>
                    <a:pt x="346" y="69"/>
                  </a:lnTo>
                  <a:lnTo>
                    <a:pt x="347" y="76"/>
                  </a:lnTo>
                  <a:lnTo>
                    <a:pt x="346" y="81"/>
                  </a:lnTo>
                  <a:lnTo>
                    <a:pt x="342" y="84"/>
                  </a:lnTo>
                  <a:lnTo>
                    <a:pt x="337" y="88"/>
                  </a:lnTo>
                  <a:lnTo>
                    <a:pt x="332" y="93"/>
                  </a:lnTo>
                  <a:lnTo>
                    <a:pt x="332" y="102"/>
                  </a:lnTo>
                  <a:lnTo>
                    <a:pt x="333" y="107"/>
                  </a:lnTo>
                  <a:lnTo>
                    <a:pt x="335" y="113"/>
                  </a:lnTo>
                  <a:lnTo>
                    <a:pt x="337" y="119"/>
                  </a:lnTo>
                  <a:lnTo>
                    <a:pt x="335" y="124"/>
                  </a:lnTo>
                  <a:lnTo>
                    <a:pt x="333" y="128"/>
                  </a:lnTo>
                  <a:lnTo>
                    <a:pt x="330" y="132"/>
                  </a:lnTo>
                  <a:lnTo>
                    <a:pt x="325" y="134"/>
                  </a:lnTo>
                  <a:lnTo>
                    <a:pt x="320" y="135"/>
                  </a:lnTo>
                  <a:lnTo>
                    <a:pt x="323" y="140"/>
                  </a:lnTo>
                  <a:lnTo>
                    <a:pt x="325" y="142"/>
                  </a:lnTo>
                  <a:lnTo>
                    <a:pt x="325" y="144"/>
                  </a:lnTo>
                  <a:lnTo>
                    <a:pt x="326" y="146"/>
                  </a:lnTo>
                  <a:lnTo>
                    <a:pt x="325" y="148"/>
                  </a:lnTo>
                  <a:lnTo>
                    <a:pt x="320" y="153"/>
                  </a:lnTo>
                  <a:lnTo>
                    <a:pt x="319" y="152"/>
                  </a:lnTo>
                  <a:lnTo>
                    <a:pt x="318" y="152"/>
                  </a:lnTo>
                  <a:lnTo>
                    <a:pt x="317" y="151"/>
                  </a:lnTo>
                  <a:lnTo>
                    <a:pt x="312" y="151"/>
                  </a:lnTo>
                  <a:lnTo>
                    <a:pt x="312" y="154"/>
                  </a:lnTo>
                  <a:lnTo>
                    <a:pt x="311" y="158"/>
                  </a:lnTo>
                  <a:lnTo>
                    <a:pt x="309" y="158"/>
                  </a:lnTo>
                  <a:lnTo>
                    <a:pt x="306" y="155"/>
                  </a:lnTo>
                  <a:lnTo>
                    <a:pt x="305" y="169"/>
                  </a:lnTo>
                  <a:lnTo>
                    <a:pt x="305" y="181"/>
                  </a:lnTo>
                  <a:lnTo>
                    <a:pt x="306" y="189"/>
                  </a:lnTo>
                  <a:lnTo>
                    <a:pt x="303" y="194"/>
                  </a:lnTo>
                  <a:lnTo>
                    <a:pt x="298" y="197"/>
                  </a:lnTo>
                  <a:lnTo>
                    <a:pt x="293" y="200"/>
                  </a:lnTo>
                  <a:lnTo>
                    <a:pt x="290" y="203"/>
                  </a:lnTo>
                  <a:lnTo>
                    <a:pt x="289" y="209"/>
                  </a:lnTo>
                  <a:lnTo>
                    <a:pt x="286" y="211"/>
                  </a:lnTo>
                  <a:lnTo>
                    <a:pt x="285" y="211"/>
                  </a:lnTo>
                  <a:lnTo>
                    <a:pt x="284" y="210"/>
                  </a:lnTo>
                  <a:lnTo>
                    <a:pt x="283" y="210"/>
                  </a:lnTo>
                  <a:lnTo>
                    <a:pt x="281" y="209"/>
                  </a:lnTo>
                  <a:lnTo>
                    <a:pt x="278" y="209"/>
                  </a:lnTo>
                  <a:lnTo>
                    <a:pt x="281" y="221"/>
                  </a:lnTo>
                  <a:lnTo>
                    <a:pt x="284" y="232"/>
                  </a:lnTo>
                  <a:lnTo>
                    <a:pt x="277" y="232"/>
                  </a:lnTo>
                  <a:lnTo>
                    <a:pt x="273" y="235"/>
                  </a:lnTo>
                  <a:lnTo>
                    <a:pt x="270" y="237"/>
                  </a:lnTo>
                  <a:lnTo>
                    <a:pt x="269" y="239"/>
                  </a:lnTo>
                  <a:lnTo>
                    <a:pt x="267" y="240"/>
                  </a:lnTo>
                  <a:lnTo>
                    <a:pt x="267" y="242"/>
                  </a:lnTo>
                  <a:lnTo>
                    <a:pt x="268" y="243"/>
                  </a:lnTo>
                  <a:lnTo>
                    <a:pt x="269" y="243"/>
                  </a:lnTo>
                  <a:lnTo>
                    <a:pt x="270" y="242"/>
                  </a:lnTo>
                  <a:lnTo>
                    <a:pt x="271" y="242"/>
                  </a:lnTo>
                  <a:lnTo>
                    <a:pt x="273" y="243"/>
                  </a:lnTo>
                  <a:lnTo>
                    <a:pt x="273" y="249"/>
                  </a:lnTo>
                  <a:lnTo>
                    <a:pt x="270" y="253"/>
                  </a:lnTo>
                  <a:lnTo>
                    <a:pt x="269" y="257"/>
                  </a:lnTo>
                  <a:lnTo>
                    <a:pt x="268" y="258"/>
                  </a:lnTo>
                  <a:lnTo>
                    <a:pt x="267" y="260"/>
                  </a:lnTo>
                  <a:lnTo>
                    <a:pt x="264" y="261"/>
                  </a:lnTo>
                  <a:lnTo>
                    <a:pt x="261" y="263"/>
                  </a:lnTo>
                  <a:lnTo>
                    <a:pt x="261" y="265"/>
                  </a:lnTo>
                  <a:lnTo>
                    <a:pt x="262" y="267"/>
                  </a:lnTo>
                  <a:lnTo>
                    <a:pt x="262" y="268"/>
                  </a:lnTo>
                  <a:lnTo>
                    <a:pt x="263" y="270"/>
                  </a:lnTo>
                  <a:lnTo>
                    <a:pt x="263" y="271"/>
                  </a:lnTo>
                  <a:lnTo>
                    <a:pt x="259" y="271"/>
                  </a:lnTo>
                  <a:lnTo>
                    <a:pt x="257" y="273"/>
                  </a:lnTo>
                  <a:lnTo>
                    <a:pt x="259" y="275"/>
                  </a:lnTo>
                  <a:lnTo>
                    <a:pt x="262" y="279"/>
                  </a:lnTo>
                  <a:lnTo>
                    <a:pt x="264" y="280"/>
                  </a:lnTo>
                  <a:lnTo>
                    <a:pt x="264" y="281"/>
                  </a:lnTo>
                  <a:lnTo>
                    <a:pt x="262" y="284"/>
                  </a:lnTo>
                  <a:lnTo>
                    <a:pt x="260" y="285"/>
                  </a:lnTo>
                  <a:lnTo>
                    <a:pt x="259" y="286"/>
                  </a:lnTo>
                  <a:lnTo>
                    <a:pt x="260" y="289"/>
                  </a:lnTo>
                  <a:lnTo>
                    <a:pt x="263" y="293"/>
                  </a:lnTo>
                  <a:lnTo>
                    <a:pt x="266" y="294"/>
                  </a:lnTo>
                  <a:lnTo>
                    <a:pt x="268" y="296"/>
                  </a:lnTo>
                  <a:lnTo>
                    <a:pt x="269" y="300"/>
                  </a:lnTo>
                  <a:lnTo>
                    <a:pt x="270" y="301"/>
                  </a:lnTo>
                  <a:lnTo>
                    <a:pt x="270" y="303"/>
                  </a:lnTo>
                  <a:lnTo>
                    <a:pt x="271" y="306"/>
                  </a:lnTo>
                  <a:lnTo>
                    <a:pt x="273" y="307"/>
                  </a:lnTo>
                  <a:lnTo>
                    <a:pt x="273" y="310"/>
                  </a:lnTo>
                  <a:lnTo>
                    <a:pt x="269" y="314"/>
                  </a:lnTo>
                  <a:lnTo>
                    <a:pt x="268" y="314"/>
                  </a:lnTo>
                  <a:lnTo>
                    <a:pt x="267" y="316"/>
                  </a:lnTo>
                  <a:lnTo>
                    <a:pt x="267" y="317"/>
                  </a:lnTo>
                  <a:lnTo>
                    <a:pt x="269" y="322"/>
                  </a:lnTo>
                  <a:lnTo>
                    <a:pt x="270" y="325"/>
                  </a:lnTo>
                  <a:lnTo>
                    <a:pt x="269" y="328"/>
                  </a:lnTo>
                  <a:lnTo>
                    <a:pt x="232" y="328"/>
                  </a:lnTo>
                  <a:lnTo>
                    <a:pt x="192" y="331"/>
                  </a:lnTo>
                  <a:lnTo>
                    <a:pt x="151" y="334"/>
                  </a:lnTo>
                  <a:lnTo>
                    <a:pt x="142" y="332"/>
                  </a:lnTo>
                  <a:lnTo>
                    <a:pt x="132" y="330"/>
                  </a:lnTo>
                  <a:lnTo>
                    <a:pt x="127" y="331"/>
                  </a:lnTo>
                  <a:lnTo>
                    <a:pt x="123" y="332"/>
                  </a:lnTo>
                  <a:lnTo>
                    <a:pt x="120" y="335"/>
                  </a:lnTo>
                  <a:lnTo>
                    <a:pt x="115" y="336"/>
                  </a:lnTo>
                  <a:lnTo>
                    <a:pt x="93" y="337"/>
                  </a:lnTo>
                  <a:lnTo>
                    <a:pt x="71" y="335"/>
                  </a:lnTo>
                  <a:lnTo>
                    <a:pt x="50" y="336"/>
                  </a:lnTo>
                  <a:lnTo>
                    <a:pt x="50" y="288"/>
                  </a:lnTo>
                  <a:lnTo>
                    <a:pt x="48" y="288"/>
                  </a:lnTo>
                  <a:lnTo>
                    <a:pt x="47" y="287"/>
                  </a:lnTo>
                  <a:lnTo>
                    <a:pt x="45" y="287"/>
                  </a:lnTo>
                  <a:lnTo>
                    <a:pt x="44" y="286"/>
                  </a:lnTo>
                  <a:lnTo>
                    <a:pt x="42" y="285"/>
                  </a:lnTo>
                  <a:lnTo>
                    <a:pt x="35" y="285"/>
                  </a:lnTo>
                  <a:lnTo>
                    <a:pt x="33" y="286"/>
                  </a:lnTo>
                  <a:lnTo>
                    <a:pt x="30" y="286"/>
                  </a:lnTo>
                  <a:lnTo>
                    <a:pt x="30" y="280"/>
                  </a:lnTo>
                  <a:lnTo>
                    <a:pt x="29" y="279"/>
                  </a:lnTo>
                  <a:lnTo>
                    <a:pt x="27" y="281"/>
                  </a:lnTo>
                  <a:lnTo>
                    <a:pt x="27" y="282"/>
                  </a:lnTo>
                  <a:lnTo>
                    <a:pt x="23" y="286"/>
                  </a:lnTo>
                  <a:lnTo>
                    <a:pt x="19" y="286"/>
                  </a:lnTo>
                  <a:lnTo>
                    <a:pt x="15" y="250"/>
                  </a:lnTo>
                  <a:lnTo>
                    <a:pt x="14" y="212"/>
                  </a:lnTo>
                  <a:lnTo>
                    <a:pt x="15" y="174"/>
                  </a:lnTo>
                  <a:lnTo>
                    <a:pt x="15" y="137"/>
                  </a:lnTo>
                  <a:lnTo>
                    <a:pt x="14" y="99"/>
                  </a:lnTo>
                  <a:lnTo>
                    <a:pt x="8" y="70"/>
                  </a:lnTo>
                  <a:lnTo>
                    <a:pt x="2" y="42"/>
                  </a:lnTo>
                  <a:lnTo>
                    <a:pt x="0" y="15"/>
                  </a:lnTo>
                  <a:lnTo>
                    <a:pt x="94" y="13"/>
                  </a:lnTo>
                  <a:lnTo>
                    <a:pt x="190" y="9"/>
                  </a:lnTo>
                  <a:lnTo>
                    <a:pt x="284" y="4"/>
                  </a:lnTo>
                  <a:lnTo>
                    <a:pt x="291" y="2"/>
                  </a:lnTo>
                  <a:lnTo>
                    <a:pt x="300" y="1"/>
                  </a:lnTo>
                  <a:lnTo>
                    <a:pt x="309" y="0"/>
                  </a:lnTo>
                  <a:close/>
                </a:path>
              </a:pathLst>
            </a:custGeom>
            <a:solidFill>
              <a:schemeClr val="accent1"/>
            </a:solid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33" name="Freeform 33">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ED7EC66D-BF74-411F-92B7-7AFA45EF53AF}"/>
                </a:ext>
              </a:extLst>
            </p:cNvPr>
            <p:cNvSpPr>
              <a:spLocks/>
            </p:cNvSpPr>
            <p:nvPr/>
          </p:nvSpPr>
          <p:spPr bwMode="auto">
            <a:xfrm>
              <a:off x="5780228" y="1629134"/>
              <a:ext cx="779190" cy="494032"/>
            </a:xfrm>
            <a:custGeom>
              <a:avLst/>
              <a:gdLst/>
              <a:ahLst/>
              <a:cxnLst>
                <a:cxn ang="0">
                  <a:pos x="22" y="0"/>
                </a:cxn>
                <a:cxn ang="0">
                  <a:pos x="102" y="7"/>
                </a:cxn>
                <a:cxn ang="0">
                  <a:pos x="186" y="11"/>
                </a:cxn>
                <a:cxn ang="0">
                  <a:pos x="356" y="16"/>
                </a:cxn>
                <a:cxn ang="0">
                  <a:pos x="439" y="20"/>
                </a:cxn>
                <a:cxn ang="0">
                  <a:pos x="440" y="31"/>
                </a:cxn>
                <a:cxn ang="0">
                  <a:pos x="441" y="40"/>
                </a:cxn>
                <a:cxn ang="0">
                  <a:pos x="441" y="76"/>
                </a:cxn>
                <a:cxn ang="0">
                  <a:pos x="444" y="80"/>
                </a:cxn>
                <a:cxn ang="0">
                  <a:pos x="444" y="98"/>
                </a:cxn>
                <a:cxn ang="0">
                  <a:pos x="449" y="119"/>
                </a:cxn>
                <a:cxn ang="0">
                  <a:pos x="458" y="138"/>
                </a:cxn>
                <a:cxn ang="0">
                  <a:pos x="461" y="147"/>
                </a:cxn>
                <a:cxn ang="0">
                  <a:pos x="461" y="153"/>
                </a:cxn>
                <a:cxn ang="0">
                  <a:pos x="460" y="156"/>
                </a:cxn>
                <a:cxn ang="0">
                  <a:pos x="458" y="157"/>
                </a:cxn>
                <a:cxn ang="0">
                  <a:pos x="458" y="158"/>
                </a:cxn>
                <a:cxn ang="0">
                  <a:pos x="460" y="164"/>
                </a:cxn>
                <a:cxn ang="0">
                  <a:pos x="461" y="172"/>
                </a:cxn>
                <a:cxn ang="0">
                  <a:pos x="463" y="181"/>
                </a:cxn>
                <a:cxn ang="0">
                  <a:pos x="464" y="189"/>
                </a:cxn>
                <a:cxn ang="0">
                  <a:pos x="464" y="193"/>
                </a:cxn>
                <a:cxn ang="0">
                  <a:pos x="463" y="195"/>
                </a:cxn>
                <a:cxn ang="0">
                  <a:pos x="462" y="196"/>
                </a:cxn>
                <a:cxn ang="0">
                  <a:pos x="461" y="199"/>
                </a:cxn>
                <a:cxn ang="0">
                  <a:pos x="461" y="205"/>
                </a:cxn>
                <a:cxn ang="0">
                  <a:pos x="462" y="213"/>
                </a:cxn>
                <a:cxn ang="0">
                  <a:pos x="463" y="223"/>
                </a:cxn>
                <a:cxn ang="0">
                  <a:pos x="464" y="231"/>
                </a:cxn>
                <a:cxn ang="0">
                  <a:pos x="464" y="240"/>
                </a:cxn>
                <a:cxn ang="0">
                  <a:pos x="467" y="249"/>
                </a:cxn>
                <a:cxn ang="0">
                  <a:pos x="468" y="251"/>
                </a:cxn>
                <a:cxn ang="0">
                  <a:pos x="474" y="257"/>
                </a:cxn>
                <a:cxn ang="0">
                  <a:pos x="475" y="259"/>
                </a:cxn>
                <a:cxn ang="0">
                  <a:pos x="476" y="271"/>
                </a:cxn>
                <a:cxn ang="0">
                  <a:pos x="478" y="283"/>
                </a:cxn>
                <a:cxn ang="0">
                  <a:pos x="481" y="293"/>
                </a:cxn>
                <a:cxn ang="0">
                  <a:pos x="384" y="296"/>
                </a:cxn>
                <a:cxn ang="0">
                  <a:pos x="286" y="294"/>
                </a:cxn>
                <a:cxn ang="0">
                  <a:pos x="189" y="290"/>
                </a:cxn>
                <a:cxn ang="0">
                  <a:pos x="94" y="285"/>
                </a:cxn>
                <a:cxn ang="0">
                  <a:pos x="0" y="279"/>
                </a:cxn>
                <a:cxn ang="0">
                  <a:pos x="4" y="209"/>
                </a:cxn>
                <a:cxn ang="0">
                  <a:pos x="9" y="138"/>
                </a:cxn>
                <a:cxn ang="0">
                  <a:pos x="14" y="68"/>
                </a:cxn>
                <a:cxn ang="0">
                  <a:pos x="22" y="0"/>
                </a:cxn>
              </a:cxnLst>
              <a:rect l="0" t="0" r="r" b="b"/>
              <a:pathLst>
                <a:path w="481" h="296">
                  <a:moveTo>
                    <a:pt x="22" y="0"/>
                  </a:moveTo>
                  <a:lnTo>
                    <a:pt x="102" y="7"/>
                  </a:lnTo>
                  <a:lnTo>
                    <a:pt x="186" y="11"/>
                  </a:lnTo>
                  <a:lnTo>
                    <a:pt x="356" y="16"/>
                  </a:lnTo>
                  <a:lnTo>
                    <a:pt x="439" y="20"/>
                  </a:lnTo>
                  <a:lnTo>
                    <a:pt x="440" y="31"/>
                  </a:lnTo>
                  <a:lnTo>
                    <a:pt x="441" y="40"/>
                  </a:lnTo>
                  <a:lnTo>
                    <a:pt x="441" y="76"/>
                  </a:lnTo>
                  <a:lnTo>
                    <a:pt x="444" y="80"/>
                  </a:lnTo>
                  <a:lnTo>
                    <a:pt x="444" y="98"/>
                  </a:lnTo>
                  <a:lnTo>
                    <a:pt x="449" y="119"/>
                  </a:lnTo>
                  <a:lnTo>
                    <a:pt x="458" y="138"/>
                  </a:lnTo>
                  <a:lnTo>
                    <a:pt x="461" y="147"/>
                  </a:lnTo>
                  <a:lnTo>
                    <a:pt x="461" y="153"/>
                  </a:lnTo>
                  <a:lnTo>
                    <a:pt x="460" y="156"/>
                  </a:lnTo>
                  <a:lnTo>
                    <a:pt x="458" y="157"/>
                  </a:lnTo>
                  <a:lnTo>
                    <a:pt x="458" y="158"/>
                  </a:lnTo>
                  <a:lnTo>
                    <a:pt x="460" y="164"/>
                  </a:lnTo>
                  <a:lnTo>
                    <a:pt x="461" y="172"/>
                  </a:lnTo>
                  <a:lnTo>
                    <a:pt x="463" y="181"/>
                  </a:lnTo>
                  <a:lnTo>
                    <a:pt x="464" y="189"/>
                  </a:lnTo>
                  <a:lnTo>
                    <a:pt x="464" y="193"/>
                  </a:lnTo>
                  <a:lnTo>
                    <a:pt x="463" y="195"/>
                  </a:lnTo>
                  <a:lnTo>
                    <a:pt x="462" y="196"/>
                  </a:lnTo>
                  <a:lnTo>
                    <a:pt x="461" y="199"/>
                  </a:lnTo>
                  <a:lnTo>
                    <a:pt x="461" y="205"/>
                  </a:lnTo>
                  <a:lnTo>
                    <a:pt x="462" y="213"/>
                  </a:lnTo>
                  <a:lnTo>
                    <a:pt x="463" y="223"/>
                  </a:lnTo>
                  <a:lnTo>
                    <a:pt x="464" y="231"/>
                  </a:lnTo>
                  <a:lnTo>
                    <a:pt x="464" y="240"/>
                  </a:lnTo>
                  <a:lnTo>
                    <a:pt x="467" y="249"/>
                  </a:lnTo>
                  <a:lnTo>
                    <a:pt x="468" y="251"/>
                  </a:lnTo>
                  <a:lnTo>
                    <a:pt x="474" y="257"/>
                  </a:lnTo>
                  <a:lnTo>
                    <a:pt x="475" y="259"/>
                  </a:lnTo>
                  <a:lnTo>
                    <a:pt x="476" y="271"/>
                  </a:lnTo>
                  <a:lnTo>
                    <a:pt x="478" y="283"/>
                  </a:lnTo>
                  <a:lnTo>
                    <a:pt x="481" y="293"/>
                  </a:lnTo>
                  <a:lnTo>
                    <a:pt x="384" y="296"/>
                  </a:lnTo>
                  <a:lnTo>
                    <a:pt x="286" y="294"/>
                  </a:lnTo>
                  <a:lnTo>
                    <a:pt x="189" y="290"/>
                  </a:lnTo>
                  <a:lnTo>
                    <a:pt x="94" y="285"/>
                  </a:lnTo>
                  <a:lnTo>
                    <a:pt x="0" y="279"/>
                  </a:lnTo>
                  <a:lnTo>
                    <a:pt x="4" y="209"/>
                  </a:lnTo>
                  <a:lnTo>
                    <a:pt x="9" y="138"/>
                  </a:lnTo>
                  <a:lnTo>
                    <a:pt x="14" y="68"/>
                  </a:lnTo>
                  <a:lnTo>
                    <a:pt x="22"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34" name="Freeform 3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F3E01432-5CBD-4613-BDEF-A2981E80018B}"/>
                </a:ext>
              </a:extLst>
            </p:cNvPr>
            <p:cNvSpPr>
              <a:spLocks/>
            </p:cNvSpPr>
            <p:nvPr/>
          </p:nvSpPr>
          <p:spPr bwMode="auto">
            <a:xfrm>
              <a:off x="5747829" y="2101468"/>
              <a:ext cx="824547" cy="549108"/>
            </a:xfrm>
            <a:custGeom>
              <a:avLst/>
              <a:gdLst/>
              <a:ahLst/>
              <a:cxnLst>
                <a:cxn ang="0">
                  <a:pos x="135" y="8"/>
                </a:cxn>
                <a:cxn ang="0">
                  <a:pos x="375" y="16"/>
                </a:cxn>
                <a:cxn ang="0">
                  <a:pos x="496" y="24"/>
                </a:cxn>
                <a:cxn ang="0">
                  <a:pos x="488" y="36"/>
                </a:cxn>
                <a:cxn ang="0">
                  <a:pos x="481" y="48"/>
                </a:cxn>
                <a:cxn ang="0">
                  <a:pos x="487" y="58"/>
                </a:cxn>
                <a:cxn ang="0">
                  <a:pos x="492" y="64"/>
                </a:cxn>
                <a:cxn ang="0">
                  <a:pos x="496" y="67"/>
                </a:cxn>
                <a:cxn ang="0">
                  <a:pos x="502" y="69"/>
                </a:cxn>
                <a:cxn ang="0">
                  <a:pos x="506" y="76"/>
                </a:cxn>
                <a:cxn ang="0">
                  <a:pos x="509" y="233"/>
                </a:cxn>
                <a:cxn ang="0">
                  <a:pos x="508" y="240"/>
                </a:cxn>
                <a:cxn ang="0">
                  <a:pos x="498" y="242"/>
                </a:cxn>
                <a:cxn ang="0">
                  <a:pos x="499" y="249"/>
                </a:cxn>
                <a:cxn ang="0">
                  <a:pos x="503" y="254"/>
                </a:cxn>
                <a:cxn ang="0">
                  <a:pos x="502" y="260"/>
                </a:cxn>
                <a:cxn ang="0">
                  <a:pos x="505" y="277"/>
                </a:cxn>
                <a:cxn ang="0">
                  <a:pos x="503" y="298"/>
                </a:cxn>
                <a:cxn ang="0">
                  <a:pos x="498" y="308"/>
                </a:cxn>
                <a:cxn ang="0">
                  <a:pos x="501" y="317"/>
                </a:cxn>
                <a:cxn ang="0">
                  <a:pos x="489" y="318"/>
                </a:cxn>
                <a:cxn ang="0">
                  <a:pos x="463" y="304"/>
                </a:cxn>
                <a:cxn ang="0">
                  <a:pos x="444" y="301"/>
                </a:cxn>
                <a:cxn ang="0">
                  <a:pos x="416" y="302"/>
                </a:cxn>
                <a:cxn ang="0">
                  <a:pos x="405" y="307"/>
                </a:cxn>
                <a:cxn ang="0">
                  <a:pos x="385" y="298"/>
                </a:cxn>
                <a:cxn ang="0">
                  <a:pos x="379" y="293"/>
                </a:cxn>
                <a:cxn ang="0">
                  <a:pos x="374" y="288"/>
                </a:cxn>
                <a:cxn ang="0">
                  <a:pos x="359" y="286"/>
                </a:cxn>
                <a:cxn ang="0">
                  <a:pos x="332" y="287"/>
                </a:cxn>
                <a:cxn ang="0">
                  <a:pos x="198" y="281"/>
                </a:cxn>
                <a:cxn ang="0">
                  <a:pos x="62" y="275"/>
                </a:cxn>
                <a:cxn ang="0">
                  <a:pos x="3" y="200"/>
                </a:cxn>
                <a:cxn ang="0">
                  <a:pos x="15" y="67"/>
                </a:cxn>
              </a:cxnLst>
              <a:rect l="0" t="0" r="r" b="b"/>
              <a:pathLst>
                <a:path w="509" h="329">
                  <a:moveTo>
                    <a:pt x="20" y="0"/>
                  </a:moveTo>
                  <a:lnTo>
                    <a:pt x="135" y="8"/>
                  </a:lnTo>
                  <a:lnTo>
                    <a:pt x="254" y="13"/>
                  </a:lnTo>
                  <a:lnTo>
                    <a:pt x="375" y="16"/>
                  </a:lnTo>
                  <a:lnTo>
                    <a:pt x="498" y="16"/>
                  </a:lnTo>
                  <a:lnTo>
                    <a:pt x="496" y="24"/>
                  </a:lnTo>
                  <a:lnTo>
                    <a:pt x="494" y="31"/>
                  </a:lnTo>
                  <a:lnTo>
                    <a:pt x="488" y="36"/>
                  </a:lnTo>
                  <a:lnTo>
                    <a:pt x="483" y="41"/>
                  </a:lnTo>
                  <a:lnTo>
                    <a:pt x="481" y="48"/>
                  </a:lnTo>
                  <a:lnTo>
                    <a:pt x="485" y="55"/>
                  </a:lnTo>
                  <a:lnTo>
                    <a:pt x="487" y="58"/>
                  </a:lnTo>
                  <a:lnTo>
                    <a:pt x="489" y="62"/>
                  </a:lnTo>
                  <a:lnTo>
                    <a:pt x="492" y="64"/>
                  </a:lnTo>
                  <a:lnTo>
                    <a:pt x="495" y="65"/>
                  </a:lnTo>
                  <a:lnTo>
                    <a:pt x="496" y="67"/>
                  </a:lnTo>
                  <a:lnTo>
                    <a:pt x="499" y="67"/>
                  </a:lnTo>
                  <a:lnTo>
                    <a:pt x="502" y="69"/>
                  </a:lnTo>
                  <a:lnTo>
                    <a:pt x="505" y="72"/>
                  </a:lnTo>
                  <a:lnTo>
                    <a:pt x="506" y="76"/>
                  </a:lnTo>
                  <a:lnTo>
                    <a:pt x="506" y="196"/>
                  </a:lnTo>
                  <a:lnTo>
                    <a:pt x="509" y="233"/>
                  </a:lnTo>
                  <a:lnTo>
                    <a:pt x="509" y="239"/>
                  </a:lnTo>
                  <a:lnTo>
                    <a:pt x="508" y="240"/>
                  </a:lnTo>
                  <a:lnTo>
                    <a:pt x="501" y="240"/>
                  </a:lnTo>
                  <a:lnTo>
                    <a:pt x="498" y="242"/>
                  </a:lnTo>
                  <a:lnTo>
                    <a:pt x="498" y="247"/>
                  </a:lnTo>
                  <a:lnTo>
                    <a:pt x="499" y="249"/>
                  </a:lnTo>
                  <a:lnTo>
                    <a:pt x="502" y="252"/>
                  </a:lnTo>
                  <a:lnTo>
                    <a:pt x="503" y="254"/>
                  </a:lnTo>
                  <a:lnTo>
                    <a:pt x="503" y="259"/>
                  </a:lnTo>
                  <a:lnTo>
                    <a:pt x="502" y="260"/>
                  </a:lnTo>
                  <a:lnTo>
                    <a:pt x="502" y="267"/>
                  </a:lnTo>
                  <a:lnTo>
                    <a:pt x="505" y="277"/>
                  </a:lnTo>
                  <a:lnTo>
                    <a:pt x="505" y="288"/>
                  </a:lnTo>
                  <a:lnTo>
                    <a:pt x="503" y="298"/>
                  </a:lnTo>
                  <a:lnTo>
                    <a:pt x="501" y="302"/>
                  </a:lnTo>
                  <a:lnTo>
                    <a:pt x="498" y="308"/>
                  </a:lnTo>
                  <a:lnTo>
                    <a:pt x="498" y="312"/>
                  </a:lnTo>
                  <a:lnTo>
                    <a:pt x="501" y="317"/>
                  </a:lnTo>
                  <a:lnTo>
                    <a:pt x="501" y="329"/>
                  </a:lnTo>
                  <a:lnTo>
                    <a:pt x="489" y="318"/>
                  </a:lnTo>
                  <a:lnTo>
                    <a:pt x="475" y="310"/>
                  </a:lnTo>
                  <a:lnTo>
                    <a:pt x="463" y="304"/>
                  </a:lnTo>
                  <a:lnTo>
                    <a:pt x="453" y="298"/>
                  </a:lnTo>
                  <a:lnTo>
                    <a:pt x="444" y="301"/>
                  </a:lnTo>
                  <a:lnTo>
                    <a:pt x="421" y="301"/>
                  </a:lnTo>
                  <a:lnTo>
                    <a:pt x="416" y="302"/>
                  </a:lnTo>
                  <a:lnTo>
                    <a:pt x="410" y="304"/>
                  </a:lnTo>
                  <a:lnTo>
                    <a:pt x="405" y="307"/>
                  </a:lnTo>
                  <a:lnTo>
                    <a:pt x="396" y="303"/>
                  </a:lnTo>
                  <a:lnTo>
                    <a:pt x="385" y="298"/>
                  </a:lnTo>
                  <a:lnTo>
                    <a:pt x="382" y="296"/>
                  </a:lnTo>
                  <a:lnTo>
                    <a:pt x="379" y="293"/>
                  </a:lnTo>
                  <a:lnTo>
                    <a:pt x="377" y="290"/>
                  </a:lnTo>
                  <a:lnTo>
                    <a:pt x="374" y="288"/>
                  </a:lnTo>
                  <a:lnTo>
                    <a:pt x="371" y="287"/>
                  </a:lnTo>
                  <a:lnTo>
                    <a:pt x="359" y="286"/>
                  </a:lnTo>
                  <a:lnTo>
                    <a:pt x="345" y="287"/>
                  </a:lnTo>
                  <a:lnTo>
                    <a:pt x="332" y="287"/>
                  </a:lnTo>
                  <a:lnTo>
                    <a:pt x="267" y="284"/>
                  </a:lnTo>
                  <a:lnTo>
                    <a:pt x="198" y="281"/>
                  </a:lnTo>
                  <a:lnTo>
                    <a:pt x="129" y="279"/>
                  </a:lnTo>
                  <a:lnTo>
                    <a:pt x="62" y="275"/>
                  </a:lnTo>
                  <a:lnTo>
                    <a:pt x="0" y="270"/>
                  </a:lnTo>
                  <a:lnTo>
                    <a:pt x="3" y="200"/>
                  </a:lnTo>
                  <a:lnTo>
                    <a:pt x="8" y="133"/>
                  </a:lnTo>
                  <a:lnTo>
                    <a:pt x="15" y="67"/>
                  </a:lnTo>
                  <a:lnTo>
                    <a:pt x="20"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35" name="Freeform 35">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158B6685-B313-411F-A4F7-705C735D8068}"/>
                </a:ext>
              </a:extLst>
            </p:cNvPr>
            <p:cNvSpPr>
              <a:spLocks/>
            </p:cNvSpPr>
            <p:nvPr/>
          </p:nvSpPr>
          <p:spPr bwMode="auto">
            <a:xfrm>
              <a:off x="5725150" y="2557111"/>
              <a:ext cx="971960" cy="494032"/>
            </a:xfrm>
            <a:custGeom>
              <a:avLst/>
              <a:gdLst/>
              <a:ahLst/>
              <a:cxnLst>
                <a:cxn ang="0">
                  <a:pos x="57" y="4"/>
                </a:cxn>
                <a:cxn ang="0">
                  <a:pos x="152" y="9"/>
                </a:cxn>
                <a:cxn ang="0">
                  <a:pos x="251" y="14"/>
                </a:cxn>
                <a:cxn ang="0">
                  <a:pos x="319" y="17"/>
                </a:cxn>
                <a:cxn ang="0">
                  <a:pos x="377" y="17"/>
                </a:cxn>
                <a:cxn ang="0">
                  <a:pos x="399" y="28"/>
                </a:cxn>
                <a:cxn ang="0">
                  <a:pos x="412" y="35"/>
                </a:cxn>
                <a:cxn ang="0">
                  <a:pos x="416" y="37"/>
                </a:cxn>
                <a:cxn ang="0">
                  <a:pos x="421" y="39"/>
                </a:cxn>
                <a:cxn ang="0">
                  <a:pos x="425" y="37"/>
                </a:cxn>
                <a:cxn ang="0">
                  <a:pos x="428" y="32"/>
                </a:cxn>
                <a:cxn ang="0">
                  <a:pos x="456" y="31"/>
                </a:cxn>
                <a:cxn ang="0">
                  <a:pos x="467" y="29"/>
                </a:cxn>
                <a:cxn ang="0">
                  <a:pos x="473" y="38"/>
                </a:cxn>
                <a:cxn ang="0">
                  <a:pos x="482" y="41"/>
                </a:cxn>
                <a:cxn ang="0">
                  <a:pos x="495" y="42"/>
                </a:cxn>
                <a:cxn ang="0">
                  <a:pos x="503" y="51"/>
                </a:cxn>
                <a:cxn ang="0">
                  <a:pos x="509" y="56"/>
                </a:cxn>
                <a:cxn ang="0">
                  <a:pos x="515" y="60"/>
                </a:cxn>
                <a:cxn ang="0">
                  <a:pos x="522" y="64"/>
                </a:cxn>
                <a:cxn ang="0">
                  <a:pos x="525" y="70"/>
                </a:cxn>
                <a:cxn ang="0">
                  <a:pos x="530" y="80"/>
                </a:cxn>
                <a:cxn ang="0">
                  <a:pos x="532" y="88"/>
                </a:cxn>
                <a:cxn ang="0">
                  <a:pos x="532" y="99"/>
                </a:cxn>
                <a:cxn ang="0">
                  <a:pos x="538" y="107"/>
                </a:cxn>
                <a:cxn ang="0">
                  <a:pos x="542" y="119"/>
                </a:cxn>
                <a:cxn ang="0">
                  <a:pos x="548" y="139"/>
                </a:cxn>
                <a:cxn ang="0">
                  <a:pos x="549" y="155"/>
                </a:cxn>
                <a:cxn ang="0">
                  <a:pos x="556" y="160"/>
                </a:cxn>
                <a:cxn ang="0">
                  <a:pos x="560" y="163"/>
                </a:cxn>
                <a:cxn ang="0">
                  <a:pos x="561" y="169"/>
                </a:cxn>
                <a:cxn ang="0">
                  <a:pos x="560" y="177"/>
                </a:cxn>
                <a:cxn ang="0">
                  <a:pos x="562" y="183"/>
                </a:cxn>
                <a:cxn ang="0">
                  <a:pos x="566" y="189"/>
                </a:cxn>
                <a:cxn ang="0">
                  <a:pos x="565" y="195"/>
                </a:cxn>
                <a:cxn ang="0">
                  <a:pos x="562" y="198"/>
                </a:cxn>
                <a:cxn ang="0">
                  <a:pos x="563" y="203"/>
                </a:cxn>
                <a:cxn ang="0">
                  <a:pos x="565" y="206"/>
                </a:cxn>
                <a:cxn ang="0">
                  <a:pos x="566" y="217"/>
                </a:cxn>
                <a:cxn ang="0">
                  <a:pos x="570" y="244"/>
                </a:cxn>
                <a:cxn ang="0">
                  <a:pos x="577" y="258"/>
                </a:cxn>
                <a:cxn ang="0">
                  <a:pos x="580" y="265"/>
                </a:cxn>
                <a:cxn ang="0">
                  <a:pos x="596" y="283"/>
                </a:cxn>
                <a:cxn ang="0">
                  <a:pos x="483" y="296"/>
                </a:cxn>
                <a:cxn ang="0">
                  <a:pos x="249" y="291"/>
                </a:cxn>
                <a:cxn ang="0">
                  <a:pos x="135" y="263"/>
                </a:cxn>
                <a:cxn ang="0">
                  <a:pos x="137" y="195"/>
                </a:cxn>
                <a:cxn ang="0">
                  <a:pos x="34" y="186"/>
                </a:cxn>
                <a:cxn ang="0">
                  <a:pos x="3" y="137"/>
                </a:cxn>
                <a:cxn ang="0">
                  <a:pos x="9" y="44"/>
                </a:cxn>
              </a:cxnLst>
              <a:rect l="0" t="0" r="r" b="b"/>
              <a:pathLst>
                <a:path w="600" h="296">
                  <a:moveTo>
                    <a:pt x="14" y="0"/>
                  </a:moveTo>
                  <a:lnTo>
                    <a:pt x="57" y="4"/>
                  </a:lnTo>
                  <a:lnTo>
                    <a:pt x="104" y="7"/>
                  </a:lnTo>
                  <a:lnTo>
                    <a:pt x="152" y="9"/>
                  </a:lnTo>
                  <a:lnTo>
                    <a:pt x="203" y="11"/>
                  </a:lnTo>
                  <a:lnTo>
                    <a:pt x="251" y="14"/>
                  </a:lnTo>
                  <a:lnTo>
                    <a:pt x="298" y="17"/>
                  </a:lnTo>
                  <a:lnTo>
                    <a:pt x="319" y="17"/>
                  </a:lnTo>
                  <a:lnTo>
                    <a:pt x="359" y="15"/>
                  </a:lnTo>
                  <a:lnTo>
                    <a:pt x="377" y="17"/>
                  </a:lnTo>
                  <a:lnTo>
                    <a:pt x="389" y="22"/>
                  </a:lnTo>
                  <a:lnTo>
                    <a:pt x="399" y="28"/>
                  </a:lnTo>
                  <a:lnTo>
                    <a:pt x="411" y="34"/>
                  </a:lnTo>
                  <a:lnTo>
                    <a:pt x="412" y="35"/>
                  </a:lnTo>
                  <a:lnTo>
                    <a:pt x="414" y="36"/>
                  </a:lnTo>
                  <a:lnTo>
                    <a:pt x="416" y="37"/>
                  </a:lnTo>
                  <a:lnTo>
                    <a:pt x="416" y="39"/>
                  </a:lnTo>
                  <a:lnTo>
                    <a:pt x="421" y="39"/>
                  </a:lnTo>
                  <a:lnTo>
                    <a:pt x="423" y="38"/>
                  </a:lnTo>
                  <a:lnTo>
                    <a:pt x="425" y="37"/>
                  </a:lnTo>
                  <a:lnTo>
                    <a:pt x="426" y="35"/>
                  </a:lnTo>
                  <a:lnTo>
                    <a:pt x="428" y="32"/>
                  </a:lnTo>
                  <a:lnTo>
                    <a:pt x="431" y="31"/>
                  </a:lnTo>
                  <a:lnTo>
                    <a:pt x="456" y="31"/>
                  </a:lnTo>
                  <a:lnTo>
                    <a:pt x="464" y="28"/>
                  </a:lnTo>
                  <a:lnTo>
                    <a:pt x="467" y="29"/>
                  </a:lnTo>
                  <a:lnTo>
                    <a:pt x="469" y="31"/>
                  </a:lnTo>
                  <a:lnTo>
                    <a:pt x="473" y="38"/>
                  </a:lnTo>
                  <a:lnTo>
                    <a:pt x="475" y="39"/>
                  </a:lnTo>
                  <a:lnTo>
                    <a:pt x="482" y="41"/>
                  </a:lnTo>
                  <a:lnTo>
                    <a:pt x="489" y="41"/>
                  </a:lnTo>
                  <a:lnTo>
                    <a:pt x="495" y="42"/>
                  </a:lnTo>
                  <a:lnTo>
                    <a:pt x="498" y="44"/>
                  </a:lnTo>
                  <a:lnTo>
                    <a:pt x="503" y="51"/>
                  </a:lnTo>
                  <a:lnTo>
                    <a:pt x="506" y="53"/>
                  </a:lnTo>
                  <a:lnTo>
                    <a:pt x="509" y="56"/>
                  </a:lnTo>
                  <a:lnTo>
                    <a:pt x="512" y="58"/>
                  </a:lnTo>
                  <a:lnTo>
                    <a:pt x="515" y="60"/>
                  </a:lnTo>
                  <a:lnTo>
                    <a:pt x="518" y="63"/>
                  </a:lnTo>
                  <a:lnTo>
                    <a:pt x="522" y="64"/>
                  </a:lnTo>
                  <a:lnTo>
                    <a:pt x="526" y="65"/>
                  </a:lnTo>
                  <a:lnTo>
                    <a:pt x="525" y="70"/>
                  </a:lnTo>
                  <a:lnTo>
                    <a:pt x="526" y="76"/>
                  </a:lnTo>
                  <a:lnTo>
                    <a:pt x="530" y="80"/>
                  </a:lnTo>
                  <a:lnTo>
                    <a:pt x="532" y="85"/>
                  </a:lnTo>
                  <a:lnTo>
                    <a:pt x="532" y="88"/>
                  </a:lnTo>
                  <a:lnTo>
                    <a:pt x="531" y="93"/>
                  </a:lnTo>
                  <a:lnTo>
                    <a:pt x="532" y="99"/>
                  </a:lnTo>
                  <a:lnTo>
                    <a:pt x="537" y="105"/>
                  </a:lnTo>
                  <a:lnTo>
                    <a:pt x="538" y="107"/>
                  </a:lnTo>
                  <a:lnTo>
                    <a:pt x="540" y="109"/>
                  </a:lnTo>
                  <a:lnTo>
                    <a:pt x="542" y="119"/>
                  </a:lnTo>
                  <a:lnTo>
                    <a:pt x="547" y="130"/>
                  </a:lnTo>
                  <a:lnTo>
                    <a:pt x="548" y="139"/>
                  </a:lnTo>
                  <a:lnTo>
                    <a:pt x="548" y="153"/>
                  </a:lnTo>
                  <a:lnTo>
                    <a:pt x="549" y="155"/>
                  </a:lnTo>
                  <a:lnTo>
                    <a:pt x="554" y="157"/>
                  </a:lnTo>
                  <a:lnTo>
                    <a:pt x="556" y="160"/>
                  </a:lnTo>
                  <a:lnTo>
                    <a:pt x="559" y="161"/>
                  </a:lnTo>
                  <a:lnTo>
                    <a:pt x="560" y="163"/>
                  </a:lnTo>
                  <a:lnTo>
                    <a:pt x="561" y="167"/>
                  </a:lnTo>
                  <a:lnTo>
                    <a:pt x="561" y="169"/>
                  </a:lnTo>
                  <a:lnTo>
                    <a:pt x="560" y="172"/>
                  </a:lnTo>
                  <a:lnTo>
                    <a:pt x="560" y="177"/>
                  </a:lnTo>
                  <a:lnTo>
                    <a:pt x="561" y="181"/>
                  </a:lnTo>
                  <a:lnTo>
                    <a:pt x="562" y="183"/>
                  </a:lnTo>
                  <a:lnTo>
                    <a:pt x="563" y="184"/>
                  </a:lnTo>
                  <a:lnTo>
                    <a:pt x="566" y="189"/>
                  </a:lnTo>
                  <a:lnTo>
                    <a:pt x="566" y="192"/>
                  </a:lnTo>
                  <a:lnTo>
                    <a:pt x="565" y="195"/>
                  </a:lnTo>
                  <a:lnTo>
                    <a:pt x="563" y="196"/>
                  </a:lnTo>
                  <a:lnTo>
                    <a:pt x="562" y="198"/>
                  </a:lnTo>
                  <a:lnTo>
                    <a:pt x="562" y="200"/>
                  </a:lnTo>
                  <a:lnTo>
                    <a:pt x="563" y="203"/>
                  </a:lnTo>
                  <a:lnTo>
                    <a:pt x="565" y="204"/>
                  </a:lnTo>
                  <a:lnTo>
                    <a:pt x="565" y="206"/>
                  </a:lnTo>
                  <a:lnTo>
                    <a:pt x="566" y="209"/>
                  </a:lnTo>
                  <a:lnTo>
                    <a:pt x="566" y="217"/>
                  </a:lnTo>
                  <a:lnTo>
                    <a:pt x="567" y="231"/>
                  </a:lnTo>
                  <a:lnTo>
                    <a:pt x="570" y="244"/>
                  </a:lnTo>
                  <a:lnTo>
                    <a:pt x="576" y="256"/>
                  </a:lnTo>
                  <a:lnTo>
                    <a:pt x="577" y="258"/>
                  </a:lnTo>
                  <a:lnTo>
                    <a:pt x="577" y="260"/>
                  </a:lnTo>
                  <a:lnTo>
                    <a:pt x="580" y="265"/>
                  </a:lnTo>
                  <a:lnTo>
                    <a:pt x="584" y="269"/>
                  </a:lnTo>
                  <a:lnTo>
                    <a:pt x="596" y="283"/>
                  </a:lnTo>
                  <a:lnTo>
                    <a:pt x="600" y="293"/>
                  </a:lnTo>
                  <a:lnTo>
                    <a:pt x="483" y="296"/>
                  </a:lnTo>
                  <a:lnTo>
                    <a:pt x="366" y="295"/>
                  </a:lnTo>
                  <a:lnTo>
                    <a:pt x="249" y="291"/>
                  </a:lnTo>
                  <a:lnTo>
                    <a:pt x="135" y="288"/>
                  </a:lnTo>
                  <a:lnTo>
                    <a:pt x="135" y="263"/>
                  </a:lnTo>
                  <a:lnTo>
                    <a:pt x="137" y="219"/>
                  </a:lnTo>
                  <a:lnTo>
                    <a:pt x="137" y="195"/>
                  </a:lnTo>
                  <a:lnTo>
                    <a:pt x="104" y="191"/>
                  </a:lnTo>
                  <a:lnTo>
                    <a:pt x="34" y="186"/>
                  </a:lnTo>
                  <a:lnTo>
                    <a:pt x="0" y="183"/>
                  </a:lnTo>
                  <a:lnTo>
                    <a:pt x="3" y="137"/>
                  </a:lnTo>
                  <a:lnTo>
                    <a:pt x="6" y="91"/>
                  </a:lnTo>
                  <a:lnTo>
                    <a:pt x="9" y="44"/>
                  </a:lnTo>
                  <a:lnTo>
                    <a:pt x="14"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36" name="Freeform 36">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18083D77-A765-49B4-B240-70449CC5A8E6}"/>
                </a:ext>
              </a:extLst>
            </p:cNvPr>
            <p:cNvSpPr>
              <a:spLocks/>
            </p:cNvSpPr>
            <p:nvPr/>
          </p:nvSpPr>
          <p:spPr bwMode="auto">
            <a:xfrm>
              <a:off x="5921162" y="3041127"/>
              <a:ext cx="869905" cy="480678"/>
            </a:xfrm>
            <a:custGeom>
              <a:avLst/>
              <a:gdLst/>
              <a:ahLst/>
              <a:cxnLst>
                <a:cxn ang="0">
                  <a:pos x="14" y="0"/>
                </a:cxn>
                <a:cxn ang="0">
                  <a:pos x="69" y="4"/>
                </a:cxn>
                <a:cxn ang="0">
                  <a:pos x="126" y="6"/>
                </a:cxn>
                <a:cxn ang="0">
                  <a:pos x="242" y="8"/>
                </a:cxn>
                <a:cxn ang="0">
                  <a:pos x="300" y="12"/>
                </a:cxn>
                <a:cxn ang="0">
                  <a:pos x="332" y="13"/>
                </a:cxn>
                <a:cxn ang="0">
                  <a:pos x="363" y="13"/>
                </a:cxn>
                <a:cxn ang="0">
                  <a:pos x="394" y="12"/>
                </a:cxn>
                <a:cxn ang="0">
                  <a:pos x="418" y="10"/>
                </a:cxn>
                <a:cxn ang="0">
                  <a:pos x="441" y="7"/>
                </a:cxn>
                <a:cxn ang="0">
                  <a:pos x="461" y="6"/>
                </a:cxn>
                <a:cxn ang="0">
                  <a:pos x="479" y="8"/>
                </a:cxn>
                <a:cxn ang="0">
                  <a:pos x="486" y="11"/>
                </a:cxn>
                <a:cxn ang="0">
                  <a:pos x="487" y="12"/>
                </a:cxn>
                <a:cxn ang="0">
                  <a:pos x="489" y="13"/>
                </a:cxn>
                <a:cxn ang="0">
                  <a:pos x="493" y="17"/>
                </a:cxn>
                <a:cxn ang="0">
                  <a:pos x="495" y="20"/>
                </a:cxn>
                <a:cxn ang="0">
                  <a:pos x="500" y="22"/>
                </a:cxn>
                <a:cxn ang="0">
                  <a:pos x="501" y="22"/>
                </a:cxn>
                <a:cxn ang="0">
                  <a:pos x="503" y="21"/>
                </a:cxn>
                <a:cxn ang="0">
                  <a:pos x="506" y="18"/>
                </a:cxn>
                <a:cxn ang="0">
                  <a:pos x="509" y="20"/>
                </a:cxn>
                <a:cxn ang="0">
                  <a:pos x="509" y="22"/>
                </a:cxn>
                <a:cxn ang="0">
                  <a:pos x="512" y="22"/>
                </a:cxn>
                <a:cxn ang="0">
                  <a:pos x="513" y="25"/>
                </a:cxn>
                <a:cxn ang="0">
                  <a:pos x="515" y="26"/>
                </a:cxn>
                <a:cxn ang="0">
                  <a:pos x="515" y="28"/>
                </a:cxn>
                <a:cxn ang="0">
                  <a:pos x="511" y="27"/>
                </a:cxn>
                <a:cxn ang="0">
                  <a:pos x="505" y="27"/>
                </a:cxn>
                <a:cxn ang="0">
                  <a:pos x="506" y="28"/>
                </a:cxn>
                <a:cxn ang="0">
                  <a:pos x="506" y="32"/>
                </a:cxn>
                <a:cxn ang="0">
                  <a:pos x="505" y="34"/>
                </a:cxn>
                <a:cxn ang="0">
                  <a:pos x="503" y="38"/>
                </a:cxn>
                <a:cxn ang="0">
                  <a:pos x="502" y="41"/>
                </a:cxn>
                <a:cxn ang="0">
                  <a:pos x="501" y="46"/>
                </a:cxn>
                <a:cxn ang="0">
                  <a:pos x="501" y="53"/>
                </a:cxn>
                <a:cxn ang="0">
                  <a:pos x="498" y="57"/>
                </a:cxn>
                <a:cxn ang="0">
                  <a:pos x="497" y="59"/>
                </a:cxn>
                <a:cxn ang="0">
                  <a:pos x="495" y="60"/>
                </a:cxn>
                <a:cxn ang="0">
                  <a:pos x="496" y="62"/>
                </a:cxn>
                <a:cxn ang="0">
                  <a:pos x="497" y="62"/>
                </a:cxn>
                <a:cxn ang="0">
                  <a:pos x="497" y="61"/>
                </a:cxn>
                <a:cxn ang="0">
                  <a:pos x="500" y="60"/>
                </a:cxn>
                <a:cxn ang="0">
                  <a:pos x="501" y="57"/>
                </a:cxn>
                <a:cxn ang="0">
                  <a:pos x="502" y="56"/>
                </a:cxn>
                <a:cxn ang="0">
                  <a:pos x="506" y="56"/>
                </a:cxn>
                <a:cxn ang="0">
                  <a:pos x="506" y="60"/>
                </a:cxn>
                <a:cxn ang="0">
                  <a:pos x="509" y="64"/>
                </a:cxn>
                <a:cxn ang="0">
                  <a:pos x="511" y="66"/>
                </a:cxn>
                <a:cxn ang="0">
                  <a:pos x="515" y="66"/>
                </a:cxn>
                <a:cxn ang="0">
                  <a:pos x="515" y="74"/>
                </a:cxn>
                <a:cxn ang="0">
                  <a:pos x="517" y="78"/>
                </a:cxn>
                <a:cxn ang="0">
                  <a:pos x="531" y="89"/>
                </a:cxn>
                <a:cxn ang="0">
                  <a:pos x="534" y="94"/>
                </a:cxn>
                <a:cxn ang="0">
                  <a:pos x="537" y="220"/>
                </a:cxn>
                <a:cxn ang="0">
                  <a:pos x="537" y="285"/>
                </a:cxn>
                <a:cxn ang="0">
                  <a:pos x="403" y="288"/>
                </a:cxn>
                <a:cxn ang="0">
                  <a:pos x="267" y="287"/>
                </a:cxn>
                <a:cxn ang="0">
                  <a:pos x="133" y="283"/>
                </a:cxn>
                <a:cxn ang="0">
                  <a:pos x="0" y="279"/>
                </a:cxn>
                <a:cxn ang="0">
                  <a:pos x="4" y="186"/>
                </a:cxn>
                <a:cxn ang="0">
                  <a:pos x="8" y="92"/>
                </a:cxn>
                <a:cxn ang="0">
                  <a:pos x="14" y="0"/>
                </a:cxn>
              </a:cxnLst>
              <a:rect l="0" t="0" r="r" b="b"/>
              <a:pathLst>
                <a:path w="537" h="288">
                  <a:moveTo>
                    <a:pt x="14" y="0"/>
                  </a:moveTo>
                  <a:lnTo>
                    <a:pt x="69" y="4"/>
                  </a:lnTo>
                  <a:lnTo>
                    <a:pt x="126" y="6"/>
                  </a:lnTo>
                  <a:lnTo>
                    <a:pt x="242" y="8"/>
                  </a:lnTo>
                  <a:lnTo>
                    <a:pt x="300" y="12"/>
                  </a:lnTo>
                  <a:lnTo>
                    <a:pt x="332" y="13"/>
                  </a:lnTo>
                  <a:lnTo>
                    <a:pt x="363" y="13"/>
                  </a:lnTo>
                  <a:lnTo>
                    <a:pt x="394" y="12"/>
                  </a:lnTo>
                  <a:lnTo>
                    <a:pt x="418" y="10"/>
                  </a:lnTo>
                  <a:lnTo>
                    <a:pt x="441" y="7"/>
                  </a:lnTo>
                  <a:lnTo>
                    <a:pt x="461" y="6"/>
                  </a:lnTo>
                  <a:lnTo>
                    <a:pt x="479" y="8"/>
                  </a:lnTo>
                  <a:lnTo>
                    <a:pt x="486" y="11"/>
                  </a:lnTo>
                  <a:lnTo>
                    <a:pt x="487" y="12"/>
                  </a:lnTo>
                  <a:lnTo>
                    <a:pt x="489" y="13"/>
                  </a:lnTo>
                  <a:lnTo>
                    <a:pt x="493" y="17"/>
                  </a:lnTo>
                  <a:lnTo>
                    <a:pt x="495" y="20"/>
                  </a:lnTo>
                  <a:lnTo>
                    <a:pt x="500" y="22"/>
                  </a:lnTo>
                  <a:lnTo>
                    <a:pt x="501" y="22"/>
                  </a:lnTo>
                  <a:lnTo>
                    <a:pt x="503" y="21"/>
                  </a:lnTo>
                  <a:lnTo>
                    <a:pt x="506" y="18"/>
                  </a:lnTo>
                  <a:lnTo>
                    <a:pt x="509" y="20"/>
                  </a:lnTo>
                  <a:lnTo>
                    <a:pt x="509" y="22"/>
                  </a:lnTo>
                  <a:lnTo>
                    <a:pt x="512" y="22"/>
                  </a:lnTo>
                  <a:lnTo>
                    <a:pt x="513" y="25"/>
                  </a:lnTo>
                  <a:lnTo>
                    <a:pt x="515" y="26"/>
                  </a:lnTo>
                  <a:lnTo>
                    <a:pt x="515" y="28"/>
                  </a:lnTo>
                  <a:lnTo>
                    <a:pt x="511" y="27"/>
                  </a:lnTo>
                  <a:lnTo>
                    <a:pt x="505" y="27"/>
                  </a:lnTo>
                  <a:lnTo>
                    <a:pt x="506" y="28"/>
                  </a:lnTo>
                  <a:lnTo>
                    <a:pt x="506" y="32"/>
                  </a:lnTo>
                  <a:lnTo>
                    <a:pt x="505" y="34"/>
                  </a:lnTo>
                  <a:lnTo>
                    <a:pt x="503" y="38"/>
                  </a:lnTo>
                  <a:lnTo>
                    <a:pt x="502" y="41"/>
                  </a:lnTo>
                  <a:lnTo>
                    <a:pt x="501" y="46"/>
                  </a:lnTo>
                  <a:lnTo>
                    <a:pt x="501" y="53"/>
                  </a:lnTo>
                  <a:lnTo>
                    <a:pt x="498" y="57"/>
                  </a:lnTo>
                  <a:lnTo>
                    <a:pt x="497" y="59"/>
                  </a:lnTo>
                  <a:lnTo>
                    <a:pt x="495" y="60"/>
                  </a:lnTo>
                  <a:lnTo>
                    <a:pt x="496" y="62"/>
                  </a:lnTo>
                  <a:lnTo>
                    <a:pt x="497" y="62"/>
                  </a:lnTo>
                  <a:lnTo>
                    <a:pt x="497" y="61"/>
                  </a:lnTo>
                  <a:lnTo>
                    <a:pt x="500" y="60"/>
                  </a:lnTo>
                  <a:lnTo>
                    <a:pt x="501" y="57"/>
                  </a:lnTo>
                  <a:lnTo>
                    <a:pt x="502" y="56"/>
                  </a:lnTo>
                  <a:lnTo>
                    <a:pt x="506" y="56"/>
                  </a:lnTo>
                  <a:lnTo>
                    <a:pt x="506" y="60"/>
                  </a:lnTo>
                  <a:lnTo>
                    <a:pt x="509" y="64"/>
                  </a:lnTo>
                  <a:lnTo>
                    <a:pt x="511" y="66"/>
                  </a:lnTo>
                  <a:lnTo>
                    <a:pt x="515" y="66"/>
                  </a:lnTo>
                  <a:lnTo>
                    <a:pt x="515" y="74"/>
                  </a:lnTo>
                  <a:lnTo>
                    <a:pt x="517" y="78"/>
                  </a:lnTo>
                  <a:lnTo>
                    <a:pt x="531" y="89"/>
                  </a:lnTo>
                  <a:lnTo>
                    <a:pt x="534" y="94"/>
                  </a:lnTo>
                  <a:lnTo>
                    <a:pt x="537" y="220"/>
                  </a:lnTo>
                  <a:lnTo>
                    <a:pt x="537" y="285"/>
                  </a:lnTo>
                  <a:lnTo>
                    <a:pt x="403" y="288"/>
                  </a:lnTo>
                  <a:lnTo>
                    <a:pt x="267" y="287"/>
                  </a:lnTo>
                  <a:lnTo>
                    <a:pt x="133" y="283"/>
                  </a:lnTo>
                  <a:lnTo>
                    <a:pt x="0" y="279"/>
                  </a:lnTo>
                  <a:lnTo>
                    <a:pt x="4" y="186"/>
                  </a:lnTo>
                  <a:lnTo>
                    <a:pt x="8" y="92"/>
                  </a:lnTo>
                  <a:lnTo>
                    <a:pt x="14"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37" name="Freeform 37">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0CBF9840-57C0-42CB-A673-F74239B3F1C6}"/>
                </a:ext>
              </a:extLst>
            </p:cNvPr>
            <p:cNvSpPr>
              <a:spLocks/>
            </p:cNvSpPr>
            <p:nvPr/>
          </p:nvSpPr>
          <p:spPr bwMode="auto">
            <a:xfrm>
              <a:off x="5794809" y="3506785"/>
              <a:ext cx="1030279" cy="537425"/>
            </a:xfrm>
            <a:custGeom>
              <a:avLst/>
              <a:gdLst/>
              <a:ahLst/>
              <a:cxnLst>
                <a:cxn ang="0">
                  <a:pos x="154" y="7"/>
                </a:cxn>
                <a:cxn ang="0">
                  <a:pos x="461" y="12"/>
                </a:cxn>
                <a:cxn ang="0">
                  <a:pos x="618" y="43"/>
                </a:cxn>
                <a:cxn ang="0">
                  <a:pos x="626" y="102"/>
                </a:cxn>
                <a:cxn ang="0">
                  <a:pos x="635" y="159"/>
                </a:cxn>
                <a:cxn ang="0">
                  <a:pos x="635" y="237"/>
                </a:cxn>
                <a:cxn ang="0">
                  <a:pos x="619" y="317"/>
                </a:cxn>
                <a:cxn ang="0">
                  <a:pos x="581" y="294"/>
                </a:cxn>
                <a:cxn ang="0">
                  <a:pos x="578" y="294"/>
                </a:cxn>
                <a:cxn ang="0">
                  <a:pos x="575" y="295"/>
                </a:cxn>
                <a:cxn ang="0">
                  <a:pos x="574" y="299"/>
                </a:cxn>
                <a:cxn ang="0">
                  <a:pos x="572" y="302"/>
                </a:cxn>
                <a:cxn ang="0">
                  <a:pos x="559" y="300"/>
                </a:cxn>
                <a:cxn ang="0">
                  <a:pos x="553" y="296"/>
                </a:cxn>
                <a:cxn ang="0">
                  <a:pos x="540" y="301"/>
                </a:cxn>
                <a:cxn ang="0">
                  <a:pos x="530" y="303"/>
                </a:cxn>
                <a:cxn ang="0">
                  <a:pos x="497" y="316"/>
                </a:cxn>
                <a:cxn ang="0">
                  <a:pos x="474" y="302"/>
                </a:cxn>
                <a:cxn ang="0">
                  <a:pos x="470" y="300"/>
                </a:cxn>
                <a:cxn ang="0">
                  <a:pos x="466" y="303"/>
                </a:cxn>
                <a:cxn ang="0">
                  <a:pos x="462" y="305"/>
                </a:cxn>
                <a:cxn ang="0">
                  <a:pos x="460" y="302"/>
                </a:cxn>
                <a:cxn ang="0">
                  <a:pos x="454" y="299"/>
                </a:cxn>
                <a:cxn ang="0">
                  <a:pos x="446" y="298"/>
                </a:cxn>
                <a:cxn ang="0">
                  <a:pos x="438" y="305"/>
                </a:cxn>
                <a:cxn ang="0">
                  <a:pos x="435" y="316"/>
                </a:cxn>
                <a:cxn ang="0">
                  <a:pos x="431" y="314"/>
                </a:cxn>
                <a:cxn ang="0">
                  <a:pos x="430" y="309"/>
                </a:cxn>
                <a:cxn ang="0">
                  <a:pos x="431" y="305"/>
                </a:cxn>
                <a:cxn ang="0">
                  <a:pos x="424" y="302"/>
                </a:cxn>
                <a:cxn ang="0">
                  <a:pos x="418" y="305"/>
                </a:cxn>
                <a:cxn ang="0">
                  <a:pos x="410" y="302"/>
                </a:cxn>
                <a:cxn ang="0">
                  <a:pos x="396" y="294"/>
                </a:cxn>
                <a:cxn ang="0">
                  <a:pos x="389" y="294"/>
                </a:cxn>
                <a:cxn ang="0">
                  <a:pos x="378" y="302"/>
                </a:cxn>
                <a:cxn ang="0">
                  <a:pos x="374" y="296"/>
                </a:cxn>
                <a:cxn ang="0">
                  <a:pos x="369" y="291"/>
                </a:cxn>
                <a:cxn ang="0">
                  <a:pos x="362" y="287"/>
                </a:cxn>
                <a:cxn ang="0">
                  <a:pos x="362" y="277"/>
                </a:cxn>
                <a:cxn ang="0">
                  <a:pos x="339" y="279"/>
                </a:cxn>
                <a:cxn ang="0">
                  <a:pos x="314" y="277"/>
                </a:cxn>
                <a:cxn ang="0">
                  <a:pos x="277" y="268"/>
                </a:cxn>
                <a:cxn ang="0">
                  <a:pos x="276" y="256"/>
                </a:cxn>
                <a:cxn ang="0">
                  <a:pos x="268" y="249"/>
                </a:cxn>
                <a:cxn ang="0">
                  <a:pos x="264" y="246"/>
                </a:cxn>
                <a:cxn ang="0">
                  <a:pos x="258" y="251"/>
                </a:cxn>
                <a:cxn ang="0">
                  <a:pos x="255" y="250"/>
                </a:cxn>
                <a:cxn ang="0">
                  <a:pos x="248" y="249"/>
                </a:cxn>
                <a:cxn ang="0">
                  <a:pos x="247" y="251"/>
                </a:cxn>
                <a:cxn ang="0">
                  <a:pos x="232" y="242"/>
                </a:cxn>
                <a:cxn ang="0">
                  <a:pos x="219" y="231"/>
                </a:cxn>
                <a:cxn ang="0">
                  <a:pos x="224" y="60"/>
                </a:cxn>
                <a:cxn ang="0">
                  <a:pos x="199" y="50"/>
                </a:cxn>
                <a:cxn ang="0">
                  <a:pos x="169" y="51"/>
                </a:cxn>
                <a:cxn ang="0">
                  <a:pos x="118" y="48"/>
                </a:cxn>
                <a:cxn ang="0">
                  <a:pos x="37" y="42"/>
                </a:cxn>
                <a:cxn ang="0">
                  <a:pos x="1" y="25"/>
                </a:cxn>
                <a:cxn ang="0">
                  <a:pos x="5" y="0"/>
                </a:cxn>
              </a:cxnLst>
              <a:rect l="0" t="0" r="r" b="b"/>
              <a:pathLst>
                <a:path w="636" h="322">
                  <a:moveTo>
                    <a:pt x="5" y="0"/>
                  </a:moveTo>
                  <a:lnTo>
                    <a:pt x="154" y="7"/>
                  </a:lnTo>
                  <a:lnTo>
                    <a:pt x="306" y="11"/>
                  </a:lnTo>
                  <a:lnTo>
                    <a:pt x="461" y="12"/>
                  </a:lnTo>
                  <a:lnTo>
                    <a:pt x="618" y="12"/>
                  </a:lnTo>
                  <a:lnTo>
                    <a:pt x="618" y="43"/>
                  </a:lnTo>
                  <a:lnTo>
                    <a:pt x="621" y="72"/>
                  </a:lnTo>
                  <a:lnTo>
                    <a:pt x="626" y="102"/>
                  </a:lnTo>
                  <a:lnTo>
                    <a:pt x="631" y="130"/>
                  </a:lnTo>
                  <a:lnTo>
                    <a:pt x="635" y="159"/>
                  </a:lnTo>
                  <a:lnTo>
                    <a:pt x="636" y="197"/>
                  </a:lnTo>
                  <a:lnTo>
                    <a:pt x="635" y="237"/>
                  </a:lnTo>
                  <a:lnTo>
                    <a:pt x="635" y="322"/>
                  </a:lnTo>
                  <a:lnTo>
                    <a:pt x="619" y="317"/>
                  </a:lnTo>
                  <a:lnTo>
                    <a:pt x="594" y="301"/>
                  </a:lnTo>
                  <a:lnTo>
                    <a:pt x="581" y="294"/>
                  </a:lnTo>
                  <a:lnTo>
                    <a:pt x="579" y="293"/>
                  </a:lnTo>
                  <a:lnTo>
                    <a:pt x="578" y="294"/>
                  </a:lnTo>
                  <a:lnTo>
                    <a:pt x="576" y="294"/>
                  </a:lnTo>
                  <a:lnTo>
                    <a:pt x="575" y="295"/>
                  </a:lnTo>
                  <a:lnTo>
                    <a:pt x="575" y="298"/>
                  </a:lnTo>
                  <a:lnTo>
                    <a:pt x="574" y="299"/>
                  </a:lnTo>
                  <a:lnTo>
                    <a:pt x="574" y="300"/>
                  </a:lnTo>
                  <a:lnTo>
                    <a:pt x="572" y="302"/>
                  </a:lnTo>
                  <a:lnTo>
                    <a:pt x="564" y="302"/>
                  </a:lnTo>
                  <a:lnTo>
                    <a:pt x="559" y="300"/>
                  </a:lnTo>
                  <a:lnTo>
                    <a:pt x="558" y="299"/>
                  </a:lnTo>
                  <a:lnTo>
                    <a:pt x="553" y="296"/>
                  </a:lnTo>
                  <a:lnTo>
                    <a:pt x="546" y="298"/>
                  </a:lnTo>
                  <a:lnTo>
                    <a:pt x="540" y="301"/>
                  </a:lnTo>
                  <a:lnTo>
                    <a:pt x="534" y="303"/>
                  </a:lnTo>
                  <a:lnTo>
                    <a:pt x="530" y="303"/>
                  </a:lnTo>
                  <a:lnTo>
                    <a:pt x="525" y="299"/>
                  </a:lnTo>
                  <a:lnTo>
                    <a:pt x="497" y="316"/>
                  </a:lnTo>
                  <a:lnTo>
                    <a:pt x="484" y="309"/>
                  </a:lnTo>
                  <a:lnTo>
                    <a:pt x="474" y="302"/>
                  </a:lnTo>
                  <a:lnTo>
                    <a:pt x="472" y="301"/>
                  </a:lnTo>
                  <a:lnTo>
                    <a:pt x="470" y="300"/>
                  </a:lnTo>
                  <a:lnTo>
                    <a:pt x="469" y="300"/>
                  </a:lnTo>
                  <a:lnTo>
                    <a:pt x="466" y="303"/>
                  </a:lnTo>
                  <a:lnTo>
                    <a:pt x="465" y="303"/>
                  </a:lnTo>
                  <a:lnTo>
                    <a:pt x="462" y="305"/>
                  </a:lnTo>
                  <a:lnTo>
                    <a:pt x="460" y="305"/>
                  </a:lnTo>
                  <a:lnTo>
                    <a:pt x="460" y="302"/>
                  </a:lnTo>
                  <a:lnTo>
                    <a:pt x="459" y="301"/>
                  </a:lnTo>
                  <a:lnTo>
                    <a:pt x="454" y="299"/>
                  </a:lnTo>
                  <a:lnTo>
                    <a:pt x="449" y="294"/>
                  </a:lnTo>
                  <a:lnTo>
                    <a:pt x="446" y="298"/>
                  </a:lnTo>
                  <a:lnTo>
                    <a:pt x="441" y="301"/>
                  </a:lnTo>
                  <a:lnTo>
                    <a:pt x="438" y="305"/>
                  </a:lnTo>
                  <a:lnTo>
                    <a:pt x="435" y="309"/>
                  </a:lnTo>
                  <a:lnTo>
                    <a:pt x="435" y="316"/>
                  </a:lnTo>
                  <a:lnTo>
                    <a:pt x="432" y="315"/>
                  </a:lnTo>
                  <a:lnTo>
                    <a:pt x="431" y="314"/>
                  </a:lnTo>
                  <a:lnTo>
                    <a:pt x="430" y="312"/>
                  </a:lnTo>
                  <a:lnTo>
                    <a:pt x="430" y="309"/>
                  </a:lnTo>
                  <a:lnTo>
                    <a:pt x="431" y="307"/>
                  </a:lnTo>
                  <a:lnTo>
                    <a:pt x="431" y="305"/>
                  </a:lnTo>
                  <a:lnTo>
                    <a:pt x="432" y="302"/>
                  </a:lnTo>
                  <a:lnTo>
                    <a:pt x="424" y="302"/>
                  </a:lnTo>
                  <a:lnTo>
                    <a:pt x="420" y="303"/>
                  </a:lnTo>
                  <a:lnTo>
                    <a:pt x="418" y="305"/>
                  </a:lnTo>
                  <a:lnTo>
                    <a:pt x="416" y="308"/>
                  </a:lnTo>
                  <a:lnTo>
                    <a:pt x="410" y="302"/>
                  </a:lnTo>
                  <a:lnTo>
                    <a:pt x="404" y="298"/>
                  </a:lnTo>
                  <a:lnTo>
                    <a:pt x="396" y="294"/>
                  </a:lnTo>
                  <a:lnTo>
                    <a:pt x="392" y="292"/>
                  </a:lnTo>
                  <a:lnTo>
                    <a:pt x="389" y="294"/>
                  </a:lnTo>
                  <a:lnTo>
                    <a:pt x="383" y="300"/>
                  </a:lnTo>
                  <a:lnTo>
                    <a:pt x="378" y="302"/>
                  </a:lnTo>
                  <a:lnTo>
                    <a:pt x="373" y="302"/>
                  </a:lnTo>
                  <a:lnTo>
                    <a:pt x="374" y="296"/>
                  </a:lnTo>
                  <a:lnTo>
                    <a:pt x="373" y="293"/>
                  </a:lnTo>
                  <a:lnTo>
                    <a:pt x="369" y="291"/>
                  </a:lnTo>
                  <a:lnTo>
                    <a:pt x="366" y="289"/>
                  </a:lnTo>
                  <a:lnTo>
                    <a:pt x="362" y="287"/>
                  </a:lnTo>
                  <a:lnTo>
                    <a:pt x="361" y="282"/>
                  </a:lnTo>
                  <a:lnTo>
                    <a:pt x="362" y="277"/>
                  </a:lnTo>
                  <a:lnTo>
                    <a:pt x="346" y="277"/>
                  </a:lnTo>
                  <a:lnTo>
                    <a:pt x="339" y="279"/>
                  </a:lnTo>
                  <a:lnTo>
                    <a:pt x="334" y="282"/>
                  </a:lnTo>
                  <a:lnTo>
                    <a:pt x="314" y="277"/>
                  </a:lnTo>
                  <a:lnTo>
                    <a:pt x="296" y="271"/>
                  </a:lnTo>
                  <a:lnTo>
                    <a:pt x="277" y="268"/>
                  </a:lnTo>
                  <a:lnTo>
                    <a:pt x="278" y="260"/>
                  </a:lnTo>
                  <a:lnTo>
                    <a:pt x="276" y="256"/>
                  </a:lnTo>
                  <a:lnTo>
                    <a:pt x="271" y="252"/>
                  </a:lnTo>
                  <a:lnTo>
                    <a:pt x="268" y="249"/>
                  </a:lnTo>
                  <a:lnTo>
                    <a:pt x="267" y="243"/>
                  </a:lnTo>
                  <a:lnTo>
                    <a:pt x="264" y="246"/>
                  </a:lnTo>
                  <a:lnTo>
                    <a:pt x="263" y="249"/>
                  </a:lnTo>
                  <a:lnTo>
                    <a:pt x="258" y="251"/>
                  </a:lnTo>
                  <a:lnTo>
                    <a:pt x="257" y="250"/>
                  </a:lnTo>
                  <a:lnTo>
                    <a:pt x="255" y="250"/>
                  </a:lnTo>
                  <a:lnTo>
                    <a:pt x="252" y="249"/>
                  </a:lnTo>
                  <a:lnTo>
                    <a:pt x="248" y="249"/>
                  </a:lnTo>
                  <a:lnTo>
                    <a:pt x="247" y="250"/>
                  </a:lnTo>
                  <a:lnTo>
                    <a:pt x="247" y="251"/>
                  </a:lnTo>
                  <a:lnTo>
                    <a:pt x="239" y="247"/>
                  </a:lnTo>
                  <a:lnTo>
                    <a:pt x="232" y="242"/>
                  </a:lnTo>
                  <a:lnTo>
                    <a:pt x="226" y="235"/>
                  </a:lnTo>
                  <a:lnTo>
                    <a:pt x="219" y="231"/>
                  </a:lnTo>
                  <a:lnTo>
                    <a:pt x="220" y="145"/>
                  </a:lnTo>
                  <a:lnTo>
                    <a:pt x="224" y="60"/>
                  </a:lnTo>
                  <a:lnTo>
                    <a:pt x="212" y="53"/>
                  </a:lnTo>
                  <a:lnTo>
                    <a:pt x="199" y="50"/>
                  </a:lnTo>
                  <a:lnTo>
                    <a:pt x="185" y="50"/>
                  </a:lnTo>
                  <a:lnTo>
                    <a:pt x="169" y="51"/>
                  </a:lnTo>
                  <a:lnTo>
                    <a:pt x="154" y="51"/>
                  </a:lnTo>
                  <a:lnTo>
                    <a:pt x="118" y="48"/>
                  </a:lnTo>
                  <a:lnTo>
                    <a:pt x="78" y="46"/>
                  </a:lnTo>
                  <a:lnTo>
                    <a:pt x="37" y="42"/>
                  </a:lnTo>
                  <a:lnTo>
                    <a:pt x="0" y="41"/>
                  </a:lnTo>
                  <a:lnTo>
                    <a:pt x="1" y="25"/>
                  </a:lnTo>
                  <a:lnTo>
                    <a:pt x="4" y="12"/>
                  </a:lnTo>
                  <a:lnTo>
                    <a:pt x="5"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38" name="Freeform 38">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05FD62A5-C29D-47A1-8E03-587B85868D28}"/>
                </a:ext>
              </a:extLst>
            </p:cNvPr>
            <p:cNvSpPr>
              <a:spLocks/>
            </p:cNvSpPr>
            <p:nvPr/>
          </p:nvSpPr>
          <p:spPr bwMode="auto">
            <a:xfrm>
              <a:off x="4586336" y="1463900"/>
              <a:ext cx="1219812" cy="777765"/>
            </a:xfrm>
            <a:custGeom>
              <a:avLst/>
              <a:gdLst/>
              <a:ahLst/>
              <a:cxnLst>
                <a:cxn ang="0">
                  <a:pos x="80" y="11"/>
                </a:cxn>
                <a:cxn ang="0">
                  <a:pos x="249" y="40"/>
                </a:cxn>
                <a:cxn ang="0">
                  <a:pos x="528" y="80"/>
                </a:cxn>
                <a:cxn ang="0">
                  <a:pos x="729" y="98"/>
                </a:cxn>
                <a:cxn ang="0">
                  <a:pos x="740" y="284"/>
                </a:cxn>
                <a:cxn ang="0">
                  <a:pos x="606" y="455"/>
                </a:cxn>
                <a:cxn ang="0">
                  <a:pos x="335" y="424"/>
                </a:cxn>
                <a:cxn ang="0">
                  <a:pos x="265" y="425"/>
                </a:cxn>
                <a:cxn ang="0">
                  <a:pos x="261" y="458"/>
                </a:cxn>
                <a:cxn ang="0">
                  <a:pos x="252" y="446"/>
                </a:cxn>
                <a:cxn ang="0">
                  <a:pos x="241" y="438"/>
                </a:cxn>
                <a:cxn ang="0">
                  <a:pos x="233" y="448"/>
                </a:cxn>
                <a:cxn ang="0">
                  <a:pos x="206" y="446"/>
                </a:cxn>
                <a:cxn ang="0">
                  <a:pos x="181" y="445"/>
                </a:cxn>
                <a:cxn ang="0">
                  <a:pos x="173" y="449"/>
                </a:cxn>
                <a:cxn ang="0">
                  <a:pos x="162" y="446"/>
                </a:cxn>
                <a:cxn ang="0">
                  <a:pos x="144" y="449"/>
                </a:cxn>
                <a:cxn ang="0">
                  <a:pos x="135" y="434"/>
                </a:cxn>
                <a:cxn ang="0">
                  <a:pos x="124" y="410"/>
                </a:cxn>
                <a:cxn ang="0">
                  <a:pos x="113" y="398"/>
                </a:cxn>
                <a:cxn ang="0">
                  <a:pos x="113" y="379"/>
                </a:cxn>
                <a:cxn ang="0">
                  <a:pos x="101" y="343"/>
                </a:cxn>
                <a:cxn ang="0">
                  <a:pos x="88" y="323"/>
                </a:cxn>
                <a:cxn ang="0">
                  <a:pos x="72" y="334"/>
                </a:cxn>
                <a:cxn ang="0">
                  <a:pos x="53" y="328"/>
                </a:cxn>
                <a:cxn ang="0">
                  <a:pos x="53" y="321"/>
                </a:cxn>
                <a:cxn ang="0">
                  <a:pos x="57" y="318"/>
                </a:cxn>
                <a:cxn ang="0">
                  <a:pos x="57" y="312"/>
                </a:cxn>
                <a:cxn ang="0">
                  <a:pos x="58" y="308"/>
                </a:cxn>
                <a:cxn ang="0">
                  <a:pos x="63" y="305"/>
                </a:cxn>
                <a:cxn ang="0">
                  <a:pos x="68" y="271"/>
                </a:cxn>
                <a:cxn ang="0">
                  <a:pos x="84" y="232"/>
                </a:cxn>
                <a:cxn ang="0">
                  <a:pos x="73" y="227"/>
                </a:cxn>
                <a:cxn ang="0">
                  <a:pos x="67" y="220"/>
                </a:cxn>
                <a:cxn ang="0">
                  <a:pos x="57" y="216"/>
                </a:cxn>
                <a:cxn ang="0">
                  <a:pos x="53" y="206"/>
                </a:cxn>
                <a:cxn ang="0">
                  <a:pos x="53" y="201"/>
                </a:cxn>
                <a:cxn ang="0">
                  <a:pos x="50" y="196"/>
                </a:cxn>
                <a:cxn ang="0">
                  <a:pos x="34" y="167"/>
                </a:cxn>
                <a:cxn ang="0">
                  <a:pos x="22" y="155"/>
                </a:cxn>
                <a:cxn ang="0">
                  <a:pos x="20" y="150"/>
                </a:cxn>
                <a:cxn ang="0">
                  <a:pos x="16" y="144"/>
                </a:cxn>
                <a:cxn ang="0">
                  <a:pos x="15" y="131"/>
                </a:cxn>
                <a:cxn ang="0">
                  <a:pos x="13" y="111"/>
                </a:cxn>
                <a:cxn ang="0">
                  <a:pos x="6" y="60"/>
                </a:cxn>
              </a:cxnLst>
              <a:rect l="0" t="0" r="r" b="b"/>
              <a:pathLst>
                <a:path w="753" h="466">
                  <a:moveTo>
                    <a:pt x="16" y="0"/>
                  </a:moveTo>
                  <a:lnTo>
                    <a:pt x="47" y="5"/>
                  </a:lnTo>
                  <a:lnTo>
                    <a:pt x="80" y="11"/>
                  </a:lnTo>
                  <a:lnTo>
                    <a:pt x="114" y="18"/>
                  </a:lnTo>
                  <a:lnTo>
                    <a:pt x="145" y="24"/>
                  </a:lnTo>
                  <a:lnTo>
                    <a:pt x="249" y="40"/>
                  </a:lnTo>
                  <a:lnTo>
                    <a:pt x="354" y="57"/>
                  </a:lnTo>
                  <a:lnTo>
                    <a:pt x="440" y="69"/>
                  </a:lnTo>
                  <a:lnTo>
                    <a:pt x="528" y="80"/>
                  </a:lnTo>
                  <a:lnTo>
                    <a:pt x="616" y="88"/>
                  </a:lnTo>
                  <a:lnTo>
                    <a:pt x="703" y="97"/>
                  </a:lnTo>
                  <a:lnTo>
                    <a:pt x="729" y="98"/>
                  </a:lnTo>
                  <a:lnTo>
                    <a:pt x="753" y="99"/>
                  </a:lnTo>
                  <a:lnTo>
                    <a:pt x="746" y="190"/>
                  </a:lnTo>
                  <a:lnTo>
                    <a:pt x="740" y="284"/>
                  </a:lnTo>
                  <a:lnTo>
                    <a:pt x="733" y="376"/>
                  </a:lnTo>
                  <a:lnTo>
                    <a:pt x="725" y="466"/>
                  </a:lnTo>
                  <a:lnTo>
                    <a:pt x="606" y="455"/>
                  </a:lnTo>
                  <a:lnTo>
                    <a:pt x="486" y="444"/>
                  </a:lnTo>
                  <a:lnTo>
                    <a:pt x="368" y="430"/>
                  </a:lnTo>
                  <a:lnTo>
                    <a:pt x="335" y="424"/>
                  </a:lnTo>
                  <a:lnTo>
                    <a:pt x="302" y="419"/>
                  </a:lnTo>
                  <a:lnTo>
                    <a:pt x="270" y="418"/>
                  </a:lnTo>
                  <a:lnTo>
                    <a:pt x="265" y="425"/>
                  </a:lnTo>
                  <a:lnTo>
                    <a:pt x="263" y="435"/>
                  </a:lnTo>
                  <a:lnTo>
                    <a:pt x="262" y="446"/>
                  </a:lnTo>
                  <a:lnTo>
                    <a:pt x="261" y="458"/>
                  </a:lnTo>
                  <a:lnTo>
                    <a:pt x="256" y="455"/>
                  </a:lnTo>
                  <a:lnTo>
                    <a:pt x="254" y="452"/>
                  </a:lnTo>
                  <a:lnTo>
                    <a:pt x="252" y="446"/>
                  </a:lnTo>
                  <a:lnTo>
                    <a:pt x="250" y="441"/>
                  </a:lnTo>
                  <a:lnTo>
                    <a:pt x="247" y="438"/>
                  </a:lnTo>
                  <a:lnTo>
                    <a:pt x="241" y="438"/>
                  </a:lnTo>
                  <a:lnTo>
                    <a:pt x="237" y="440"/>
                  </a:lnTo>
                  <a:lnTo>
                    <a:pt x="235" y="444"/>
                  </a:lnTo>
                  <a:lnTo>
                    <a:pt x="233" y="448"/>
                  </a:lnTo>
                  <a:lnTo>
                    <a:pt x="230" y="451"/>
                  </a:lnTo>
                  <a:lnTo>
                    <a:pt x="224" y="452"/>
                  </a:lnTo>
                  <a:lnTo>
                    <a:pt x="206" y="446"/>
                  </a:lnTo>
                  <a:lnTo>
                    <a:pt x="188" y="444"/>
                  </a:lnTo>
                  <a:lnTo>
                    <a:pt x="185" y="444"/>
                  </a:lnTo>
                  <a:lnTo>
                    <a:pt x="181" y="445"/>
                  </a:lnTo>
                  <a:lnTo>
                    <a:pt x="179" y="447"/>
                  </a:lnTo>
                  <a:lnTo>
                    <a:pt x="177" y="448"/>
                  </a:lnTo>
                  <a:lnTo>
                    <a:pt x="173" y="449"/>
                  </a:lnTo>
                  <a:lnTo>
                    <a:pt x="170" y="449"/>
                  </a:lnTo>
                  <a:lnTo>
                    <a:pt x="165" y="447"/>
                  </a:lnTo>
                  <a:lnTo>
                    <a:pt x="162" y="446"/>
                  </a:lnTo>
                  <a:lnTo>
                    <a:pt x="157" y="446"/>
                  </a:lnTo>
                  <a:lnTo>
                    <a:pt x="150" y="447"/>
                  </a:lnTo>
                  <a:lnTo>
                    <a:pt x="144" y="449"/>
                  </a:lnTo>
                  <a:lnTo>
                    <a:pt x="137" y="452"/>
                  </a:lnTo>
                  <a:lnTo>
                    <a:pt x="136" y="444"/>
                  </a:lnTo>
                  <a:lnTo>
                    <a:pt x="135" y="434"/>
                  </a:lnTo>
                  <a:lnTo>
                    <a:pt x="132" y="425"/>
                  </a:lnTo>
                  <a:lnTo>
                    <a:pt x="130" y="417"/>
                  </a:lnTo>
                  <a:lnTo>
                    <a:pt x="124" y="410"/>
                  </a:lnTo>
                  <a:lnTo>
                    <a:pt x="115" y="406"/>
                  </a:lnTo>
                  <a:lnTo>
                    <a:pt x="113" y="403"/>
                  </a:lnTo>
                  <a:lnTo>
                    <a:pt x="113" y="398"/>
                  </a:lnTo>
                  <a:lnTo>
                    <a:pt x="115" y="393"/>
                  </a:lnTo>
                  <a:lnTo>
                    <a:pt x="115" y="388"/>
                  </a:lnTo>
                  <a:lnTo>
                    <a:pt x="113" y="379"/>
                  </a:lnTo>
                  <a:lnTo>
                    <a:pt x="108" y="372"/>
                  </a:lnTo>
                  <a:lnTo>
                    <a:pt x="103" y="364"/>
                  </a:lnTo>
                  <a:lnTo>
                    <a:pt x="101" y="343"/>
                  </a:lnTo>
                  <a:lnTo>
                    <a:pt x="100" y="332"/>
                  </a:lnTo>
                  <a:lnTo>
                    <a:pt x="95" y="322"/>
                  </a:lnTo>
                  <a:lnTo>
                    <a:pt x="88" y="323"/>
                  </a:lnTo>
                  <a:lnTo>
                    <a:pt x="82" y="327"/>
                  </a:lnTo>
                  <a:lnTo>
                    <a:pt x="77" y="332"/>
                  </a:lnTo>
                  <a:lnTo>
                    <a:pt x="72" y="334"/>
                  </a:lnTo>
                  <a:lnTo>
                    <a:pt x="67" y="334"/>
                  </a:lnTo>
                  <a:lnTo>
                    <a:pt x="60" y="332"/>
                  </a:lnTo>
                  <a:lnTo>
                    <a:pt x="53" y="328"/>
                  </a:lnTo>
                  <a:lnTo>
                    <a:pt x="52" y="326"/>
                  </a:lnTo>
                  <a:lnTo>
                    <a:pt x="52" y="323"/>
                  </a:lnTo>
                  <a:lnTo>
                    <a:pt x="53" y="321"/>
                  </a:lnTo>
                  <a:lnTo>
                    <a:pt x="53" y="320"/>
                  </a:lnTo>
                  <a:lnTo>
                    <a:pt x="56" y="319"/>
                  </a:lnTo>
                  <a:lnTo>
                    <a:pt x="57" y="318"/>
                  </a:lnTo>
                  <a:lnTo>
                    <a:pt x="58" y="315"/>
                  </a:lnTo>
                  <a:lnTo>
                    <a:pt x="58" y="313"/>
                  </a:lnTo>
                  <a:lnTo>
                    <a:pt x="57" y="312"/>
                  </a:lnTo>
                  <a:lnTo>
                    <a:pt x="57" y="311"/>
                  </a:lnTo>
                  <a:lnTo>
                    <a:pt x="56" y="311"/>
                  </a:lnTo>
                  <a:lnTo>
                    <a:pt x="58" y="308"/>
                  </a:lnTo>
                  <a:lnTo>
                    <a:pt x="59" y="306"/>
                  </a:lnTo>
                  <a:lnTo>
                    <a:pt x="61" y="305"/>
                  </a:lnTo>
                  <a:lnTo>
                    <a:pt x="63" y="305"/>
                  </a:lnTo>
                  <a:lnTo>
                    <a:pt x="67" y="300"/>
                  </a:lnTo>
                  <a:lnTo>
                    <a:pt x="66" y="285"/>
                  </a:lnTo>
                  <a:lnTo>
                    <a:pt x="68" y="271"/>
                  </a:lnTo>
                  <a:lnTo>
                    <a:pt x="73" y="258"/>
                  </a:lnTo>
                  <a:lnTo>
                    <a:pt x="79" y="245"/>
                  </a:lnTo>
                  <a:lnTo>
                    <a:pt x="84" y="232"/>
                  </a:lnTo>
                  <a:lnTo>
                    <a:pt x="82" y="229"/>
                  </a:lnTo>
                  <a:lnTo>
                    <a:pt x="78" y="227"/>
                  </a:lnTo>
                  <a:lnTo>
                    <a:pt x="73" y="227"/>
                  </a:lnTo>
                  <a:lnTo>
                    <a:pt x="67" y="225"/>
                  </a:lnTo>
                  <a:lnTo>
                    <a:pt x="64" y="223"/>
                  </a:lnTo>
                  <a:lnTo>
                    <a:pt x="67" y="220"/>
                  </a:lnTo>
                  <a:lnTo>
                    <a:pt x="59" y="220"/>
                  </a:lnTo>
                  <a:lnTo>
                    <a:pt x="58" y="218"/>
                  </a:lnTo>
                  <a:lnTo>
                    <a:pt x="57" y="216"/>
                  </a:lnTo>
                  <a:lnTo>
                    <a:pt x="57" y="211"/>
                  </a:lnTo>
                  <a:lnTo>
                    <a:pt x="54" y="207"/>
                  </a:lnTo>
                  <a:lnTo>
                    <a:pt x="53" y="206"/>
                  </a:lnTo>
                  <a:lnTo>
                    <a:pt x="52" y="206"/>
                  </a:lnTo>
                  <a:lnTo>
                    <a:pt x="52" y="203"/>
                  </a:lnTo>
                  <a:lnTo>
                    <a:pt x="53" y="201"/>
                  </a:lnTo>
                  <a:lnTo>
                    <a:pt x="53" y="200"/>
                  </a:lnTo>
                  <a:lnTo>
                    <a:pt x="52" y="197"/>
                  </a:lnTo>
                  <a:lnTo>
                    <a:pt x="50" y="196"/>
                  </a:lnTo>
                  <a:lnTo>
                    <a:pt x="49" y="194"/>
                  </a:lnTo>
                  <a:lnTo>
                    <a:pt x="47" y="193"/>
                  </a:lnTo>
                  <a:lnTo>
                    <a:pt x="34" y="167"/>
                  </a:lnTo>
                  <a:lnTo>
                    <a:pt x="31" y="164"/>
                  </a:lnTo>
                  <a:lnTo>
                    <a:pt x="24" y="159"/>
                  </a:lnTo>
                  <a:lnTo>
                    <a:pt x="22" y="155"/>
                  </a:lnTo>
                  <a:lnTo>
                    <a:pt x="21" y="153"/>
                  </a:lnTo>
                  <a:lnTo>
                    <a:pt x="21" y="151"/>
                  </a:lnTo>
                  <a:lnTo>
                    <a:pt x="20" y="150"/>
                  </a:lnTo>
                  <a:lnTo>
                    <a:pt x="20" y="147"/>
                  </a:lnTo>
                  <a:lnTo>
                    <a:pt x="18" y="145"/>
                  </a:lnTo>
                  <a:lnTo>
                    <a:pt x="16" y="144"/>
                  </a:lnTo>
                  <a:lnTo>
                    <a:pt x="14" y="139"/>
                  </a:lnTo>
                  <a:lnTo>
                    <a:pt x="14" y="133"/>
                  </a:lnTo>
                  <a:lnTo>
                    <a:pt x="15" y="131"/>
                  </a:lnTo>
                  <a:lnTo>
                    <a:pt x="16" y="130"/>
                  </a:lnTo>
                  <a:lnTo>
                    <a:pt x="16" y="125"/>
                  </a:lnTo>
                  <a:lnTo>
                    <a:pt x="13" y="111"/>
                  </a:lnTo>
                  <a:lnTo>
                    <a:pt x="6" y="99"/>
                  </a:lnTo>
                  <a:lnTo>
                    <a:pt x="0" y="88"/>
                  </a:lnTo>
                  <a:lnTo>
                    <a:pt x="6" y="60"/>
                  </a:lnTo>
                  <a:lnTo>
                    <a:pt x="11" y="31"/>
                  </a:lnTo>
                  <a:lnTo>
                    <a:pt x="16"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39" name="Freeform 39">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2B4430BF-DE9E-4BCF-AFD7-75C7A5611D0F}"/>
                </a:ext>
              </a:extLst>
            </p:cNvPr>
            <p:cNvSpPr>
              <a:spLocks/>
            </p:cNvSpPr>
            <p:nvPr/>
          </p:nvSpPr>
          <p:spPr bwMode="auto">
            <a:xfrm>
              <a:off x="4936242" y="2166559"/>
              <a:ext cx="824547" cy="695983"/>
            </a:xfrm>
            <a:custGeom>
              <a:avLst/>
              <a:gdLst/>
              <a:ahLst/>
              <a:cxnLst>
                <a:cxn ang="0">
                  <a:pos x="59" y="0"/>
                </a:cxn>
                <a:cxn ang="0">
                  <a:pos x="72" y="2"/>
                </a:cxn>
                <a:cxn ang="0">
                  <a:pos x="90" y="4"/>
                </a:cxn>
                <a:cxn ang="0">
                  <a:pos x="149" y="11"/>
                </a:cxn>
                <a:cxn ang="0">
                  <a:pos x="249" y="25"/>
                </a:cxn>
                <a:cxn ang="0">
                  <a:pos x="353" y="35"/>
                </a:cxn>
                <a:cxn ang="0">
                  <a:pos x="456" y="45"/>
                </a:cxn>
                <a:cxn ang="0">
                  <a:pos x="482" y="47"/>
                </a:cxn>
                <a:cxn ang="0">
                  <a:pos x="509" y="48"/>
                </a:cxn>
                <a:cxn ang="0">
                  <a:pos x="502" y="139"/>
                </a:cxn>
                <a:cxn ang="0">
                  <a:pos x="495" y="233"/>
                </a:cxn>
                <a:cxn ang="0">
                  <a:pos x="489" y="326"/>
                </a:cxn>
                <a:cxn ang="0">
                  <a:pos x="481" y="417"/>
                </a:cxn>
                <a:cxn ang="0">
                  <a:pos x="358" y="408"/>
                </a:cxn>
                <a:cxn ang="0">
                  <a:pos x="235" y="395"/>
                </a:cxn>
                <a:cxn ang="0">
                  <a:pos x="117" y="381"/>
                </a:cxn>
                <a:cxn ang="0">
                  <a:pos x="0" y="363"/>
                </a:cxn>
                <a:cxn ang="0">
                  <a:pos x="13" y="276"/>
                </a:cxn>
                <a:cxn ang="0">
                  <a:pos x="27" y="184"/>
                </a:cxn>
                <a:cxn ang="0">
                  <a:pos x="40" y="90"/>
                </a:cxn>
                <a:cxn ang="0">
                  <a:pos x="43" y="69"/>
                </a:cxn>
                <a:cxn ang="0">
                  <a:pos x="48" y="48"/>
                </a:cxn>
                <a:cxn ang="0">
                  <a:pos x="49" y="35"/>
                </a:cxn>
                <a:cxn ang="0">
                  <a:pos x="49" y="21"/>
                </a:cxn>
                <a:cxn ang="0">
                  <a:pos x="53" y="10"/>
                </a:cxn>
                <a:cxn ang="0">
                  <a:pos x="59" y="0"/>
                </a:cxn>
              </a:cxnLst>
              <a:rect l="0" t="0" r="r" b="b"/>
              <a:pathLst>
                <a:path w="509" h="417">
                  <a:moveTo>
                    <a:pt x="59" y="0"/>
                  </a:moveTo>
                  <a:lnTo>
                    <a:pt x="72" y="2"/>
                  </a:lnTo>
                  <a:lnTo>
                    <a:pt x="90" y="4"/>
                  </a:lnTo>
                  <a:lnTo>
                    <a:pt x="149" y="11"/>
                  </a:lnTo>
                  <a:lnTo>
                    <a:pt x="249" y="25"/>
                  </a:lnTo>
                  <a:lnTo>
                    <a:pt x="353" y="35"/>
                  </a:lnTo>
                  <a:lnTo>
                    <a:pt x="456" y="45"/>
                  </a:lnTo>
                  <a:lnTo>
                    <a:pt x="482" y="47"/>
                  </a:lnTo>
                  <a:lnTo>
                    <a:pt x="509" y="48"/>
                  </a:lnTo>
                  <a:lnTo>
                    <a:pt x="502" y="139"/>
                  </a:lnTo>
                  <a:lnTo>
                    <a:pt x="495" y="233"/>
                  </a:lnTo>
                  <a:lnTo>
                    <a:pt x="489" y="326"/>
                  </a:lnTo>
                  <a:lnTo>
                    <a:pt x="481" y="417"/>
                  </a:lnTo>
                  <a:lnTo>
                    <a:pt x="358" y="408"/>
                  </a:lnTo>
                  <a:lnTo>
                    <a:pt x="235" y="395"/>
                  </a:lnTo>
                  <a:lnTo>
                    <a:pt x="117" y="381"/>
                  </a:lnTo>
                  <a:lnTo>
                    <a:pt x="0" y="363"/>
                  </a:lnTo>
                  <a:lnTo>
                    <a:pt x="13" y="276"/>
                  </a:lnTo>
                  <a:lnTo>
                    <a:pt x="27" y="184"/>
                  </a:lnTo>
                  <a:lnTo>
                    <a:pt x="40" y="90"/>
                  </a:lnTo>
                  <a:lnTo>
                    <a:pt x="43" y="69"/>
                  </a:lnTo>
                  <a:lnTo>
                    <a:pt x="48" y="48"/>
                  </a:lnTo>
                  <a:lnTo>
                    <a:pt x="49" y="35"/>
                  </a:lnTo>
                  <a:lnTo>
                    <a:pt x="49" y="21"/>
                  </a:lnTo>
                  <a:lnTo>
                    <a:pt x="53" y="10"/>
                  </a:lnTo>
                  <a:lnTo>
                    <a:pt x="59"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40" name="Freeform 40">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682F9564-B20C-449C-93AB-10391A0D2C75}"/>
                </a:ext>
              </a:extLst>
            </p:cNvPr>
            <p:cNvSpPr>
              <a:spLocks/>
            </p:cNvSpPr>
            <p:nvPr/>
          </p:nvSpPr>
          <p:spPr bwMode="auto">
            <a:xfrm>
              <a:off x="5085276" y="2815810"/>
              <a:ext cx="858565" cy="690976"/>
            </a:xfrm>
            <a:custGeom>
              <a:avLst/>
              <a:gdLst/>
              <a:ahLst/>
              <a:cxnLst>
                <a:cxn ang="0">
                  <a:pos x="48" y="0"/>
                </a:cxn>
                <a:cxn ang="0">
                  <a:pos x="49" y="0"/>
                </a:cxn>
                <a:cxn ang="0">
                  <a:pos x="206" y="16"/>
                </a:cxn>
                <a:cxn ang="0">
                  <a:pos x="367" y="30"/>
                </a:cxn>
                <a:cxn ang="0">
                  <a:pos x="530" y="42"/>
                </a:cxn>
                <a:cxn ang="0">
                  <a:pos x="523" y="166"/>
                </a:cxn>
                <a:cxn ang="0">
                  <a:pos x="517" y="290"/>
                </a:cxn>
                <a:cxn ang="0">
                  <a:pos x="510" y="414"/>
                </a:cxn>
                <a:cxn ang="0">
                  <a:pos x="339" y="402"/>
                </a:cxn>
                <a:cxn ang="0">
                  <a:pos x="169" y="387"/>
                </a:cxn>
                <a:cxn ang="0">
                  <a:pos x="0" y="370"/>
                </a:cxn>
                <a:cxn ang="0">
                  <a:pos x="4" y="324"/>
                </a:cxn>
                <a:cxn ang="0">
                  <a:pos x="14" y="247"/>
                </a:cxn>
                <a:cxn ang="0">
                  <a:pos x="35" y="86"/>
                </a:cxn>
                <a:cxn ang="0">
                  <a:pos x="46" y="8"/>
                </a:cxn>
                <a:cxn ang="0">
                  <a:pos x="46" y="3"/>
                </a:cxn>
                <a:cxn ang="0">
                  <a:pos x="47" y="2"/>
                </a:cxn>
                <a:cxn ang="0">
                  <a:pos x="48" y="0"/>
                </a:cxn>
              </a:cxnLst>
              <a:rect l="0" t="0" r="r" b="b"/>
              <a:pathLst>
                <a:path w="530" h="414">
                  <a:moveTo>
                    <a:pt x="48" y="0"/>
                  </a:moveTo>
                  <a:lnTo>
                    <a:pt x="49" y="0"/>
                  </a:lnTo>
                  <a:lnTo>
                    <a:pt x="206" y="16"/>
                  </a:lnTo>
                  <a:lnTo>
                    <a:pt x="367" y="30"/>
                  </a:lnTo>
                  <a:lnTo>
                    <a:pt x="530" y="42"/>
                  </a:lnTo>
                  <a:lnTo>
                    <a:pt x="523" y="166"/>
                  </a:lnTo>
                  <a:lnTo>
                    <a:pt x="517" y="290"/>
                  </a:lnTo>
                  <a:lnTo>
                    <a:pt x="510" y="414"/>
                  </a:lnTo>
                  <a:lnTo>
                    <a:pt x="339" y="402"/>
                  </a:lnTo>
                  <a:lnTo>
                    <a:pt x="169" y="387"/>
                  </a:lnTo>
                  <a:lnTo>
                    <a:pt x="0" y="370"/>
                  </a:lnTo>
                  <a:lnTo>
                    <a:pt x="4" y="324"/>
                  </a:lnTo>
                  <a:lnTo>
                    <a:pt x="14" y="247"/>
                  </a:lnTo>
                  <a:lnTo>
                    <a:pt x="35" y="86"/>
                  </a:lnTo>
                  <a:lnTo>
                    <a:pt x="46" y="8"/>
                  </a:lnTo>
                  <a:lnTo>
                    <a:pt x="46" y="3"/>
                  </a:lnTo>
                  <a:lnTo>
                    <a:pt x="47" y="2"/>
                  </a:lnTo>
                  <a:lnTo>
                    <a:pt x="48"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41" name="Freeform 41">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476C379C-3C20-4989-A016-160E85FAE964}"/>
                </a:ext>
              </a:extLst>
            </p:cNvPr>
            <p:cNvSpPr>
              <a:spLocks/>
            </p:cNvSpPr>
            <p:nvPr/>
          </p:nvSpPr>
          <p:spPr bwMode="auto">
            <a:xfrm>
              <a:off x="4976740" y="3436687"/>
              <a:ext cx="816448" cy="884582"/>
            </a:xfrm>
            <a:custGeom>
              <a:avLst/>
              <a:gdLst/>
              <a:ahLst/>
              <a:cxnLst>
                <a:cxn ang="0">
                  <a:pos x="65" y="0"/>
                </a:cxn>
                <a:cxn ang="0">
                  <a:pos x="173" y="12"/>
                </a:cxn>
                <a:cxn ang="0">
                  <a:pos x="280" y="23"/>
                </a:cxn>
                <a:cxn ang="0">
                  <a:pos x="391" y="33"/>
                </a:cxn>
                <a:cxn ang="0">
                  <a:pos x="504" y="40"/>
                </a:cxn>
                <a:cxn ang="0">
                  <a:pos x="498" y="90"/>
                </a:cxn>
                <a:cxn ang="0">
                  <a:pos x="495" y="144"/>
                </a:cxn>
                <a:cxn ang="0">
                  <a:pos x="492" y="197"/>
                </a:cxn>
                <a:cxn ang="0">
                  <a:pos x="486" y="302"/>
                </a:cxn>
                <a:cxn ang="0">
                  <a:pos x="478" y="406"/>
                </a:cxn>
                <a:cxn ang="0">
                  <a:pos x="475" y="456"/>
                </a:cxn>
                <a:cxn ang="0">
                  <a:pos x="468" y="505"/>
                </a:cxn>
                <a:cxn ang="0">
                  <a:pos x="328" y="493"/>
                </a:cxn>
                <a:cxn ang="0">
                  <a:pos x="192" y="482"/>
                </a:cxn>
                <a:cxn ang="0">
                  <a:pos x="190" y="485"/>
                </a:cxn>
                <a:cxn ang="0">
                  <a:pos x="190" y="490"/>
                </a:cxn>
                <a:cxn ang="0">
                  <a:pos x="194" y="499"/>
                </a:cxn>
                <a:cxn ang="0">
                  <a:pos x="192" y="502"/>
                </a:cxn>
                <a:cxn ang="0">
                  <a:pos x="151" y="497"/>
                </a:cxn>
                <a:cxn ang="0">
                  <a:pos x="110" y="493"/>
                </a:cxn>
                <a:cxn ang="0">
                  <a:pos x="71" y="488"/>
                </a:cxn>
                <a:cxn ang="0">
                  <a:pos x="66" y="497"/>
                </a:cxn>
                <a:cxn ang="0">
                  <a:pos x="65" y="509"/>
                </a:cxn>
                <a:cxn ang="0">
                  <a:pos x="63" y="520"/>
                </a:cxn>
                <a:cxn ang="0">
                  <a:pos x="59" y="530"/>
                </a:cxn>
                <a:cxn ang="0">
                  <a:pos x="39" y="527"/>
                </a:cxn>
                <a:cxn ang="0">
                  <a:pos x="18" y="525"/>
                </a:cxn>
                <a:cxn ang="0">
                  <a:pos x="0" y="521"/>
                </a:cxn>
                <a:cxn ang="0">
                  <a:pos x="34" y="261"/>
                </a:cxn>
                <a:cxn ang="0">
                  <a:pos x="65" y="0"/>
                </a:cxn>
              </a:cxnLst>
              <a:rect l="0" t="0" r="r" b="b"/>
              <a:pathLst>
                <a:path w="504" h="530">
                  <a:moveTo>
                    <a:pt x="65" y="0"/>
                  </a:moveTo>
                  <a:lnTo>
                    <a:pt x="173" y="12"/>
                  </a:lnTo>
                  <a:lnTo>
                    <a:pt x="280" y="23"/>
                  </a:lnTo>
                  <a:lnTo>
                    <a:pt x="391" y="33"/>
                  </a:lnTo>
                  <a:lnTo>
                    <a:pt x="504" y="40"/>
                  </a:lnTo>
                  <a:lnTo>
                    <a:pt x="498" y="90"/>
                  </a:lnTo>
                  <a:lnTo>
                    <a:pt x="495" y="144"/>
                  </a:lnTo>
                  <a:lnTo>
                    <a:pt x="492" y="197"/>
                  </a:lnTo>
                  <a:lnTo>
                    <a:pt x="486" y="302"/>
                  </a:lnTo>
                  <a:lnTo>
                    <a:pt x="478" y="406"/>
                  </a:lnTo>
                  <a:lnTo>
                    <a:pt x="475" y="456"/>
                  </a:lnTo>
                  <a:lnTo>
                    <a:pt x="468" y="505"/>
                  </a:lnTo>
                  <a:lnTo>
                    <a:pt x="328" y="493"/>
                  </a:lnTo>
                  <a:lnTo>
                    <a:pt x="192" y="482"/>
                  </a:lnTo>
                  <a:lnTo>
                    <a:pt x="190" y="485"/>
                  </a:lnTo>
                  <a:lnTo>
                    <a:pt x="190" y="490"/>
                  </a:lnTo>
                  <a:lnTo>
                    <a:pt x="194" y="499"/>
                  </a:lnTo>
                  <a:lnTo>
                    <a:pt x="192" y="502"/>
                  </a:lnTo>
                  <a:lnTo>
                    <a:pt x="151" y="497"/>
                  </a:lnTo>
                  <a:lnTo>
                    <a:pt x="110" y="493"/>
                  </a:lnTo>
                  <a:lnTo>
                    <a:pt x="71" y="488"/>
                  </a:lnTo>
                  <a:lnTo>
                    <a:pt x="66" y="497"/>
                  </a:lnTo>
                  <a:lnTo>
                    <a:pt x="65" y="509"/>
                  </a:lnTo>
                  <a:lnTo>
                    <a:pt x="63" y="520"/>
                  </a:lnTo>
                  <a:lnTo>
                    <a:pt x="59" y="530"/>
                  </a:lnTo>
                  <a:lnTo>
                    <a:pt x="39" y="527"/>
                  </a:lnTo>
                  <a:lnTo>
                    <a:pt x="18" y="525"/>
                  </a:lnTo>
                  <a:lnTo>
                    <a:pt x="0" y="521"/>
                  </a:lnTo>
                  <a:lnTo>
                    <a:pt x="34" y="261"/>
                  </a:lnTo>
                  <a:lnTo>
                    <a:pt x="65"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42" name="Freeform 42">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189D0BF7-059D-4F83-9ADB-322B8CDF7FF7}"/>
                </a:ext>
              </a:extLst>
            </p:cNvPr>
            <p:cNvSpPr>
              <a:spLocks/>
            </p:cNvSpPr>
            <p:nvPr/>
          </p:nvSpPr>
          <p:spPr bwMode="auto">
            <a:xfrm>
              <a:off x="4280168" y="3343220"/>
              <a:ext cx="798629" cy="963028"/>
            </a:xfrm>
            <a:custGeom>
              <a:avLst/>
              <a:gdLst/>
              <a:ahLst/>
              <a:cxnLst>
                <a:cxn ang="0">
                  <a:pos x="211" y="15"/>
                </a:cxn>
                <a:cxn ang="0">
                  <a:pos x="317" y="30"/>
                </a:cxn>
                <a:cxn ang="0">
                  <a:pos x="493" y="56"/>
                </a:cxn>
                <a:cxn ang="0">
                  <a:pos x="425" y="577"/>
                </a:cxn>
                <a:cxn ang="0">
                  <a:pos x="270" y="558"/>
                </a:cxn>
                <a:cxn ang="0">
                  <a:pos x="270" y="552"/>
                </a:cxn>
                <a:cxn ang="0">
                  <a:pos x="252" y="546"/>
                </a:cxn>
                <a:cxn ang="0">
                  <a:pos x="246" y="540"/>
                </a:cxn>
                <a:cxn ang="0">
                  <a:pos x="231" y="532"/>
                </a:cxn>
                <a:cxn ang="0">
                  <a:pos x="211" y="524"/>
                </a:cxn>
                <a:cxn ang="0">
                  <a:pos x="214" y="519"/>
                </a:cxn>
                <a:cxn ang="0">
                  <a:pos x="212" y="520"/>
                </a:cxn>
                <a:cxn ang="0">
                  <a:pos x="209" y="520"/>
                </a:cxn>
                <a:cxn ang="0">
                  <a:pos x="169" y="498"/>
                </a:cxn>
                <a:cxn ang="0">
                  <a:pos x="135" y="478"/>
                </a:cxn>
                <a:cxn ang="0">
                  <a:pos x="138" y="475"/>
                </a:cxn>
                <a:cxn ang="0">
                  <a:pos x="136" y="474"/>
                </a:cxn>
                <a:cxn ang="0">
                  <a:pos x="131" y="476"/>
                </a:cxn>
                <a:cxn ang="0">
                  <a:pos x="124" y="474"/>
                </a:cxn>
                <a:cxn ang="0">
                  <a:pos x="126" y="469"/>
                </a:cxn>
                <a:cxn ang="0">
                  <a:pos x="119" y="469"/>
                </a:cxn>
                <a:cxn ang="0">
                  <a:pos x="108" y="465"/>
                </a:cxn>
                <a:cxn ang="0">
                  <a:pos x="98" y="456"/>
                </a:cxn>
                <a:cxn ang="0">
                  <a:pos x="90" y="454"/>
                </a:cxn>
                <a:cxn ang="0">
                  <a:pos x="54" y="431"/>
                </a:cxn>
                <a:cxn ang="0">
                  <a:pos x="49" y="428"/>
                </a:cxn>
                <a:cxn ang="0">
                  <a:pos x="49" y="425"/>
                </a:cxn>
                <a:cxn ang="0">
                  <a:pos x="44" y="426"/>
                </a:cxn>
                <a:cxn ang="0">
                  <a:pos x="26" y="414"/>
                </a:cxn>
                <a:cxn ang="0">
                  <a:pos x="0" y="400"/>
                </a:cxn>
                <a:cxn ang="0">
                  <a:pos x="6" y="393"/>
                </a:cxn>
                <a:cxn ang="0">
                  <a:pos x="8" y="386"/>
                </a:cxn>
                <a:cxn ang="0">
                  <a:pos x="14" y="386"/>
                </a:cxn>
                <a:cxn ang="0">
                  <a:pos x="23" y="387"/>
                </a:cxn>
                <a:cxn ang="0">
                  <a:pos x="27" y="383"/>
                </a:cxn>
                <a:cxn ang="0">
                  <a:pos x="30" y="380"/>
                </a:cxn>
                <a:cxn ang="0">
                  <a:pos x="33" y="383"/>
                </a:cxn>
                <a:cxn ang="0">
                  <a:pos x="36" y="369"/>
                </a:cxn>
                <a:cxn ang="0">
                  <a:pos x="42" y="372"/>
                </a:cxn>
                <a:cxn ang="0">
                  <a:pos x="23" y="354"/>
                </a:cxn>
                <a:cxn ang="0">
                  <a:pos x="21" y="331"/>
                </a:cxn>
                <a:cxn ang="0">
                  <a:pos x="28" y="322"/>
                </a:cxn>
                <a:cxn ang="0">
                  <a:pos x="36" y="327"/>
                </a:cxn>
                <a:cxn ang="0">
                  <a:pos x="32" y="322"/>
                </a:cxn>
                <a:cxn ang="0">
                  <a:pos x="42" y="300"/>
                </a:cxn>
                <a:cxn ang="0">
                  <a:pos x="48" y="273"/>
                </a:cxn>
                <a:cxn ang="0">
                  <a:pos x="68" y="258"/>
                </a:cxn>
                <a:cxn ang="0">
                  <a:pos x="82" y="242"/>
                </a:cxn>
                <a:cxn ang="0">
                  <a:pos x="71" y="231"/>
                </a:cxn>
                <a:cxn ang="0">
                  <a:pos x="62" y="202"/>
                </a:cxn>
                <a:cxn ang="0">
                  <a:pos x="57" y="168"/>
                </a:cxn>
                <a:cxn ang="0">
                  <a:pos x="65" y="111"/>
                </a:cxn>
                <a:cxn ang="0">
                  <a:pos x="75" y="71"/>
                </a:cxn>
                <a:cxn ang="0">
                  <a:pos x="93" y="76"/>
                </a:cxn>
                <a:cxn ang="0">
                  <a:pos x="96" y="83"/>
                </a:cxn>
                <a:cxn ang="0">
                  <a:pos x="101" y="88"/>
                </a:cxn>
                <a:cxn ang="0">
                  <a:pos x="107" y="89"/>
                </a:cxn>
                <a:cxn ang="0">
                  <a:pos x="115" y="76"/>
                </a:cxn>
                <a:cxn ang="0">
                  <a:pos x="124" y="54"/>
                </a:cxn>
                <a:cxn ang="0">
                  <a:pos x="132" y="0"/>
                </a:cxn>
              </a:cxnLst>
              <a:rect l="0" t="0" r="r" b="b"/>
              <a:pathLst>
                <a:path w="493" h="577">
                  <a:moveTo>
                    <a:pt x="132" y="0"/>
                  </a:moveTo>
                  <a:lnTo>
                    <a:pt x="171" y="7"/>
                  </a:lnTo>
                  <a:lnTo>
                    <a:pt x="211" y="15"/>
                  </a:lnTo>
                  <a:lnTo>
                    <a:pt x="250" y="22"/>
                  </a:lnTo>
                  <a:lnTo>
                    <a:pt x="264" y="22"/>
                  </a:lnTo>
                  <a:lnTo>
                    <a:pt x="317" y="30"/>
                  </a:lnTo>
                  <a:lnTo>
                    <a:pt x="375" y="39"/>
                  </a:lnTo>
                  <a:lnTo>
                    <a:pt x="434" y="48"/>
                  </a:lnTo>
                  <a:lnTo>
                    <a:pt x="493" y="56"/>
                  </a:lnTo>
                  <a:lnTo>
                    <a:pt x="469" y="230"/>
                  </a:lnTo>
                  <a:lnTo>
                    <a:pt x="448" y="405"/>
                  </a:lnTo>
                  <a:lnTo>
                    <a:pt x="425" y="577"/>
                  </a:lnTo>
                  <a:lnTo>
                    <a:pt x="373" y="570"/>
                  </a:lnTo>
                  <a:lnTo>
                    <a:pt x="323" y="563"/>
                  </a:lnTo>
                  <a:lnTo>
                    <a:pt x="270" y="558"/>
                  </a:lnTo>
                  <a:lnTo>
                    <a:pt x="269" y="556"/>
                  </a:lnTo>
                  <a:lnTo>
                    <a:pt x="269" y="552"/>
                  </a:lnTo>
                  <a:lnTo>
                    <a:pt x="270" y="552"/>
                  </a:lnTo>
                  <a:lnTo>
                    <a:pt x="267" y="551"/>
                  </a:lnTo>
                  <a:lnTo>
                    <a:pt x="261" y="551"/>
                  </a:lnTo>
                  <a:lnTo>
                    <a:pt x="252" y="546"/>
                  </a:lnTo>
                  <a:lnTo>
                    <a:pt x="249" y="542"/>
                  </a:lnTo>
                  <a:lnTo>
                    <a:pt x="250" y="538"/>
                  </a:lnTo>
                  <a:lnTo>
                    <a:pt x="246" y="540"/>
                  </a:lnTo>
                  <a:lnTo>
                    <a:pt x="241" y="539"/>
                  </a:lnTo>
                  <a:lnTo>
                    <a:pt x="235" y="535"/>
                  </a:lnTo>
                  <a:lnTo>
                    <a:pt x="231" y="532"/>
                  </a:lnTo>
                  <a:lnTo>
                    <a:pt x="224" y="530"/>
                  </a:lnTo>
                  <a:lnTo>
                    <a:pt x="216" y="526"/>
                  </a:lnTo>
                  <a:lnTo>
                    <a:pt x="211" y="524"/>
                  </a:lnTo>
                  <a:lnTo>
                    <a:pt x="213" y="521"/>
                  </a:lnTo>
                  <a:lnTo>
                    <a:pt x="213" y="520"/>
                  </a:lnTo>
                  <a:lnTo>
                    <a:pt x="214" y="519"/>
                  </a:lnTo>
                  <a:lnTo>
                    <a:pt x="213" y="518"/>
                  </a:lnTo>
                  <a:lnTo>
                    <a:pt x="212" y="518"/>
                  </a:lnTo>
                  <a:lnTo>
                    <a:pt x="212" y="520"/>
                  </a:lnTo>
                  <a:lnTo>
                    <a:pt x="211" y="521"/>
                  </a:lnTo>
                  <a:lnTo>
                    <a:pt x="210" y="521"/>
                  </a:lnTo>
                  <a:lnTo>
                    <a:pt x="209" y="520"/>
                  </a:lnTo>
                  <a:lnTo>
                    <a:pt x="209" y="518"/>
                  </a:lnTo>
                  <a:lnTo>
                    <a:pt x="188" y="509"/>
                  </a:lnTo>
                  <a:lnTo>
                    <a:pt x="169" y="498"/>
                  </a:lnTo>
                  <a:lnTo>
                    <a:pt x="154" y="490"/>
                  </a:lnTo>
                  <a:lnTo>
                    <a:pt x="141" y="478"/>
                  </a:lnTo>
                  <a:lnTo>
                    <a:pt x="135" y="478"/>
                  </a:lnTo>
                  <a:lnTo>
                    <a:pt x="135" y="476"/>
                  </a:lnTo>
                  <a:lnTo>
                    <a:pt x="136" y="476"/>
                  </a:lnTo>
                  <a:lnTo>
                    <a:pt x="138" y="475"/>
                  </a:lnTo>
                  <a:lnTo>
                    <a:pt x="139" y="475"/>
                  </a:lnTo>
                  <a:lnTo>
                    <a:pt x="138" y="474"/>
                  </a:lnTo>
                  <a:lnTo>
                    <a:pt x="136" y="474"/>
                  </a:lnTo>
                  <a:lnTo>
                    <a:pt x="135" y="475"/>
                  </a:lnTo>
                  <a:lnTo>
                    <a:pt x="133" y="475"/>
                  </a:lnTo>
                  <a:lnTo>
                    <a:pt x="131" y="476"/>
                  </a:lnTo>
                  <a:lnTo>
                    <a:pt x="127" y="476"/>
                  </a:lnTo>
                  <a:lnTo>
                    <a:pt x="125" y="475"/>
                  </a:lnTo>
                  <a:lnTo>
                    <a:pt x="124" y="474"/>
                  </a:lnTo>
                  <a:lnTo>
                    <a:pt x="124" y="472"/>
                  </a:lnTo>
                  <a:lnTo>
                    <a:pt x="125" y="471"/>
                  </a:lnTo>
                  <a:lnTo>
                    <a:pt x="126" y="469"/>
                  </a:lnTo>
                  <a:lnTo>
                    <a:pt x="126" y="468"/>
                  </a:lnTo>
                  <a:lnTo>
                    <a:pt x="121" y="468"/>
                  </a:lnTo>
                  <a:lnTo>
                    <a:pt x="119" y="469"/>
                  </a:lnTo>
                  <a:lnTo>
                    <a:pt x="115" y="469"/>
                  </a:lnTo>
                  <a:lnTo>
                    <a:pt x="112" y="468"/>
                  </a:lnTo>
                  <a:lnTo>
                    <a:pt x="108" y="465"/>
                  </a:lnTo>
                  <a:lnTo>
                    <a:pt x="105" y="462"/>
                  </a:lnTo>
                  <a:lnTo>
                    <a:pt x="101" y="460"/>
                  </a:lnTo>
                  <a:lnTo>
                    <a:pt x="98" y="456"/>
                  </a:lnTo>
                  <a:lnTo>
                    <a:pt x="96" y="455"/>
                  </a:lnTo>
                  <a:lnTo>
                    <a:pt x="92" y="455"/>
                  </a:lnTo>
                  <a:lnTo>
                    <a:pt x="90" y="454"/>
                  </a:lnTo>
                  <a:lnTo>
                    <a:pt x="78" y="447"/>
                  </a:lnTo>
                  <a:lnTo>
                    <a:pt x="65" y="440"/>
                  </a:lnTo>
                  <a:lnTo>
                    <a:pt x="54" y="431"/>
                  </a:lnTo>
                  <a:lnTo>
                    <a:pt x="48" y="431"/>
                  </a:lnTo>
                  <a:lnTo>
                    <a:pt x="48" y="428"/>
                  </a:lnTo>
                  <a:lnTo>
                    <a:pt x="49" y="428"/>
                  </a:lnTo>
                  <a:lnTo>
                    <a:pt x="50" y="427"/>
                  </a:lnTo>
                  <a:lnTo>
                    <a:pt x="51" y="427"/>
                  </a:lnTo>
                  <a:lnTo>
                    <a:pt x="49" y="425"/>
                  </a:lnTo>
                  <a:lnTo>
                    <a:pt x="48" y="426"/>
                  </a:lnTo>
                  <a:lnTo>
                    <a:pt x="48" y="428"/>
                  </a:lnTo>
                  <a:lnTo>
                    <a:pt x="44" y="426"/>
                  </a:lnTo>
                  <a:lnTo>
                    <a:pt x="37" y="422"/>
                  </a:lnTo>
                  <a:lnTo>
                    <a:pt x="30" y="418"/>
                  </a:lnTo>
                  <a:lnTo>
                    <a:pt x="26" y="414"/>
                  </a:lnTo>
                  <a:lnTo>
                    <a:pt x="16" y="410"/>
                  </a:lnTo>
                  <a:lnTo>
                    <a:pt x="8" y="406"/>
                  </a:lnTo>
                  <a:lnTo>
                    <a:pt x="0" y="400"/>
                  </a:lnTo>
                  <a:lnTo>
                    <a:pt x="2" y="396"/>
                  </a:lnTo>
                  <a:lnTo>
                    <a:pt x="4" y="394"/>
                  </a:lnTo>
                  <a:lnTo>
                    <a:pt x="6" y="393"/>
                  </a:lnTo>
                  <a:lnTo>
                    <a:pt x="7" y="391"/>
                  </a:lnTo>
                  <a:lnTo>
                    <a:pt x="8" y="390"/>
                  </a:lnTo>
                  <a:lnTo>
                    <a:pt x="8" y="386"/>
                  </a:lnTo>
                  <a:lnTo>
                    <a:pt x="9" y="385"/>
                  </a:lnTo>
                  <a:lnTo>
                    <a:pt x="12" y="385"/>
                  </a:lnTo>
                  <a:lnTo>
                    <a:pt x="14" y="386"/>
                  </a:lnTo>
                  <a:lnTo>
                    <a:pt x="18" y="386"/>
                  </a:lnTo>
                  <a:lnTo>
                    <a:pt x="21" y="387"/>
                  </a:lnTo>
                  <a:lnTo>
                    <a:pt x="23" y="387"/>
                  </a:lnTo>
                  <a:lnTo>
                    <a:pt x="26" y="386"/>
                  </a:lnTo>
                  <a:lnTo>
                    <a:pt x="26" y="384"/>
                  </a:lnTo>
                  <a:lnTo>
                    <a:pt x="27" y="383"/>
                  </a:lnTo>
                  <a:lnTo>
                    <a:pt x="27" y="382"/>
                  </a:lnTo>
                  <a:lnTo>
                    <a:pt x="28" y="380"/>
                  </a:lnTo>
                  <a:lnTo>
                    <a:pt x="30" y="380"/>
                  </a:lnTo>
                  <a:lnTo>
                    <a:pt x="30" y="386"/>
                  </a:lnTo>
                  <a:lnTo>
                    <a:pt x="32" y="385"/>
                  </a:lnTo>
                  <a:lnTo>
                    <a:pt x="33" y="383"/>
                  </a:lnTo>
                  <a:lnTo>
                    <a:pt x="33" y="370"/>
                  </a:lnTo>
                  <a:lnTo>
                    <a:pt x="34" y="369"/>
                  </a:lnTo>
                  <a:lnTo>
                    <a:pt x="36" y="369"/>
                  </a:lnTo>
                  <a:lnTo>
                    <a:pt x="39" y="370"/>
                  </a:lnTo>
                  <a:lnTo>
                    <a:pt x="40" y="371"/>
                  </a:lnTo>
                  <a:lnTo>
                    <a:pt x="42" y="372"/>
                  </a:lnTo>
                  <a:lnTo>
                    <a:pt x="37" y="365"/>
                  </a:lnTo>
                  <a:lnTo>
                    <a:pt x="30" y="361"/>
                  </a:lnTo>
                  <a:lnTo>
                    <a:pt x="23" y="354"/>
                  </a:lnTo>
                  <a:lnTo>
                    <a:pt x="20" y="352"/>
                  </a:lnTo>
                  <a:lnTo>
                    <a:pt x="21" y="344"/>
                  </a:lnTo>
                  <a:lnTo>
                    <a:pt x="21" y="331"/>
                  </a:lnTo>
                  <a:lnTo>
                    <a:pt x="22" y="324"/>
                  </a:lnTo>
                  <a:lnTo>
                    <a:pt x="23" y="322"/>
                  </a:lnTo>
                  <a:lnTo>
                    <a:pt x="28" y="322"/>
                  </a:lnTo>
                  <a:lnTo>
                    <a:pt x="33" y="324"/>
                  </a:lnTo>
                  <a:lnTo>
                    <a:pt x="35" y="327"/>
                  </a:lnTo>
                  <a:lnTo>
                    <a:pt x="36" y="327"/>
                  </a:lnTo>
                  <a:lnTo>
                    <a:pt x="36" y="326"/>
                  </a:lnTo>
                  <a:lnTo>
                    <a:pt x="34" y="323"/>
                  </a:lnTo>
                  <a:lnTo>
                    <a:pt x="32" y="322"/>
                  </a:lnTo>
                  <a:lnTo>
                    <a:pt x="30" y="321"/>
                  </a:lnTo>
                  <a:lnTo>
                    <a:pt x="32" y="317"/>
                  </a:lnTo>
                  <a:lnTo>
                    <a:pt x="42" y="300"/>
                  </a:lnTo>
                  <a:lnTo>
                    <a:pt x="44" y="295"/>
                  </a:lnTo>
                  <a:lnTo>
                    <a:pt x="47" y="279"/>
                  </a:lnTo>
                  <a:lnTo>
                    <a:pt x="48" y="273"/>
                  </a:lnTo>
                  <a:lnTo>
                    <a:pt x="54" y="266"/>
                  </a:lnTo>
                  <a:lnTo>
                    <a:pt x="61" y="261"/>
                  </a:lnTo>
                  <a:lnTo>
                    <a:pt x="68" y="258"/>
                  </a:lnTo>
                  <a:lnTo>
                    <a:pt x="75" y="253"/>
                  </a:lnTo>
                  <a:lnTo>
                    <a:pt x="82" y="245"/>
                  </a:lnTo>
                  <a:lnTo>
                    <a:pt x="82" y="242"/>
                  </a:lnTo>
                  <a:lnTo>
                    <a:pt x="79" y="238"/>
                  </a:lnTo>
                  <a:lnTo>
                    <a:pt x="78" y="236"/>
                  </a:lnTo>
                  <a:lnTo>
                    <a:pt x="71" y="231"/>
                  </a:lnTo>
                  <a:lnTo>
                    <a:pt x="68" y="228"/>
                  </a:lnTo>
                  <a:lnTo>
                    <a:pt x="65" y="214"/>
                  </a:lnTo>
                  <a:lnTo>
                    <a:pt x="62" y="202"/>
                  </a:lnTo>
                  <a:lnTo>
                    <a:pt x="58" y="189"/>
                  </a:lnTo>
                  <a:lnTo>
                    <a:pt x="56" y="179"/>
                  </a:lnTo>
                  <a:lnTo>
                    <a:pt x="57" y="168"/>
                  </a:lnTo>
                  <a:lnTo>
                    <a:pt x="64" y="158"/>
                  </a:lnTo>
                  <a:lnTo>
                    <a:pt x="64" y="134"/>
                  </a:lnTo>
                  <a:lnTo>
                    <a:pt x="65" y="111"/>
                  </a:lnTo>
                  <a:lnTo>
                    <a:pt x="66" y="91"/>
                  </a:lnTo>
                  <a:lnTo>
                    <a:pt x="68" y="74"/>
                  </a:lnTo>
                  <a:lnTo>
                    <a:pt x="75" y="71"/>
                  </a:lnTo>
                  <a:lnTo>
                    <a:pt x="80" y="72"/>
                  </a:lnTo>
                  <a:lnTo>
                    <a:pt x="85" y="75"/>
                  </a:lnTo>
                  <a:lnTo>
                    <a:pt x="93" y="76"/>
                  </a:lnTo>
                  <a:lnTo>
                    <a:pt x="94" y="77"/>
                  </a:lnTo>
                  <a:lnTo>
                    <a:pt x="94" y="81"/>
                  </a:lnTo>
                  <a:lnTo>
                    <a:pt x="96" y="83"/>
                  </a:lnTo>
                  <a:lnTo>
                    <a:pt x="96" y="86"/>
                  </a:lnTo>
                  <a:lnTo>
                    <a:pt x="97" y="88"/>
                  </a:lnTo>
                  <a:lnTo>
                    <a:pt x="101" y="88"/>
                  </a:lnTo>
                  <a:lnTo>
                    <a:pt x="104" y="89"/>
                  </a:lnTo>
                  <a:lnTo>
                    <a:pt x="105" y="90"/>
                  </a:lnTo>
                  <a:lnTo>
                    <a:pt x="107" y="89"/>
                  </a:lnTo>
                  <a:lnTo>
                    <a:pt x="108" y="88"/>
                  </a:lnTo>
                  <a:lnTo>
                    <a:pt x="113" y="78"/>
                  </a:lnTo>
                  <a:lnTo>
                    <a:pt x="115" y="76"/>
                  </a:lnTo>
                  <a:lnTo>
                    <a:pt x="119" y="71"/>
                  </a:lnTo>
                  <a:lnTo>
                    <a:pt x="121" y="64"/>
                  </a:lnTo>
                  <a:lnTo>
                    <a:pt x="124" y="54"/>
                  </a:lnTo>
                  <a:lnTo>
                    <a:pt x="126" y="37"/>
                  </a:lnTo>
                  <a:lnTo>
                    <a:pt x="129" y="18"/>
                  </a:lnTo>
                  <a:lnTo>
                    <a:pt x="132" y="0"/>
                  </a:lnTo>
                  <a:close/>
                </a:path>
              </a:pathLst>
            </a:custGeom>
            <a:solidFill>
              <a:schemeClr val="accent1"/>
            </a:solid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43" name="Freeform 43">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EC831E0C-A224-4ECF-9423-2383EBEC8A0B}"/>
                </a:ext>
              </a:extLst>
            </p:cNvPr>
            <p:cNvSpPr>
              <a:spLocks/>
            </p:cNvSpPr>
            <p:nvPr/>
          </p:nvSpPr>
          <p:spPr bwMode="auto">
            <a:xfrm>
              <a:off x="3875185" y="2430265"/>
              <a:ext cx="746790" cy="1195021"/>
            </a:xfrm>
            <a:custGeom>
              <a:avLst/>
              <a:gdLst/>
              <a:ahLst/>
              <a:cxnLst>
                <a:cxn ang="0">
                  <a:pos x="194" y="30"/>
                </a:cxn>
                <a:cxn ang="0">
                  <a:pos x="461" y="84"/>
                </a:cxn>
                <a:cxn ang="0">
                  <a:pos x="420" y="313"/>
                </a:cxn>
                <a:cxn ang="0">
                  <a:pos x="390" y="479"/>
                </a:cxn>
                <a:cxn ang="0">
                  <a:pos x="376" y="558"/>
                </a:cxn>
                <a:cxn ang="0">
                  <a:pos x="368" y="609"/>
                </a:cxn>
                <a:cxn ang="0">
                  <a:pos x="357" y="631"/>
                </a:cxn>
                <a:cxn ang="0">
                  <a:pos x="349" y="629"/>
                </a:cxn>
                <a:cxn ang="0">
                  <a:pos x="340" y="617"/>
                </a:cxn>
                <a:cxn ang="0">
                  <a:pos x="318" y="617"/>
                </a:cxn>
                <a:cxn ang="0">
                  <a:pos x="312" y="622"/>
                </a:cxn>
                <a:cxn ang="0">
                  <a:pos x="310" y="673"/>
                </a:cxn>
                <a:cxn ang="0">
                  <a:pos x="312" y="691"/>
                </a:cxn>
                <a:cxn ang="0">
                  <a:pos x="310" y="703"/>
                </a:cxn>
                <a:cxn ang="0">
                  <a:pos x="306" y="707"/>
                </a:cxn>
                <a:cxn ang="0">
                  <a:pos x="303" y="710"/>
                </a:cxn>
                <a:cxn ang="0">
                  <a:pos x="304" y="716"/>
                </a:cxn>
                <a:cxn ang="0">
                  <a:pos x="229" y="609"/>
                </a:cxn>
                <a:cxn ang="0">
                  <a:pos x="151" y="493"/>
                </a:cxn>
                <a:cxn ang="0">
                  <a:pos x="95" y="414"/>
                </a:cxn>
                <a:cxn ang="0">
                  <a:pos x="72" y="379"/>
                </a:cxn>
                <a:cxn ang="0">
                  <a:pos x="63" y="365"/>
                </a:cxn>
                <a:cxn ang="0">
                  <a:pos x="59" y="362"/>
                </a:cxn>
                <a:cxn ang="0">
                  <a:pos x="57" y="358"/>
                </a:cxn>
                <a:cxn ang="0">
                  <a:pos x="56" y="352"/>
                </a:cxn>
                <a:cxn ang="0">
                  <a:pos x="50" y="346"/>
                </a:cxn>
                <a:cxn ang="0">
                  <a:pos x="43" y="338"/>
                </a:cxn>
                <a:cxn ang="0">
                  <a:pos x="42" y="332"/>
                </a:cxn>
                <a:cxn ang="0">
                  <a:pos x="25" y="311"/>
                </a:cxn>
                <a:cxn ang="0">
                  <a:pos x="9" y="288"/>
                </a:cxn>
                <a:cxn ang="0">
                  <a:pos x="1" y="273"/>
                </a:cxn>
                <a:cxn ang="0">
                  <a:pos x="2" y="251"/>
                </a:cxn>
                <a:cxn ang="0">
                  <a:pos x="6" y="241"/>
                </a:cxn>
                <a:cxn ang="0">
                  <a:pos x="10" y="217"/>
                </a:cxn>
                <a:cxn ang="0">
                  <a:pos x="30" y="133"/>
                </a:cxn>
                <a:cxn ang="0">
                  <a:pos x="64" y="0"/>
                </a:cxn>
              </a:cxnLst>
              <a:rect l="0" t="0" r="r" b="b"/>
              <a:pathLst>
                <a:path w="461" h="716">
                  <a:moveTo>
                    <a:pt x="64" y="0"/>
                  </a:moveTo>
                  <a:lnTo>
                    <a:pt x="194" y="30"/>
                  </a:lnTo>
                  <a:lnTo>
                    <a:pt x="327" y="58"/>
                  </a:lnTo>
                  <a:lnTo>
                    <a:pt x="461" y="84"/>
                  </a:lnTo>
                  <a:lnTo>
                    <a:pt x="440" y="197"/>
                  </a:lnTo>
                  <a:lnTo>
                    <a:pt x="420" y="313"/>
                  </a:lnTo>
                  <a:lnTo>
                    <a:pt x="399" y="426"/>
                  </a:lnTo>
                  <a:lnTo>
                    <a:pt x="390" y="479"/>
                  </a:lnTo>
                  <a:lnTo>
                    <a:pt x="382" y="533"/>
                  </a:lnTo>
                  <a:lnTo>
                    <a:pt x="376" y="558"/>
                  </a:lnTo>
                  <a:lnTo>
                    <a:pt x="369" y="596"/>
                  </a:lnTo>
                  <a:lnTo>
                    <a:pt x="368" y="609"/>
                  </a:lnTo>
                  <a:lnTo>
                    <a:pt x="364" y="621"/>
                  </a:lnTo>
                  <a:lnTo>
                    <a:pt x="357" y="631"/>
                  </a:lnTo>
                  <a:lnTo>
                    <a:pt x="354" y="631"/>
                  </a:lnTo>
                  <a:lnTo>
                    <a:pt x="349" y="629"/>
                  </a:lnTo>
                  <a:lnTo>
                    <a:pt x="344" y="619"/>
                  </a:lnTo>
                  <a:lnTo>
                    <a:pt x="340" y="617"/>
                  </a:lnTo>
                  <a:lnTo>
                    <a:pt x="322" y="614"/>
                  </a:lnTo>
                  <a:lnTo>
                    <a:pt x="318" y="617"/>
                  </a:lnTo>
                  <a:lnTo>
                    <a:pt x="313" y="619"/>
                  </a:lnTo>
                  <a:lnTo>
                    <a:pt x="312" y="622"/>
                  </a:lnTo>
                  <a:lnTo>
                    <a:pt x="312" y="643"/>
                  </a:lnTo>
                  <a:lnTo>
                    <a:pt x="310" y="673"/>
                  </a:lnTo>
                  <a:lnTo>
                    <a:pt x="310" y="682"/>
                  </a:lnTo>
                  <a:lnTo>
                    <a:pt x="312" y="691"/>
                  </a:lnTo>
                  <a:lnTo>
                    <a:pt x="312" y="699"/>
                  </a:lnTo>
                  <a:lnTo>
                    <a:pt x="310" y="703"/>
                  </a:lnTo>
                  <a:lnTo>
                    <a:pt x="307" y="705"/>
                  </a:lnTo>
                  <a:lnTo>
                    <a:pt x="306" y="707"/>
                  </a:lnTo>
                  <a:lnTo>
                    <a:pt x="304" y="708"/>
                  </a:lnTo>
                  <a:lnTo>
                    <a:pt x="303" y="710"/>
                  </a:lnTo>
                  <a:lnTo>
                    <a:pt x="303" y="713"/>
                  </a:lnTo>
                  <a:lnTo>
                    <a:pt x="304" y="716"/>
                  </a:lnTo>
                  <a:lnTo>
                    <a:pt x="268" y="665"/>
                  </a:lnTo>
                  <a:lnTo>
                    <a:pt x="229" y="609"/>
                  </a:lnTo>
                  <a:lnTo>
                    <a:pt x="191" y="552"/>
                  </a:lnTo>
                  <a:lnTo>
                    <a:pt x="151" y="493"/>
                  </a:lnTo>
                  <a:lnTo>
                    <a:pt x="112" y="436"/>
                  </a:lnTo>
                  <a:lnTo>
                    <a:pt x="95" y="414"/>
                  </a:lnTo>
                  <a:lnTo>
                    <a:pt x="78" y="388"/>
                  </a:lnTo>
                  <a:lnTo>
                    <a:pt x="72" y="379"/>
                  </a:lnTo>
                  <a:lnTo>
                    <a:pt x="64" y="366"/>
                  </a:lnTo>
                  <a:lnTo>
                    <a:pt x="63" y="365"/>
                  </a:lnTo>
                  <a:lnTo>
                    <a:pt x="60" y="364"/>
                  </a:lnTo>
                  <a:lnTo>
                    <a:pt x="59" y="362"/>
                  </a:lnTo>
                  <a:lnTo>
                    <a:pt x="58" y="360"/>
                  </a:lnTo>
                  <a:lnTo>
                    <a:pt x="57" y="358"/>
                  </a:lnTo>
                  <a:lnTo>
                    <a:pt x="57" y="355"/>
                  </a:lnTo>
                  <a:lnTo>
                    <a:pt x="56" y="352"/>
                  </a:lnTo>
                  <a:lnTo>
                    <a:pt x="53" y="349"/>
                  </a:lnTo>
                  <a:lnTo>
                    <a:pt x="50" y="346"/>
                  </a:lnTo>
                  <a:lnTo>
                    <a:pt x="44" y="341"/>
                  </a:lnTo>
                  <a:lnTo>
                    <a:pt x="43" y="338"/>
                  </a:lnTo>
                  <a:lnTo>
                    <a:pt x="43" y="335"/>
                  </a:lnTo>
                  <a:lnTo>
                    <a:pt x="42" y="332"/>
                  </a:lnTo>
                  <a:lnTo>
                    <a:pt x="35" y="323"/>
                  </a:lnTo>
                  <a:lnTo>
                    <a:pt x="25" y="311"/>
                  </a:lnTo>
                  <a:lnTo>
                    <a:pt x="16" y="299"/>
                  </a:lnTo>
                  <a:lnTo>
                    <a:pt x="9" y="288"/>
                  </a:lnTo>
                  <a:lnTo>
                    <a:pt x="4" y="280"/>
                  </a:lnTo>
                  <a:lnTo>
                    <a:pt x="1" y="273"/>
                  </a:lnTo>
                  <a:lnTo>
                    <a:pt x="0" y="264"/>
                  </a:lnTo>
                  <a:lnTo>
                    <a:pt x="2" y="251"/>
                  </a:lnTo>
                  <a:lnTo>
                    <a:pt x="4" y="246"/>
                  </a:lnTo>
                  <a:lnTo>
                    <a:pt x="6" y="241"/>
                  </a:lnTo>
                  <a:lnTo>
                    <a:pt x="8" y="237"/>
                  </a:lnTo>
                  <a:lnTo>
                    <a:pt x="10" y="217"/>
                  </a:lnTo>
                  <a:lnTo>
                    <a:pt x="14" y="199"/>
                  </a:lnTo>
                  <a:lnTo>
                    <a:pt x="30" y="133"/>
                  </a:lnTo>
                  <a:lnTo>
                    <a:pt x="48" y="66"/>
                  </a:lnTo>
                  <a:lnTo>
                    <a:pt x="64" y="0"/>
                  </a:lnTo>
                  <a:close/>
                </a:path>
              </a:pathLst>
            </a:custGeom>
            <a:solidFill>
              <a:schemeClr val="accent1"/>
            </a:solid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44" name="Freeform 4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31FFAE95-A3FA-47CB-8E34-4EBB31E8DDC0}"/>
                </a:ext>
              </a:extLst>
            </p:cNvPr>
            <p:cNvSpPr>
              <a:spLocks/>
            </p:cNvSpPr>
            <p:nvPr/>
          </p:nvSpPr>
          <p:spPr bwMode="auto">
            <a:xfrm>
              <a:off x="4494000" y="2570463"/>
              <a:ext cx="660934" cy="856209"/>
            </a:xfrm>
            <a:custGeom>
              <a:avLst/>
              <a:gdLst/>
              <a:ahLst/>
              <a:cxnLst>
                <a:cxn ang="0">
                  <a:pos x="81" y="0"/>
                </a:cxn>
                <a:cxn ang="0">
                  <a:pos x="148" y="12"/>
                </a:cxn>
                <a:cxn ang="0">
                  <a:pos x="213" y="22"/>
                </a:cxn>
                <a:cxn ang="0">
                  <a:pos x="281" y="31"/>
                </a:cxn>
                <a:cxn ang="0">
                  <a:pos x="276" y="80"/>
                </a:cxn>
                <a:cxn ang="0">
                  <a:pos x="267" y="127"/>
                </a:cxn>
                <a:cxn ang="0">
                  <a:pos x="315" y="132"/>
                </a:cxn>
                <a:cxn ang="0">
                  <a:pos x="361" y="139"/>
                </a:cxn>
                <a:cxn ang="0">
                  <a:pos x="408" y="145"/>
                </a:cxn>
                <a:cxn ang="0">
                  <a:pos x="392" y="267"/>
                </a:cxn>
                <a:cxn ang="0">
                  <a:pos x="377" y="391"/>
                </a:cxn>
                <a:cxn ang="0">
                  <a:pos x="361" y="513"/>
                </a:cxn>
                <a:cxn ang="0">
                  <a:pos x="269" y="503"/>
                </a:cxn>
                <a:cxn ang="0">
                  <a:pos x="178" y="489"/>
                </a:cxn>
                <a:cxn ang="0">
                  <a:pos x="88" y="475"/>
                </a:cxn>
                <a:cxn ang="0">
                  <a:pos x="0" y="460"/>
                </a:cxn>
                <a:cxn ang="0">
                  <a:pos x="42" y="231"/>
                </a:cxn>
                <a:cxn ang="0">
                  <a:pos x="81" y="0"/>
                </a:cxn>
              </a:cxnLst>
              <a:rect l="0" t="0" r="r" b="b"/>
              <a:pathLst>
                <a:path w="408" h="513">
                  <a:moveTo>
                    <a:pt x="81" y="0"/>
                  </a:moveTo>
                  <a:lnTo>
                    <a:pt x="148" y="12"/>
                  </a:lnTo>
                  <a:lnTo>
                    <a:pt x="213" y="22"/>
                  </a:lnTo>
                  <a:lnTo>
                    <a:pt x="281" y="31"/>
                  </a:lnTo>
                  <a:lnTo>
                    <a:pt x="276" y="80"/>
                  </a:lnTo>
                  <a:lnTo>
                    <a:pt x="267" y="127"/>
                  </a:lnTo>
                  <a:lnTo>
                    <a:pt x="315" y="132"/>
                  </a:lnTo>
                  <a:lnTo>
                    <a:pt x="361" y="139"/>
                  </a:lnTo>
                  <a:lnTo>
                    <a:pt x="408" y="145"/>
                  </a:lnTo>
                  <a:lnTo>
                    <a:pt x="392" y="267"/>
                  </a:lnTo>
                  <a:lnTo>
                    <a:pt x="377" y="391"/>
                  </a:lnTo>
                  <a:lnTo>
                    <a:pt x="361" y="513"/>
                  </a:lnTo>
                  <a:lnTo>
                    <a:pt x="269" y="503"/>
                  </a:lnTo>
                  <a:lnTo>
                    <a:pt x="178" y="489"/>
                  </a:lnTo>
                  <a:lnTo>
                    <a:pt x="88" y="475"/>
                  </a:lnTo>
                  <a:lnTo>
                    <a:pt x="0" y="460"/>
                  </a:lnTo>
                  <a:lnTo>
                    <a:pt x="42" y="231"/>
                  </a:lnTo>
                  <a:lnTo>
                    <a:pt x="81"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45" name="Freeform 45">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495799BB-9AE5-46AA-9855-756F18776E49}"/>
                </a:ext>
              </a:extLst>
            </p:cNvPr>
            <p:cNvSpPr>
              <a:spLocks/>
            </p:cNvSpPr>
            <p:nvPr/>
          </p:nvSpPr>
          <p:spPr bwMode="auto">
            <a:xfrm>
              <a:off x="4309327" y="1445541"/>
              <a:ext cx="696573" cy="1174993"/>
            </a:xfrm>
            <a:custGeom>
              <a:avLst/>
              <a:gdLst/>
              <a:ahLst/>
              <a:cxnLst>
                <a:cxn ang="0">
                  <a:pos x="179" y="42"/>
                </a:cxn>
                <a:cxn ang="0">
                  <a:pos x="174" y="108"/>
                </a:cxn>
                <a:cxn ang="0">
                  <a:pos x="181" y="140"/>
                </a:cxn>
                <a:cxn ang="0">
                  <a:pos x="179" y="149"/>
                </a:cxn>
                <a:cxn ang="0">
                  <a:pos x="185" y="157"/>
                </a:cxn>
                <a:cxn ang="0">
                  <a:pos x="187" y="166"/>
                </a:cxn>
                <a:cxn ang="0">
                  <a:pos x="199" y="178"/>
                </a:cxn>
                <a:cxn ang="0">
                  <a:pos x="213" y="204"/>
                </a:cxn>
                <a:cxn ang="0">
                  <a:pos x="217" y="210"/>
                </a:cxn>
                <a:cxn ang="0">
                  <a:pos x="217" y="217"/>
                </a:cxn>
                <a:cxn ang="0">
                  <a:pos x="220" y="219"/>
                </a:cxn>
                <a:cxn ang="0">
                  <a:pos x="224" y="231"/>
                </a:cxn>
                <a:cxn ang="0">
                  <a:pos x="229" y="233"/>
                </a:cxn>
                <a:cxn ang="0">
                  <a:pos x="234" y="235"/>
                </a:cxn>
                <a:cxn ang="0">
                  <a:pos x="231" y="240"/>
                </a:cxn>
                <a:cxn ang="0">
                  <a:pos x="249" y="241"/>
                </a:cxn>
                <a:cxn ang="0">
                  <a:pos x="239" y="270"/>
                </a:cxn>
                <a:cxn ang="0">
                  <a:pos x="234" y="309"/>
                </a:cxn>
                <a:cxn ang="0">
                  <a:pos x="228" y="315"/>
                </a:cxn>
                <a:cxn ang="0">
                  <a:pos x="221" y="332"/>
                </a:cxn>
                <a:cxn ang="0">
                  <a:pos x="229" y="346"/>
                </a:cxn>
                <a:cxn ang="0">
                  <a:pos x="246" y="347"/>
                </a:cxn>
                <a:cxn ang="0">
                  <a:pos x="258" y="339"/>
                </a:cxn>
                <a:cxn ang="0">
                  <a:pos x="269" y="367"/>
                </a:cxn>
                <a:cxn ang="0">
                  <a:pos x="279" y="393"/>
                </a:cxn>
                <a:cxn ang="0">
                  <a:pos x="280" y="413"/>
                </a:cxn>
                <a:cxn ang="0">
                  <a:pos x="295" y="425"/>
                </a:cxn>
                <a:cxn ang="0">
                  <a:pos x="305" y="446"/>
                </a:cxn>
                <a:cxn ang="0">
                  <a:pos x="319" y="464"/>
                </a:cxn>
                <a:cxn ang="0">
                  <a:pos x="342" y="465"/>
                </a:cxn>
                <a:cxn ang="0">
                  <a:pos x="362" y="459"/>
                </a:cxn>
                <a:cxn ang="0">
                  <a:pos x="401" y="465"/>
                </a:cxn>
                <a:cxn ang="0">
                  <a:pos x="413" y="453"/>
                </a:cxn>
                <a:cxn ang="0">
                  <a:pos x="425" y="470"/>
                </a:cxn>
                <a:cxn ang="0">
                  <a:pos x="397" y="704"/>
                </a:cxn>
                <a:cxn ang="0">
                  <a:pos x="10" y="582"/>
                </a:cxn>
                <a:cxn ang="0">
                  <a:pos x="36" y="466"/>
                </a:cxn>
                <a:cxn ang="0">
                  <a:pos x="45" y="431"/>
                </a:cxn>
                <a:cxn ang="0">
                  <a:pos x="37" y="427"/>
                </a:cxn>
                <a:cxn ang="0">
                  <a:pos x="33" y="406"/>
                </a:cxn>
                <a:cxn ang="0">
                  <a:pos x="50" y="383"/>
                </a:cxn>
                <a:cxn ang="0">
                  <a:pos x="65" y="367"/>
                </a:cxn>
                <a:cxn ang="0">
                  <a:pos x="72" y="354"/>
                </a:cxn>
                <a:cxn ang="0">
                  <a:pos x="83" y="332"/>
                </a:cxn>
                <a:cxn ang="0">
                  <a:pos x="100" y="312"/>
                </a:cxn>
                <a:cxn ang="0">
                  <a:pos x="95" y="292"/>
                </a:cxn>
                <a:cxn ang="0">
                  <a:pos x="87" y="281"/>
                </a:cxn>
                <a:cxn ang="0">
                  <a:pos x="81" y="274"/>
                </a:cxn>
                <a:cxn ang="0">
                  <a:pos x="82" y="260"/>
                </a:cxn>
                <a:cxn ang="0">
                  <a:pos x="81" y="243"/>
                </a:cxn>
                <a:cxn ang="0">
                  <a:pos x="82" y="227"/>
                </a:cxn>
                <a:cxn ang="0">
                  <a:pos x="85" y="196"/>
                </a:cxn>
                <a:cxn ang="0">
                  <a:pos x="106" y="103"/>
                </a:cxn>
                <a:cxn ang="0">
                  <a:pos x="117" y="56"/>
                </a:cxn>
                <a:cxn ang="0">
                  <a:pos x="120" y="45"/>
                </a:cxn>
                <a:cxn ang="0">
                  <a:pos x="121" y="38"/>
                </a:cxn>
                <a:cxn ang="0">
                  <a:pos x="123" y="29"/>
                </a:cxn>
                <a:cxn ang="0">
                  <a:pos x="125" y="16"/>
                </a:cxn>
                <a:cxn ang="0">
                  <a:pos x="130" y="0"/>
                </a:cxn>
              </a:cxnLst>
              <a:rect l="0" t="0" r="r" b="b"/>
              <a:pathLst>
                <a:path w="430" h="704">
                  <a:moveTo>
                    <a:pt x="130" y="0"/>
                  </a:moveTo>
                  <a:lnTo>
                    <a:pt x="182" y="11"/>
                  </a:lnTo>
                  <a:lnTo>
                    <a:pt x="179" y="42"/>
                  </a:lnTo>
                  <a:lnTo>
                    <a:pt x="173" y="70"/>
                  </a:lnTo>
                  <a:lnTo>
                    <a:pt x="167" y="96"/>
                  </a:lnTo>
                  <a:lnTo>
                    <a:pt x="174" y="108"/>
                  </a:lnTo>
                  <a:lnTo>
                    <a:pt x="179" y="120"/>
                  </a:lnTo>
                  <a:lnTo>
                    <a:pt x="181" y="134"/>
                  </a:lnTo>
                  <a:lnTo>
                    <a:pt x="181" y="140"/>
                  </a:lnTo>
                  <a:lnTo>
                    <a:pt x="180" y="141"/>
                  </a:lnTo>
                  <a:lnTo>
                    <a:pt x="179" y="143"/>
                  </a:lnTo>
                  <a:lnTo>
                    <a:pt x="179" y="149"/>
                  </a:lnTo>
                  <a:lnTo>
                    <a:pt x="181" y="152"/>
                  </a:lnTo>
                  <a:lnTo>
                    <a:pt x="182" y="155"/>
                  </a:lnTo>
                  <a:lnTo>
                    <a:pt x="185" y="157"/>
                  </a:lnTo>
                  <a:lnTo>
                    <a:pt x="186" y="161"/>
                  </a:lnTo>
                  <a:lnTo>
                    <a:pt x="186" y="164"/>
                  </a:lnTo>
                  <a:lnTo>
                    <a:pt x="187" y="166"/>
                  </a:lnTo>
                  <a:lnTo>
                    <a:pt x="189" y="170"/>
                  </a:lnTo>
                  <a:lnTo>
                    <a:pt x="196" y="175"/>
                  </a:lnTo>
                  <a:lnTo>
                    <a:pt x="199" y="178"/>
                  </a:lnTo>
                  <a:lnTo>
                    <a:pt x="203" y="186"/>
                  </a:lnTo>
                  <a:lnTo>
                    <a:pt x="208" y="196"/>
                  </a:lnTo>
                  <a:lnTo>
                    <a:pt x="213" y="204"/>
                  </a:lnTo>
                  <a:lnTo>
                    <a:pt x="214" y="205"/>
                  </a:lnTo>
                  <a:lnTo>
                    <a:pt x="215" y="207"/>
                  </a:lnTo>
                  <a:lnTo>
                    <a:pt x="217" y="210"/>
                  </a:lnTo>
                  <a:lnTo>
                    <a:pt x="218" y="212"/>
                  </a:lnTo>
                  <a:lnTo>
                    <a:pt x="218" y="215"/>
                  </a:lnTo>
                  <a:lnTo>
                    <a:pt x="217" y="217"/>
                  </a:lnTo>
                  <a:lnTo>
                    <a:pt x="217" y="218"/>
                  </a:lnTo>
                  <a:lnTo>
                    <a:pt x="218" y="218"/>
                  </a:lnTo>
                  <a:lnTo>
                    <a:pt x="220" y="219"/>
                  </a:lnTo>
                  <a:lnTo>
                    <a:pt x="222" y="224"/>
                  </a:lnTo>
                  <a:lnTo>
                    <a:pt x="222" y="226"/>
                  </a:lnTo>
                  <a:lnTo>
                    <a:pt x="224" y="231"/>
                  </a:lnTo>
                  <a:lnTo>
                    <a:pt x="225" y="232"/>
                  </a:lnTo>
                  <a:lnTo>
                    <a:pt x="228" y="233"/>
                  </a:lnTo>
                  <a:lnTo>
                    <a:pt x="229" y="233"/>
                  </a:lnTo>
                  <a:lnTo>
                    <a:pt x="231" y="234"/>
                  </a:lnTo>
                  <a:lnTo>
                    <a:pt x="232" y="234"/>
                  </a:lnTo>
                  <a:lnTo>
                    <a:pt x="234" y="235"/>
                  </a:lnTo>
                  <a:lnTo>
                    <a:pt x="234" y="236"/>
                  </a:lnTo>
                  <a:lnTo>
                    <a:pt x="232" y="238"/>
                  </a:lnTo>
                  <a:lnTo>
                    <a:pt x="231" y="240"/>
                  </a:lnTo>
                  <a:lnTo>
                    <a:pt x="235" y="242"/>
                  </a:lnTo>
                  <a:lnTo>
                    <a:pt x="239" y="241"/>
                  </a:lnTo>
                  <a:lnTo>
                    <a:pt x="249" y="241"/>
                  </a:lnTo>
                  <a:lnTo>
                    <a:pt x="250" y="245"/>
                  </a:lnTo>
                  <a:lnTo>
                    <a:pt x="245" y="257"/>
                  </a:lnTo>
                  <a:lnTo>
                    <a:pt x="239" y="270"/>
                  </a:lnTo>
                  <a:lnTo>
                    <a:pt x="235" y="281"/>
                  </a:lnTo>
                  <a:lnTo>
                    <a:pt x="232" y="294"/>
                  </a:lnTo>
                  <a:lnTo>
                    <a:pt x="234" y="309"/>
                  </a:lnTo>
                  <a:lnTo>
                    <a:pt x="231" y="312"/>
                  </a:lnTo>
                  <a:lnTo>
                    <a:pt x="230" y="313"/>
                  </a:lnTo>
                  <a:lnTo>
                    <a:pt x="228" y="315"/>
                  </a:lnTo>
                  <a:lnTo>
                    <a:pt x="222" y="320"/>
                  </a:lnTo>
                  <a:lnTo>
                    <a:pt x="222" y="331"/>
                  </a:lnTo>
                  <a:lnTo>
                    <a:pt x="221" y="332"/>
                  </a:lnTo>
                  <a:lnTo>
                    <a:pt x="221" y="339"/>
                  </a:lnTo>
                  <a:lnTo>
                    <a:pt x="222" y="343"/>
                  </a:lnTo>
                  <a:lnTo>
                    <a:pt x="229" y="346"/>
                  </a:lnTo>
                  <a:lnTo>
                    <a:pt x="235" y="348"/>
                  </a:lnTo>
                  <a:lnTo>
                    <a:pt x="239" y="348"/>
                  </a:lnTo>
                  <a:lnTo>
                    <a:pt x="246" y="347"/>
                  </a:lnTo>
                  <a:lnTo>
                    <a:pt x="250" y="345"/>
                  </a:lnTo>
                  <a:lnTo>
                    <a:pt x="253" y="341"/>
                  </a:lnTo>
                  <a:lnTo>
                    <a:pt x="258" y="339"/>
                  </a:lnTo>
                  <a:lnTo>
                    <a:pt x="265" y="338"/>
                  </a:lnTo>
                  <a:lnTo>
                    <a:pt x="269" y="347"/>
                  </a:lnTo>
                  <a:lnTo>
                    <a:pt x="269" y="367"/>
                  </a:lnTo>
                  <a:lnTo>
                    <a:pt x="271" y="379"/>
                  </a:lnTo>
                  <a:lnTo>
                    <a:pt x="274" y="387"/>
                  </a:lnTo>
                  <a:lnTo>
                    <a:pt x="279" y="393"/>
                  </a:lnTo>
                  <a:lnTo>
                    <a:pt x="281" y="401"/>
                  </a:lnTo>
                  <a:lnTo>
                    <a:pt x="281" y="408"/>
                  </a:lnTo>
                  <a:lnTo>
                    <a:pt x="280" y="413"/>
                  </a:lnTo>
                  <a:lnTo>
                    <a:pt x="280" y="417"/>
                  </a:lnTo>
                  <a:lnTo>
                    <a:pt x="284" y="422"/>
                  </a:lnTo>
                  <a:lnTo>
                    <a:pt x="295" y="425"/>
                  </a:lnTo>
                  <a:lnTo>
                    <a:pt x="301" y="430"/>
                  </a:lnTo>
                  <a:lnTo>
                    <a:pt x="303" y="438"/>
                  </a:lnTo>
                  <a:lnTo>
                    <a:pt x="305" y="446"/>
                  </a:lnTo>
                  <a:lnTo>
                    <a:pt x="306" y="457"/>
                  </a:lnTo>
                  <a:lnTo>
                    <a:pt x="307" y="469"/>
                  </a:lnTo>
                  <a:lnTo>
                    <a:pt x="319" y="464"/>
                  </a:lnTo>
                  <a:lnTo>
                    <a:pt x="330" y="464"/>
                  </a:lnTo>
                  <a:lnTo>
                    <a:pt x="334" y="465"/>
                  </a:lnTo>
                  <a:lnTo>
                    <a:pt x="342" y="465"/>
                  </a:lnTo>
                  <a:lnTo>
                    <a:pt x="348" y="463"/>
                  </a:lnTo>
                  <a:lnTo>
                    <a:pt x="355" y="460"/>
                  </a:lnTo>
                  <a:lnTo>
                    <a:pt x="362" y="459"/>
                  </a:lnTo>
                  <a:lnTo>
                    <a:pt x="378" y="462"/>
                  </a:lnTo>
                  <a:lnTo>
                    <a:pt x="395" y="466"/>
                  </a:lnTo>
                  <a:lnTo>
                    <a:pt x="401" y="465"/>
                  </a:lnTo>
                  <a:lnTo>
                    <a:pt x="405" y="463"/>
                  </a:lnTo>
                  <a:lnTo>
                    <a:pt x="409" y="456"/>
                  </a:lnTo>
                  <a:lnTo>
                    <a:pt x="413" y="453"/>
                  </a:lnTo>
                  <a:lnTo>
                    <a:pt x="419" y="453"/>
                  </a:lnTo>
                  <a:lnTo>
                    <a:pt x="421" y="456"/>
                  </a:lnTo>
                  <a:lnTo>
                    <a:pt x="425" y="470"/>
                  </a:lnTo>
                  <a:lnTo>
                    <a:pt x="426" y="473"/>
                  </a:lnTo>
                  <a:lnTo>
                    <a:pt x="430" y="474"/>
                  </a:lnTo>
                  <a:lnTo>
                    <a:pt x="397" y="704"/>
                  </a:lnTo>
                  <a:lnTo>
                    <a:pt x="0" y="634"/>
                  </a:lnTo>
                  <a:lnTo>
                    <a:pt x="5" y="606"/>
                  </a:lnTo>
                  <a:lnTo>
                    <a:pt x="10" y="582"/>
                  </a:lnTo>
                  <a:lnTo>
                    <a:pt x="16" y="557"/>
                  </a:lnTo>
                  <a:lnTo>
                    <a:pt x="30" y="478"/>
                  </a:lnTo>
                  <a:lnTo>
                    <a:pt x="36" y="466"/>
                  </a:lnTo>
                  <a:lnTo>
                    <a:pt x="42" y="456"/>
                  </a:lnTo>
                  <a:lnTo>
                    <a:pt x="44" y="443"/>
                  </a:lnTo>
                  <a:lnTo>
                    <a:pt x="45" y="431"/>
                  </a:lnTo>
                  <a:lnTo>
                    <a:pt x="44" y="429"/>
                  </a:lnTo>
                  <a:lnTo>
                    <a:pt x="39" y="427"/>
                  </a:lnTo>
                  <a:lnTo>
                    <a:pt x="37" y="427"/>
                  </a:lnTo>
                  <a:lnTo>
                    <a:pt x="32" y="422"/>
                  </a:lnTo>
                  <a:lnTo>
                    <a:pt x="32" y="418"/>
                  </a:lnTo>
                  <a:lnTo>
                    <a:pt x="33" y="406"/>
                  </a:lnTo>
                  <a:lnTo>
                    <a:pt x="37" y="396"/>
                  </a:lnTo>
                  <a:lnTo>
                    <a:pt x="43" y="389"/>
                  </a:lnTo>
                  <a:lnTo>
                    <a:pt x="50" y="383"/>
                  </a:lnTo>
                  <a:lnTo>
                    <a:pt x="58" y="379"/>
                  </a:lnTo>
                  <a:lnTo>
                    <a:pt x="66" y="373"/>
                  </a:lnTo>
                  <a:lnTo>
                    <a:pt x="65" y="367"/>
                  </a:lnTo>
                  <a:lnTo>
                    <a:pt x="66" y="362"/>
                  </a:lnTo>
                  <a:lnTo>
                    <a:pt x="68" y="358"/>
                  </a:lnTo>
                  <a:lnTo>
                    <a:pt x="72" y="354"/>
                  </a:lnTo>
                  <a:lnTo>
                    <a:pt x="75" y="347"/>
                  </a:lnTo>
                  <a:lnTo>
                    <a:pt x="80" y="339"/>
                  </a:lnTo>
                  <a:lnTo>
                    <a:pt x="83" y="332"/>
                  </a:lnTo>
                  <a:lnTo>
                    <a:pt x="89" y="324"/>
                  </a:lnTo>
                  <a:lnTo>
                    <a:pt x="95" y="318"/>
                  </a:lnTo>
                  <a:lnTo>
                    <a:pt x="100" y="312"/>
                  </a:lnTo>
                  <a:lnTo>
                    <a:pt x="101" y="305"/>
                  </a:lnTo>
                  <a:lnTo>
                    <a:pt x="99" y="298"/>
                  </a:lnTo>
                  <a:lnTo>
                    <a:pt x="95" y="292"/>
                  </a:lnTo>
                  <a:lnTo>
                    <a:pt x="90" y="285"/>
                  </a:lnTo>
                  <a:lnTo>
                    <a:pt x="88" y="283"/>
                  </a:lnTo>
                  <a:lnTo>
                    <a:pt x="87" y="281"/>
                  </a:lnTo>
                  <a:lnTo>
                    <a:pt x="85" y="280"/>
                  </a:lnTo>
                  <a:lnTo>
                    <a:pt x="83" y="277"/>
                  </a:lnTo>
                  <a:lnTo>
                    <a:pt x="81" y="274"/>
                  </a:lnTo>
                  <a:lnTo>
                    <a:pt x="80" y="270"/>
                  </a:lnTo>
                  <a:lnTo>
                    <a:pt x="83" y="264"/>
                  </a:lnTo>
                  <a:lnTo>
                    <a:pt x="82" y="260"/>
                  </a:lnTo>
                  <a:lnTo>
                    <a:pt x="82" y="253"/>
                  </a:lnTo>
                  <a:lnTo>
                    <a:pt x="81" y="246"/>
                  </a:lnTo>
                  <a:lnTo>
                    <a:pt x="81" y="243"/>
                  </a:lnTo>
                  <a:lnTo>
                    <a:pt x="80" y="240"/>
                  </a:lnTo>
                  <a:lnTo>
                    <a:pt x="80" y="229"/>
                  </a:lnTo>
                  <a:lnTo>
                    <a:pt x="82" y="227"/>
                  </a:lnTo>
                  <a:lnTo>
                    <a:pt x="83" y="225"/>
                  </a:lnTo>
                  <a:lnTo>
                    <a:pt x="85" y="215"/>
                  </a:lnTo>
                  <a:lnTo>
                    <a:pt x="85" y="196"/>
                  </a:lnTo>
                  <a:lnTo>
                    <a:pt x="92" y="166"/>
                  </a:lnTo>
                  <a:lnTo>
                    <a:pt x="100" y="136"/>
                  </a:lnTo>
                  <a:lnTo>
                    <a:pt x="106" y="103"/>
                  </a:lnTo>
                  <a:lnTo>
                    <a:pt x="110" y="85"/>
                  </a:lnTo>
                  <a:lnTo>
                    <a:pt x="115" y="70"/>
                  </a:lnTo>
                  <a:lnTo>
                    <a:pt x="117" y="56"/>
                  </a:lnTo>
                  <a:lnTo>
                    <a:pt x="118" y="52"/>
                  </a:lnTo>
                  <a:lnTo>
                    <a:pt x="118" y="49"/>
                  </a:lnTo>
                  <a:lnTo>
                    <a:pt x="120" y="45"/>
                  </a:lnTo>
                  <a:lnTo>
                    <a:pt x="120" y="43"/>
                  </a:lnTo>
                  <a:lnTo>
                    <a:pt x="121" y="42"/>
                  </a:lnTo>
                  <a:lnTo>
                    <a:pt x="121" y="38"/>
                  </a:lnTo>
                  <a:lnTo>
                    <a:pt x="122" y="36"/>
                  </a:lnTo>
                  <a:lnTo>
                    <a:pt x="122" y="32"/>
                  </a:lnTo>
                  <a:lnTo>
                    <a:pt x="123" y="29"/>
                  </a:lnTo>
                  <a:lnTo>
                    <a:pt x="124" y="26"/>
                  </a:lnTo>
                  <a:lnTo>
                    <a:pt x="124" y="24"/>
                  </a:lnTo>
                  <a:lnTo>
                    <a:pt x="125" y="16"/>
                  </a:lnTo>
                  <a:lnTo>
                    <a:pt x="126" y="10"/>
                  </a:lnTo>
                  <a:lnTo>
                    <a:pt x="128" y="5"/>
                  </a:lnTo>
                  <a:lnTo>
                    <a:pt x="130"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46" name="Freeform 46">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A807A1B-1734-4E3D-B430-1149577780D2}"/>
                </a:ext>
              </a:extLst>
            </p:cNvPr>
            <p:cNvSpPr>
              <a:spLocks/>
            </p:cNvSpPr>
            <p:nvPr/>
          </p:nvSpPr>
          <p:spPr bwMode="auto">
            <a:xfrm>
              <a:off x="3441041" y="2306758"/>
              <a:ext cx="962242" cy="1675699"/>
            </a:xfrm>
            <a:custGeom>
              <a:avLst/>
              <a:gdLst/>
              <a:ahLst/>
              <a:cxnLst>
                <a:cxn ang="0">
                  <a:pos x="318" y="117"/>
                </a:cxn>
                <a:cxn ang="0">
                  <a:pos x="319" y="429"/>
                </a:cxn>
                <a:cxn ang="0">
                  <a:pos x="445" y="615"/>
                </a:cxn>
                <a:cxn ang="0">
                  <a:pos x="467" y="647"/>
                </a:cxn>
                <a:cxn ang="0">
                  <a:pos x="482" y="668"/>
                </a:cxn>
                <a:cxn ang="0">
                  <a:pos x="502" y="696"/>
                </a:cxn>
                <a:cxn ang="0">
                  <a:pos x="510" y="705"/>
                </a:cxn>
                <a:cxn ang="0">
                  <a:pos x="573" y="816"/>
                </a:cxn>
                <a:cxn ang="0">
                  <a:pos x="588" y="856"/>
                </a:cxn>
                <a:cxn ang="0">
                  <a:pos x="579" y="878"/>
                </a:cxn>
                <a:cxn ang="0">
                  <a:pos x="558" y="912"/>
                </a:cxn>
                <a:cxn ang="0">
                  <a:pos x="540" y="943"/>
                </a:cxn>
                <a:cxn ang="0">
                  <a:pos x="532" y="973"/>
                </a:cxn>
                <a:cxn ang="0">
                  <a:pos x="546" y="984"/>
                </a:cxn>
                <a:cxn ang="0">
                  <a:pos x="494" y="999"/>
                </a:cxn>
                <a:cxn ang="0">
                  <a:pos x="340" y="979"/>
                </a:cxn>
                <a:cxn ang="0">
                  <a:pos x="340" y="968"/>
                </a:cxn>
                <a:cxn ang="0">
                  <a:pos x="338" y="930"/>
                </a:cxn>
                <a:cxn ang="0">
                  <a:pos x="298" y="867"/>
                </a:cxn>
                <a:cxn ang="0">
                  <a:pos x="270" y="843"/>
                </a:cxn>
                <a:cxn ang="0">
                  <a:pos x="220" y="804"/>
                </a:cxn>
                <a:cxn ang="0">
                  <a:pos x="214" y="790"/>
                </a:cxn>
                <a:cxn ang="0">
                  <a:pos x="170" y="760"/>
                </a:cxn>
                <a:cxn ang="0">
                  <a:pos x="133" y="748"/>
                </a:cxn>
                <a:cxn ang="0">
                  <a:pos x="126" y="728"/>
                </a:cxn>
                <a:cxn ang="0">
                  <a:pos x="132" y="683"/>
                </a:cxn>
                <a:cxn ang="0">
                  <a:pos x="123" y="667"/>
                </a:cxn>
                <a:cxn ang="0">
                  <a:pos x="109" y="641"/>
                </a:cxn>
                <a:cxn ang="0">
                  <a:pos x="99" y="621"/>
                </a:cxn>
                <a:cxn ang="0">
                  <a:pos x="90" y="590"/>
                </a:cxn>
                <a:cxn ang="0">
                  <a:pos x="75" y="559"/>
                </a:cxn>
                <a:cxn ang="0">
                  <a:pos x="83" y="527"/>
                </a:cxn>
                <a:cxn ang="0">
                  <a:pos x="90" y="508"/>
                </a:cxn>
                <a:cxn ang="0">
                  <a:pos x="59" y="475"/>
                </a:cxn>
                <a:cxn ang="0">
                  <a:pos x="62" y="447"/>
                </a:cxn>
                <a:cxn ang="0">
                  <a:pos x="71" y="436"/>
                </a:cxn>
                <a:cxn ang="0">
                  <a:pos x="86" y="438"/>
                </a:cxn>
                <a:cxn ang="0">
                  <a:pos x="90" y="395"/>
                </a:cxn>
                <a:cxn ang="0">
                  <a:pos x="105" y="397"/>
                </a:cxn>
                <a:cxn ang="0">
                  <a:pos x="121" y="404"/>
                </a:cxn>
                <a:cxn ang="0">
                  <a:pos x="135" y="404"/>
                </a:cxn>
                <a:cxn ang="0">
                  <a:pos x="143" y="408"/>
                </a:cxn>
                <a:cxn ang="0">
                  <a:pos x="129" y="392"/>
                </a:cxn>
                <a:cxn ang="0">
                  <a:pos x="95" y="392"/>
                </a:cxn>
                <a:cxn ang="0">
                  <a:pos x="73" y="378"/>
                </a:cxn>
                <a:cxn ang="0">
                  <a:pos x="43" y="383"/>
                </a:cxn>
                <a:cxn ang="0">
                  <a:pos x="41" y="370"/>
                </a:cxn>
                <a:cxn ang="0">
                  <a:pos x="43" y="356"/>
                </a:cxn>
                <a:cxn ang="0">
                  <a:pos x="27" y="327"/>
                </a:cxn>
                <a:cxn ang="0">
                  <a:pos x="12" y="293"/>
                </a:cxn>
                <a:cxn ang="0">
                  <a:pos x="14" y="257"/>
                </a:cxn>
                <a:cxn ang="0">
                  <a:pos x="21" y="224"/>
                </a:cxn>
                <a:cxn ang="0">
                  <a:pos x="5" y="160"/>
                </a:cxn>
                <a:cxn ang="0">
                  <a:pos x="28" y="108"/>
                </a:cxn>
                <a:cxn ang="0">
                  <a:pos x="33" y="95"/>
                </a:cxn>
                <a:cxn ang="0">
                  <a:pos x="34" y="76"/>
                </a:cxn>
                <a:cxn ang="0">
                  <a:pos x="49" y="30"/>
                </a:cxn>
              </a:cxnLst>
              <a:rect l="0" t="0" r="r" b="b"/>
              <a:pathLst>
                <a:path w="594" h="1004">
                  <a:moveTo>
                    <a:pt x="54" y="0"/>
                  </a:moveTo>
                  <a:lnTo>
                    <a:pt x="121" y="18"/>
                  </a:lnTo>
                  <a:lnTo>
                    <a:pt x="256" y="55"/>
                  </a:lnTo>
                  <a:lnTo>
                    <a:pt x="326" y="70"/>
                  </a:lnTo>
                  <a:lnTo>
                    <a:pt x="318" y="117"/>
                  </a:lnTo>
                  <a:lnTo>
                    <a:pt x="306" y="164"/>
                  </a:lnTo>
                  <a:lnTo>
                    <a:pt x="296" y="209"/>
                  </a:lnTo>
                  <a:lnTo>
                    <a:pt x="279" y="277"/>
                  </a:lnTo>
                  <a:lnTo>
                    <a:pt x="262" y="345"/>
                  </a:lnTo>
                  <a:lnTo>
                    <a:pt x="319" y="429"/>
                  </a:lnTo>
                  <a:lnTo>
                    <a:pt x="378" y="514"/>
                  </a:lnTo>
                  <a:lnTo>
                    <a:pt x="437" y="598"/>
                  </a:lnTo>
                  <a:lnTo>
                    <a:pt x="439" y="604"/>
                  </a:lnTo>
                  <a:lnTo>
                    <a:pt x="442" y="609"/>
                  </a:lnTo>
                  <a:lnTo>
                    <a:pt x="445" y="615"/>
                  </a:lnTo>
                  <a:lnTo>
                    <a:pt x="456" y="627"/>
                  </a:lnTo>
                  <a:lnTo>
                    <a:pt x="459" y="630"/>
                  </a:lnTo>
                  <a:lnTo>
                    <a:pt x="460" y="635"/>
                  </a:lnTo>
                  <a:lnTo>
                    <a:pt x="462" y="640"/>
                  </a:lnTo>
                  <a:lnTo>
                    <a:pt x="467" y="647"/>
                  </a:lnTo>
                  <a:lnTo>
                    <a:pt x="470" y="649"/>
                  </a:lnTo>
                  <a:lnTo>
                    <a:pt x="476" y="655"/>
                  </a:lnTo>
                  <a:lnTo>
                    <a:pt x="479" y="658"/>
                  </a:lnTo>
                  <a:lnTo>
                    <a:pt x="480" y="663"/>
                  </a:lnTo>
                  <a:lnTo>
                    <a:pt x="482" y="668"/>
                  </a:lnTo>
                  <a:lnTo>
                    <a:pt x="487" y="675"/>
                  </a:lnTo>
                  <a:lnTo>
                    <a:pt x="489" y="677"/>
                  </a:lnTo>
                  <a:lnTo>
                    <a:pt x="493" y="679"/>
                  </a:lnTo>
                  <a:lnTo>
                    <a:pt x="497" y="686"/>
                  </a:lnTo>
                  <a:lnTo>
                    <a:pt x="502" y="696"/>
                  </a:lnTo>
                  <a:lnTo>
                    <a:pt x="504" y="699"/>
                  </a:lnTo>
                  <a:lnTo>
                    <a:pt x="505" y="700"/>
                  </a:lnTo>
                  <a:lnTo>
                    <a:pt x="506" y="703"/>
                  </a:lnTo>
                  <a:lnTo>
                    <a:pt x="509" y="704"/>
                  </a:lnTo>
                  <a:lnTo>
                    <a:pt x="510" y="705"/>
                  </a:lnTo>
                  <a:lnTo>
                    <a:pt x="529" y="735"/>
                  </a:lnTo>
                  <a:lnTo>
                    <a:pt x="550" y="767"/>
                  </a:lnTo>
                  <a:lnTo>
                    <a:pt x="572" y="796"/>
                  </a:lnTo>
                  <a:lnTo>
                    <a:pt x="569" y="807"/>
                  </a:lnTo>
                  <a:lnTo>
                    <a:pt x="573" y="816"/>
                  </a:lnTo>
                  <a:lnTo>
                    <a:pt x="578" y="826"/>
                  </a:lnTo>
                  <a:lnTo>
                    <a:pt x="581" y="837"/>
                  </a:lnTo>
                  <a:lnTo>
                    <a:pt x="580" y="846"/>
                  </a:lnTo>
                  <a:lnTo>
                    <a:pt x="583" y="851"/>
                  </a:lnTo>
                  <a:lnTo>
                    <a:pt x="588" y="856"/>
                  </a:lnTo>
                  <a:lnTo>
                    <a:pt x="591" y="860"/>
                  </a:lnTo>
                  <a:lnTo>
                    <a:pt x="594" y="866"/>
                  </a:lnTo>
                  <a:lnTo>
                    <a:pt x="590" y="872"/>
                  </a:lnTo>
                  <a:lnTo>
                    <a:pt x="584" y="875"/>
                  </a:lnTo>
                  <a:lnTo>
                    <a:pt x="579" y="878"/>
                  </a:lnTo>
                  <a:lnTo>
                    <a:pt x="574" y="880"/>
                  </a:lnTo>
                  <a:lnTo>
                    <a:pt x="567" y="887"/>
                  </a:lnTo>
                  <a:lnTo>
                    <a:pt x="560" y="896"/>
                  </a:lnTo>
                  <a:lnTo>
                    <a:pt x="559" y="903"/>
                  </a:lnTo>
                  <a:lnTo>
                    <a:pt x="558" y="912"/>
                  </a:lnTo>
                  <a:lnTo>
                    <a:pt x="557" y="921"/>
                  </a:lnTo>
                  <a:lnTo>
                    <a:pt x="554" y="928"/>
                  </a:lnTo>
                  <a:lnTo>
                    <a:pt x="546" y="936"/>
                  </a:lnTo>
                  <a:lnTo>
                    <a:pt x="544" y="940"/>
                  </a:lnTo>
                  <a:lnTo>
                    <a:pt x="540" y="943"/>
                  </a:lnTo>
                  <a:lnTo>
                    <a:pt x="534" y="945"/>
                  </a:lnTo>
                  <a:lnTo>
                    <a:pt x="536" y="954"/>
                  </a:lnTo>
                  <a:lnTo>
                    <a:pt x="536" y="964"/>
                  </a:lnTo>
                  <a:lnTo>
                    <a:pt x="532" y="970"/>
                  </a:lnTo>
                  <a:lnTo>
                    <a:pt x="532" y="973"/>
                  </a:lnTo>
                  <a:lnTo>
                    <a:pt x="537" y="978"/>
                  </a:lnTo>
                  <a:lnTo>
                    <a:pt x="539" y="978"/>
                  </a:lnTo>
                  <a:lnTo>
                    <a:pt x="544" y="980"/>
                  </a:lnTo>
                  <a:lnTo>
                    <a:pt x="545" y="982"/>
                  </a:lnTo>
                  <a:lnTo>
                    <a:pt x="546" y="984"/>
                  </a:lnTo>
                  <a:lnTo>
                    <a:pt x="546" y="991"/>
                  </a:lnTo>
                  <a:lnTo>
                    <a:pt x="545" y="996"/>
                  </a:lnTo>
                  <a:lnTo>
                    <a:pt x="541" y="999"/>
                  </a:lnTo>
                  <a:lnTo>
                    <a:pt x="540" y="1004"/>
                  </a:lnTo>
                  <a:lnTo>
                    <a:pt x="494" y="999"/>
                  </a:lnTo>
                  <a:lnTo>
                    <a:pt x="444" y="994"/>
                  </a:lnTo>
                  <a:lnTo>
                    <a:pt x="391" y="990"/>
                  </a:lnTo>
                  <a:lnTo>
                    <a:pt x="341" y="984"/>
                  </a:lnTo>
                  <a:lnTo>
                    <a:pt x="340" y="982"/>
                  </a:lnTo>
                  <a:lnTo>
                    <a:pt x="340" y="979"/>
                  </a:lnTo>
                  <a:lnTo>
                    <a:pt x="341" y="977"/>
                  </a:lnTo>
                  <a:lnTo>
                    <a:pt x="342" y="976"/>
                  </a:lnTo>
                  <a:lnTo>
                    <a:pt x="343" y="973"/>
                  </a:lnTo>
                  <a:lnTo>
                    <a:pt x="341" y="969"/>
                  </a:lnTo>
                  <a:lnTo>
                    <a:pt x="340" y="968"/>
                  </a:lnTo>
                  <a:lnTo>
                    <a:pt x="338" y="968"/>
                  </a:lnTo>
                  <a:lnTo>
                    <a:pt x="335" y="965"/>
                  </a:lnTo>
                  <a:lnTo>
                    <a:pt x="335" y="955"/>
                  </a:lnTo>
                  <a:lnTo>
                    <a:pt x="338" y="943"/>
                  </a:lnTo>
                  <a:lnTo>
                    <a:pt x="338" y="930"/>
                  </a:lnTo>
                  <a:lnTo>
                    <a:pt x="333" y="915"/>
                  </a:lnTo>
                  <a:lnTo>
                    <a:pt x="326" y="901"/>
                  </a:lnTo>
                  <a:lnTo>
                    <a:pt x="318" y="891"/>
                  </a:lnTo>
                  <a:lnTo>
                    <a:pt x="309" y="879"/>
                  </a:lnTo>
                  <a:lnTo>
                    <a:pt x="298" y="867"/>
                  </a:lnTo>
                  <a:lnTo>
                    <a:pt x="290" y="854"/>
                  </a:lnTo>
                  <a:lnTo>
                    <a:pt x="283" y="853"/>
                  </a:lnTo>
                  <a:lnTo>
                    <a:pt x="277" y="853"/>
                  </a:lnTo>
                  <a:lnTo>
                    <a:pt x="270" y="854"/>
                  </a:lnTo>
                  <a:lnTo>
                    <a:pt x="270" y="843"/>
                  </a:lnTo>
                  <a:lnTo>
                    <a:pt x="268" y="824"/>
                  </a:lnTo>
                  <a:lnTo>
                    <a:pt x="253" y="819"/>
                  </a:lnTo>
                  <a:lnTo>
                    <a:pt x="240" y="816"/>
                  </a:lnTo>
                  <a:lnTo>
                    <a:pt x="229" y="811"/>
                  </a:lnTo>
                  <a:lnTo>
                    <a:pt x="220" y="804"/>
                  </a:lnTo>
                  <a:lnTo>
                    <a:pt x="219" y="802"/>
                  </a:lnTo>
                  <a:lnTo>
                    <a:pt x="218" y="798"/>
                  </a:lnTo>
                  <a:lnTo>
                    <a:pt x="217" y="796"/>
                  </a:lnTo>
                  <a:lnTo>
                    <a:pt x="215" y="793"/>
                  </a:lnTo>
                  <a:lnTo>
                    <a:pt x="214" y="790"/>
                  </a:lnTo>
                  <a:lnTo>
                    <a:pt x="207" y="781"/>
                  </a:lnTo>
                  <a:lnTo>
                    <a:pt x="199" y="773"/>
                  </a:lnTo>
                  <a:lnTo>
                    <a:pt x="190" y="768"/>
                  </a:lnTo>
                  <a:lnTo>
                    <a:pt x="177" y="767"/>
                  </a:lnTo>
                  <a:lnTo>
                    <a:pt x="170" y="760"/>
                  </a:lnTo>
                  <a:lnTo>
                    <a:pt x="161" y="756"/>
                  </a:lnTo>
                  <a:lnTo>
                    <a:pt x="150" y="754"/>
                  </a:lnTo>
                  <a:lnTo>
                    <a:pt x="139" y="753"/>
                  </a:lnTo>
                  <a:lnTo>
                    <a:pt x="136" y="752"/>
                  </a:lnTo>
                  <a:lnTo>
                    <a:pt x="133" y="748"/>
                  </a:lnTo>
                  <a:lnTo>
                    <a:pt x="132" y="746"/>
                  </a:lnTo>
                  <a:lnTo>
                    <a:pt x="127" y="741"/>
                  </a:lnTo>
                  <a:lnTo>
                    <a:pt x="125" y="740"/>
                  </a:lnTo>
                  <a:lnTo>
                    <a:pt x="121" y="739"/>
                  </a:lnTo>
                  <a:lnTo>
                    <a:pt x="126" y="728"/>
                  </a:lnTo>
                  <a:lnTo>
                    <a:pt x="130" y="703"/>
                  </a:lnTo>
                  <a:lnTo>
                    <a:pt x="135" y="691"/>
                  </a:lnTo>
                  <a:lnTo>
                    <a:pt x="135" y="688"/>
                  </a:lnTo>
                  <a:lnTo>
                    <a:pt x="133" y="685"/>
                  </a:lnTo>
                  <a:lnTo>
                    <a:pt x="132" y="683"/>
                  </a:lnTo>
                  <a:lnTo>
                    <a:pt x="128" y="681"/>
                  </a:lnTo>
                  <a:lnTo>
                    <a:pt x="121" y="677"/>
                  </a:lnTo>
                  <a:lnTo>
                    <a:pt x="119" y="675"/>
                  </a:lnTo>
                  <a:lnTo>
                    <a:pt x="122" y="668"/>
                  </a:lnTo>
                  <a:lnTo>
                    <a:pt x="123" y="667"/>
                  </a:lnTo>
                  <a:lnTo>
                    <a:pt x="123" y="661"/>
                  </a:lnTo>
                  <a:lnTo>
                    <a:pt x="122" y="655"/>
                  </a:lnTo>
                  <a:lnTo>
                    <a:pt x="118" y="650"/>
                  </a:lnTo>
                  <a:lnTo>
                    <a:pt x="114" y="646"/>
                  </a:lnTo>
                  <a:lnTo>
                    <a:pt x="109" y="641"/>
                  </a:lnTo>
                  <a:lnTo>
                    <a:pt x="109" y="632"/>
                  </a:lnTo>
                  <a:lnTo>
                    <a:pt x="107" y="629"/>
                  </a:lnTo>
                  <a:lnTo>
                    <a:pt x="105" y="628"/>
                  </a:lnTo>
                  <a:lnTo>
                    <a:pt x="100" y="623"/>
                  </a:lnTo>
                  <a:lnTo>
                    <a:pt x="99" y="621"/>
                  </a:lnTo>
                  <a:lnTo>
                    <a:pt x="97" y="612"/>
                  </a:lnTo>
                  <a:lnTo>
                    <a:pt x="95" y="602"/>
                  </a:lnTo>
                  <a:lnTo>
                    <a:pt x="93" y="593"/>
                  </a:lnTo>
                  <a:lnTo>
                    <a:pt x="92" y="591"/>
                  </a:lnTo>
                  <a:lnTo>
                    <a:pt x="90" y="590"/>
                  </a:lnTo>
                  <a:lnTo>
                    <a:pt x="86" y="586"/>
                  </a:lnTo>
                  <a:lnTo>
                    <a:pt x="84" y="581"/>
                  </a:lnTo>
                  <a:lnTo>
                    <a:pt x="83" y="578"/>
                  </a:lnTo>
                  <a:lnTo>
                    <a:pt x="83" y="576"/>
                  </a:lnTo>
                  <a:lnTo>
                    <a:pt x="75" y="559"/>
                  </a:lnTo>
                  <a:lnTo>
                    <a:pt x="72" y="551"/>
                  </a:lnTo>
                  <a:lnTo>
                    <a:pt x="72" y="542"/>
                  </a:lnTo>
                  <a:lnTo>
                    <a:pt x="73" y="530"/>
                  </a:lnTo>
                  <a:lnTo>
                    <a:pt x="79" y="530"/>
                  </a:lnTo>
                  <a:lnTo>
                    <a:pt x="83" y="527"/>
                  </a:lnTo>
                  <a:lnTo>
                    <a:pt x="84" y="524"/>
                  </a:lnTo>
                  <a:lnTo>
                    <a:pt x="85" y="523"/>
                  </a:lnTo>
                  <a:lnTo>
                    <a:pt x="87" y="522"/>
                  </a:lnTo>
                  <a:lnTo>
                    <a:pt x="90" y="522"/>
                  </a:lnTo>
                  <a:lnTo>
                    <a:pt x="90" y="508"/>
                  </a:lnTo>
                  <a:lnTo>
                    <a:pt x="87" y="496"/>
                  </a:lnTo>
                  <a:lnTo>
                    <a:pt x="85" y="494"/>
                  </a:lnTo>
                  <a:lnTo>
                    <a:pt x="73" y="494"/>
                  </a:lnTo>
                  <a:lnTo>
                    <a:pt x="71" y="492"/>
                  </a:lnTo>
                  <a:lnTo>
                    <a:pt x="59" y="475"/>
                  </a:lnTo>
                  <a:lnTo>
                    <a:pt x="56" y="466"/>
                  </a:lnTo>
                  <a:lnTo>
                    <a:pt x="57" y="462"/>
                  </a:lnTo>
                  <a:lnTo>
                    <a:pt x="61" y="455"/>
                  </a:lnTo>
                  <a:lnTo>
                    <a:pt x="62" y="452"/>
                  </a:lnTo>
                  <a:lnTo>
                    <a:pt x="62" y="447"/>
                  </a:lnTo>
                  <a:lnTo>
                    <a:pt x="59" y="440"/>
                  </a:lnTo>
                  <a:lnTo>
                    <a:pt x="58" y="436"/>
                  </a:lnTo>
                  <a:lnTo>
                    <a:pt x="59" y="432"/>
                  </a:lnTo>
                  <a:lnTo>
                    <a:pt x="65" y="432"/>
                  </a:lnTo>
                  <a:lnTo>
                    <a:pt x="71" y="436"/>
                  </a:lnTo>
                  <a:lnTo>
                    <a:pt x="76" y="441"/>
                  </a:lnTo>
                  <a:lnTo>
                    <a:pt x="80" y="448"/>
                  </a:lnTo>
                  <a:lnTo>
                    <a:pt x="87" y="452"/>
                  </a:lnTo>
                  <a:lnTo>
                    <a:pt x="87" y="447"/>
                  </a:lnTo>
                  <a:lnTo>
                    <a:pt x="86" y="438"/>
                  </a:lnTo>
                  <a:lnTo>
                    <a:pt x="85" y="426"/>
                  </a:lnTo>
                  <a:lnTo>
                    <a:pt x="82" y="417"/>
                  </a:lnTo>
                  <a:lnTo>
                    <a:pt x="78" y="406"/>
                  </a:lnTo>
                  <a:lnTo>
                    <a:pt x="76" y="395"/>
                  </a:lnTo>
                  <a:lnTo>
                    <a:pt x="90" y="395"/>
                  </a:lnTo>
                  <a:lnTo>
                    <a:pt x="94" y="397"/>
                  </a:lnTo>
                  <a:lnTo>
                    <a:pt x="95" y="398"/>
                  </a:lnTo>
                  <a:lnTo>
                    <a:pt x="100" y="398"/>
                  </a:lnTo>
                  <a:lnTo>
                    <a:pt x="102" y="397"/>
                  </a:lnTo>
                  <a:lnTo>
                    <a:pt x="105" y="397"/>
                  </a:lnTo>
                  <a:lnTo>
                    <a:pt x="107" y="398"/>
                  </a:lnTo>
                  <a:lnTo>
                    <a:pt x="111" y="399"/>
                  </a:lnTo>
                  <a:lnTo>
                    <a:pt x="113" y="401"/>
                  </a:lnTo>
                  <a:lnTo>
                    <a:pt x="115" y="404"/>
                  </a:lnTo>
                  <a:lnTo>
                    <a:pt x="121" y="404"/>
                  </a:lnTo>
                  <a:lnTo>
                    <a:pt x="126" y="402"/>
                  </a:lnTo>
                  <a:lnTo>
                    <a:pt x="128" y="402"/>
                  </a:lnTo>
                  <a:lnTo>
                    <a:pt x="130" y="401"/>
                  </a:lnTo>
                  <a:lnTo>
                    <a:pt x="133" y="401"/>
                  </a:lnTo>
                  <a:lnTo>
                    <a:pt x="135" y="404"/>
                  </a:lnTo>
                  <a:lnTo>
                    <a:pt x="136" y="406"/>
                  </a:lnTo>
                  <a:lnTo>
                    <a:pt x="139" y="410"/>
                  </a:lnTo>
                  <a:lnTo>
                    <a:pt x="140" y="412"/>
                  </a:lnTo>
                  <a:lnTo>
                    <a:pt x="143" y="415"/>
                  </a:lnTo>
                  <a:lnTo>
                    <a:pt x="143" y="408"/>
                  </a:lnTo>
                  <a:lnTo>
                    <a:pt x="141" y="404"/>
                  </a:lnTo>
                  <a:lnTo>
                    <a:pt x="136" y="401"/>
                  </a:lnTo>
                  <a:lnTo>
                    <a:pt x="132" y="398"/>
                  </a:lnTo>
                  <a:lnTo>
                    <a:pt x="128" y="396"/>
                  </a:lnTo>
                  <a:lnTo>
                    <a:pt x="129" y="392"/>
                  </a:lnTo>
                  <a:lnTo>
                    <a:pt x="122" y="396"/>
                  </a:lnTo>
                  <a:lnTo>
                    <a:pt x="114" y="395"/>
                  </a:lnTo>
                  <a:lnTo>
                    <a:pt x="107" y="392"/>
                  </a:lnTo>
                  <a:lnTo>
                    <a:pt x="101" y="390"/>
                  </a:lnTo>
                  <a:lnTo>
                    <a:pt x="95" y="392"/>
                  </a:lnTo>
                  <a:lnTo>
                    <a:pt x="91" y="390"/>
                  </a:lnTo>
                  <a:lnTo>
                    <a:pt x="87" y="385"/>
                  </a:lnTo>
                  <a:lnTo>
                    <a:pt x="85" y="382"/>
                  </a:lnTo>
                  <a:lnTo>
                    <a:pt x="80" y="380"/>
                  </a:lnTo>
                  <a:lnTo>
                    <a:pt x="73" y="378"/>
                  </a:lnTo>
                  <a:lnTo>
                    <a:pt x="69" y="382"/>
                  </a:lnTo>
                  <a:lnTo>
                    <a:pt x="66" y="396"/>
                  </a:lnTo>
                  <a:lnTo>
                    <a:pt x="65" y="404"/>
                  </a:lnTo>
                  <a:lnTo>
                    <a:pt x="45" y="384"/>
                  </a:lnTo>
                  <a:lnTo>
                    <a:pt x="43" y="383"/>
                  </a:lnTo>
                  <a:lnTo>
                    <a:pt x="41" y="381"/>
                  </a:lnTo>
                  <a:lnTo>
                    <a:pt x="38" y="376"/>
                  </a:lnTo>
                  <a:lnTo>
                    <a:pt x="38" y="373"/>
                  </a:lnTo>
                  <a:lnTo>
                    <a:pt x="40" y="370"/>
                  </a:lnTo>
                  <a:lnTo>
                    <a:pt x="41" y="370"/>
                  </a:lnTo>
                  <a:lnTo>
                    <a:pt x="42" y="371"/>
                  </a:lnTo>
                  <a:lnTo>
                    <a:pt x="43" y="374"/>
                  </a:lnTo>
                  <a:lnTo>
                    <a:pt x="44" y="375"/>
                  </a:lnTo>
                  <a:lnTo>
                    <a:pt x="45" y="375"/>
                  </a:lnTo>
                  <a:lnTo>
                    <a:pt x="43" y="356"/>
                  </a:lnTo>
                  <a:lnTo>
                    <a:pt x="37" y="339"/>
                  </a:lnTo>
                  <a:lnTo>
                    <a:pt x="36" y="336"/>
                  </a:lnTo>
                  <a:lnTo>
                    <a:pt x="34" y="335"/>
                  </a:lnTo>
                  <a:lnTo>
                    <a:pt x="28" y="329"/>
                  </a:lnTo>
                  <a:lnTo>
                    <a:pt x="27" y="327"/>
                  </a:lnTo>
                  <a:lnTo>
                    <a:pt x="24" y="324"/>
                  </a:lnTo>
                  <a:lnTo>
                    <a:pt x="22" y="319"/>
                  </a:lnTo>
                  <a:lnTo>
                    <a:pt x="22" y="311"/>
                  </a:lnTo>
                  <a:lnTo>
                    <a:pt x="17" y="301"/>
                  </a:lnTo>
                  <a:lnTo>
                    <a:pt x="12" y="293"/>
                  </a:lnTo>
                  <a:lnTo>
                    <a:pt x="8" y="285"/>
                  </a:lnTo>
                  <a:lnTo>
                    <a:pt x="9" y="280"/>
                  </a:lnTo>
                  <a:lnTo>
                    <a:pt x="13" y="273"/>
                  </a:lnTo>
                  <a:lnTo>
                    <a:pt x="14" y="265"/>
                  </a:lnTo>
                  <a:lnTo>
                    <a:pt x="14" y="257"/>
                  </a:lnTo>
                  <a:lnTo>
                    <a:pt x="12" y="251"/>
                  </a:lnTo>
                  <a:lnTo>
                    <a:pt x="12" y="245"/>
                  </a:lnTo>
                  <a:lnTo>
                    <a:pt x="14" y="237"/>
                  </a:lnTo>
                  <a:lnTo>
                    <a:pt x="17" y="230"/>
                  </a:lnTo>
                  <a:lnTo>
                    <a:pt x="21" y="224"/>
                  </a:lnTo>
                  <a:lnTo>
                    <a:pt x="22" y="215"/>
                  </a:lnTo>
                  <a:lnTo>
                    <a:pt x="22" y="203"/>
                  </a:lnTo>
                  <a:lnTo>
                    <a:pt x="19" y="186"/>
                  </a:lnTo>
                  <a:lnTo>
                    <a:pt x="12" y="170"/>
                  </a:lnTo>
                  <a:lnTo>
                    <a:pt x="5" y="160"/>
                  </a:lnTo>
                  <a:lnTo>
                    <a:pt x="0" y="150"/>
                  </a:lnTo>
                  <a:lnTo>
                    <a:pt x="1" y="136"/>
                  </a:lnTo>
                  <a:lnTo>
                    <a:pt x="7" y="124"/>
                  </a:lnTo>
                  <a:lnTo>
                    <a:pt x="16" y="114"/>
                  </a:lnTo>
                  <a:lnTo>
                    <a:pt x="28" y="108"/>
                  </a:lnTo>
                  <a:lnTo>
                    <a:pt x="26" y="105"/>
                  </a:lnTo>
                  <a:lnTo>
                    <a:pt x="26" y="102"/>
                  </a:lnTo>
                  <a:lnTo>
                    <a:pt x="29" y="98"/>
                  </a:lnTo>
                  <a:lnTo>
                    <a:pt x="31" y="97"/>
                  </a:lnTo>
                  <a:lnTo>
                    <a:pt x="33" y="95"/>
                  </a:lnTo>
                  <a:lnTo>
                    <a:pt x="34" y="94"/>
                  </a:lnTo>
                  <a:lnTo>
                    <a:pt x="34" y="88"/>
                  </a:lnTo>
                  <a:lnTo>
                    <a:pt x="33" y="84"/>
                  </a:lnTo>
                  <a:lnTo>
                    <a:pt x="33" y="80"/>
                  </a:lnTo>
                  <a:lnTo>
                    <a:pt x="34" y="76"/>
                  </a:lnTo>
                  <a:lnTo>
                    <a:pt x="38" y="69"/>
                  </a:lnTo>
                  <a:lnTo>
                    <a:pt x="44" y="63"/>
                  </a:lnTo>
                  <a:lnTo>
                    <a:pt x="48" y="56"/>
                  </a:lnTo>
                  <a:lnTo>
                    <a:pt x="50" y="44"/>
                  </a:lnTo>
                  <a:lnTo>
                    <a:pt x="49" y="30"/>
                  </a:lnTo>
                  <a:lnTo>
                    <a:pt x="50" y="14"/>
                  </a:lnTo>
                  <a:lnTo>
                    <a:pt x="54"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47" name="Freeform 47">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88606E1A-2AEB-41E4-908D-299C516731E9}"/>
                </a:ext>
              </a:extLst>
            </p:cNvPr>
            <p:cNvSpPr>
              <a:spLocks/>
            </p:cNvSpPr>
            <p:nvPr/>
          </p:nvSpPr>
          <p:spPr bwMode="auto">
            <a:xfrm>
              <a:off x="3518799" y="1684211"/>
              <a:ext cx="947662" cy="816153"/>
            </a:xfrm>
            <a:custGeom>
              <a:avLst/>
              <a:gdLst/>
              <a:ahLst/>
              <a:cxnLst>
                <a:cxn ang="0">
                  <a:pos x="134" y="1"/>
                </a:cxn>
                <a:cxn ang="0">
                  <a:pos x="136" y="7"/>
                </a:cxn>
                <a:cxn ang="0">
                  <a:pos x="148" y="4"/>
                </a:cxn>
                <a:cxn ang="0">
                  <a:pos x="163" y="15"/>
                </a:cxn>
                <a:cxn ang="0">
                  <a:pos x="188" y="23"/>
                </a:cxn>
                <a:cxn ang="0">
                  <a:pos x="191" y="28"/>
                </a:cxn>
                <a:cxn ang="0">
                  <a:pos x="192" y="50"/>
                </a:cxn>
                <a:cxn ang="0">
                  <a:pos x="193" y="71"/>
                </a:cxn>
                <a:cxn ang="0">
                  <a:pos x="205" y="78"/>
                </a:cxn>
                <a:cxn ang="0">
                  <a:pos x="216" y="86"/>
                </a:cxn>
                <a:cxn ang="0">
                  <a:pos x="242" y="84"/>
                </a:cxn>
                <a:cxn ang="0">
                  <a:pos x="250" y="81"/>
                </a:cxn>
                <a:cxn ang="0">
                  <a:pos x="290" y="97"/>
                </a:cxn>
                <a:cxn ang="0">
                  <a:pos x="315" y="97"/>
                </a:cxn>
                <a:cxn ang="0">
                  <a:pos x="332" y="100"/>
                </a:cxn>
                <a:cxn ang="0">
                  <a:pos x="379" y="99"/>
                </a:cxn>
                <a:cxn ang="0">
                  <a:pos x="422" y="100"/>
                </a:cxn>
                <a:cxn ang="0">
                  <a:pos x="500" y="114"/>
                </a:cxn>
                <a:cxn ang="0">
                  <a:pos x="567" y="133"/>
                </a:cxn>
                <a:cxn ang="0">
                  <a:pos x="581" y="153"/>
                </a:cxn>
                <a:cxn ang="0">
                  <a:pos x="585" y="162"/>
                </a:cxn>
                <a:cxn ang="0">
                  <a:pos x="573" y="184"/>
                </a:cxn>
                <a:cxn ang="0">
                  <a:pos x="557" y="210"/>
                </a:cxn>
                <a:cxn ang="0">
                  <a:pos x="552" y="216"/>
                </a:cxn>
                <a:cxn ang="0">
                  <a:pos x="547" y="224"/>
                </a:cxn>
                <a:cxn ang="0">
                  <a:pos x="530" y="242"/>
                </a:cxn>
                <a:cxn ang="0">
                  <a:pos x="514" y="278"/>
                </a:cxn>
                <a:cxn ang="0">
                  <a:pos x="518" y="284"/>
                </a:cxn>
                <a:cxn ang="0">
                  <a:pos x="526" y="286"/>
                </a:cxn>
                <a:cxn ang="0">
                  <a:pos x="525" y="310"/>
                </a:cxn>
                <a:cxn ang="0">
                  <a:pos x="514" y="334"/>
                </a:cxn>
                <a:cxn ang="0">
                  <a:pos x="491" y="450"/>
                </a:cxn>
                <a:cxn ang="0">
                  <a:pos x="222" y="427"/>
                </a:cxn>
                <a:cxn ang="0">
                  <a:pos x="87" y="391"/>
                </a:cxn>
                <a:cxn ang="0">
                  <a:pos x="23" y="373"/>
                </a:cxn>
                <a:cxn ang="0">
                  <a:pos x="1" y="335"/>
                </a:cxn>
                <a:cxn ang="0">
                  <a:pos x="8" y="299"/>
                </a:cxn>
                <a:cxn ang="0">
                  <a:pos x="18" y="271"/>
                </a:cxn>
                <a:cxn ang="0">
                  <a:pos x="27" y="254"/>
                </a:cxn>
                <a:cxn ang="0">
                  <a:pos x="34" y="250"/>
                </a:cxn>
                <a:cxn ang="0">
                  <a:pos x="38" y="249"/>
                </a:cxn>
                <a:cxn ang="0">
                  <a:pos x="43" y="243"/>
                </a:cxn>
                <a:cxn ang="0">
                  <a:pos x="44" y="229"/>
                </a:cxn>
                <a:cxn ang="0">
                  <a:pos x="49" y="223"/>
                </a:cxn>
                <a:cxn ang="0">
                  <a:pos x="56" y="221"/>
                </a:cxn>
                <a:cxn ang="0">
                  <a:pos x="58" y="214"/>
                </a:cxn>
                <a:cxn ang="0">
                  <a:pos x="57" y="204"/>
                </a:cxn>
                <a:cxn ang="0">
                  <a:pos x="70" y="173"/>
                </a:cxn>
                <a:cxn ang="0">
                  <a:pos x="82" y="137"/>
                </a:cxn>
                <a:cxn ang="0">
                  <a:pos x="105" y="85"/>
                </a:cxn>
                <a:cxn ang="0">
                  <a:pos x="119" y="64"/>
                </a:cxn>
                <a:cxn ang="0">
                  <a:pos x="120" y="63"/>
                </a:cxn>
                <a:cxn ang="0">
                  <a:pos x="115" y="55"/>
                </a:cxn>
                <a:cxn ang="0">
                  <a:pos x="121" y="33"/>
                </a:cxn>
                <a:cxn ang="0">
                  <a:pos x="131" y="0"/>
                </a:cxn>
              </a:cxnLst>
              <a:rect l="0" t="0" r="r" b="b"/>
              <a:pathLst>
                <a:path w="585" h="489">
                  <a:moveTo>
                    <a:pt x="131" y="0"/>
                  </a:moveTo>
                  <a:lnTo>
                    <a:pt x="132" y="1"/>
                  </a:lnTo>
                  <a:lnTo>
                    <a:pt x="134" y="1"/>
                  </a:lnTo>
                  <a:lnTo>
                    <a:pt x="135" y="2"/>
                  </a:lnTo>
                  <a:lnTo>
                    <a:pt x="135" y="6"/>
                  </a:lnTo>
                  <a:lnTo>
                    <a:pt x="136" y="7"/>
                  </a:lnTo>
                  <a:lnTo>
                    <a:pt x="137" y="7"/>
                  </a:lnTo>
                  <a:lnTo>
                    <a:pt x="138" y="8"/>
                  </a:lnTo>
                  <a:lnTo>
                    <a:pt x="148" y="4"/>
                  </a:lnTo>
                  <a:lnTo>
                    <a:pt x="155" y="5"/>
                  </a:lnTo>
                  <a:lnTo>
                    <a:pt x="160" y="9"/>
                  </a:lnTo>
                  <a:lnTo>
                    <a:pt x="163" y="15"/>
                  </a:lnTo>
                  <a:lnTo>
                    <a:pt x="172" y="15"/>
                  </a:lnTo>
                  <a:lnTo>
                    <a:pt x="179" y="16"/>
                  </a:lnTo>
                  <a:lnTo>
                    <a:pt x="188" y="23"/>
                  </a:lnTo>
                  <a:lnTo>
                    <a:pt x="187" y="26"/>
                  </a:lnTo>
                  <a:lnTo>
                    <a:pt x="190" y="28"/>
                  </a:lnTo>
                  <a:lnTo>
                    <a:pt x="191" y="28"/>
                  </a:lnTo>
                  <a:lnTo>
                    <a:pt x="192" y="29"/>
                  </a:lnTo>
                  <a:lnTo>
                    <a:pt x="193" y="41"/>
                  </a:lnTo>
                  <a:lnTo>
                    <a:pt x="192" y="50"/>
                  </a:lnTo>
                  <a:lnTo>
                    <a:pt x="190" y="58"/>
                  </a:lnTo>
                  <a:lnTo>
                    <a:pt x="190" y="64"/>
                  </a:lnTo>
                  <a:lnTo>
                    <a:pt x="193" y="71"/>
                  </a:lnTo>
                  <a:lnTo>
                    <a:pt x="200" y="77"/>
                  </a:lnTo>
                  <a:lnTo>
                    <a:pt x="202" y="78"/>
                  </a:lnTo>
                  <a:lnTo>
                    <a:pt x="205" y="78"/>
                  </a:lnTo>
                  <a:lnTo>
                    <a:pt x="208" y="79"/>
                  </a:lnTo>
                  <a:lnTo>
                    <a:pt x="210" y="81"/>
                  </a:lnTo>
                  <a:lnTo>
                    <a:pt x="216" y="86"/>
                  </a:lnTo>
                  <a:lnTo>
                    <a:pt x="236" y="86"/>
                  </a:lnTo>
                  <a:lnTo>
                    <a:pt x="240" y="85"/>
                  </a:lnTo>
                  <a:lnTo>
                    <a:pt x="242" y="84"/>
                  </a:lnTo>
                  <a:lnTo>
                    <a:pt x="244" y="82"/>
                  </a:lnTo>
                  <a:lnTo>
                    <a:pt x="247" y="81"/>
                  </a:lnTo>
                  <a:lnTo>
                    <a:pt x="250" y="81"/>
                  </a:lnTo>
                  <a:lnTo>
                    <a:pt x="265" y="83"/>
                  </a:lnTo>
                  <a:lnTo>
                    <a:pt x="278" y="88"/>
                  </a:lnTo>
                  <a:lnTo>
                    <a:pt x="290" y="97"/>
                  </a:lnTo>
                  <a:lnTo>
                    <a:pt x="298" y="99"/>
                  </a:lnTo>
                  <a:lnTo>
                    <a:pt x="306" y="98"/>
                  </a:lnTo>
                  <a:lnTo>
                    <a:pt x="315" y="97"/>
                  </a:lnTo>
                  <a:lnTo>
                    <a:pt x="323" y="97"/>
                  </a:lnTo>
                  <a:lnTo>
                    <a:pt x="328" y="98"/>
                  </a:lnTo>
                  <a:lnTo>
                    <a:pt x="332" y="100"/>
                  </a:lnTo>
                  <a:lnTo>
                    <a:pt x="341" y="103"/>
                  </a:lnTo>
                  <a:lnTo>
                    <a:pt x="361" y="102"/>
                  </a:lnTo>
                  <a:lnTo>
                    <a:pt x="379" y="99"/>
                  </a:lnTo>
                  <a:lnTo>
                    <a:pt x="399" y="97"/>
                  </a:lnTo>
                  <a:lnTo>
                    <a:pt x="411" y="98"/>
                  </a:lnTo>
                  <a:lnTo>
                    <a:pt x="422" y="100"/>
                  </a:lnTo>
                  <a:lnTo>
                    <a:pt x="442" y="100"/>
                  </a:lnTo>
                  <a:lnTo>
                    <a:pt x="471" y="106"/>
                  </a:lnTo>
                  <a:lnTo>
                    <a:pt x="500" y="114"/>
                  </a:lnTo>
                  <a:lnTo>
                    <a:pt x="532" y="120"/>
                  </a:lnTo>
                  <a:lnTo>
                    <a:pt x="563" y="125"/>
                  </a:lnTo>
                  <a:lnTo>
                    <a:pt x="567" y="133"/>
                  </a:lnTo>
                  <a:lnTo>
                    <a:pt x="574" y="145"/>
                  </a:lnTo>
                  <a:lnTo>
                    <a:pt x="576" y="148"/>
                  </a:lnTo>
                  <a:lnTo>
                    <a:pt x="581" y="153"/>
                  </a:lnTo>
                  <a:lnTo>
                    <a:pt x="583" y="156"/>
                  </a:lnTo>
                  <a:lnTo>
                    <a:pt x="585" y="159"/>
                  </a:lnTo>
                  <a:lnTo>
                    <a:pt x="585" y="162"/>
                  </a:lnTo>
                  <a:lnTo>
                    <a:pt x="583" y="169"/>
                  </a:lnTo>
                  <a:lnTo>
                    <a:pt x="578" y="177"/>
                  </a:lnTo>
                  <a:lnTo>
                    <a:pt x="573" y="184"/>
                  </a:lnTo>
                  <a:lnTo>
                    <a:pt x="566" y="193"/>
                  </a:lnTo>
                  <a:lnTo>
                    <a:pt x="561" y="201"/>
                  </a:lnTo>
                  <a:lnTo>
                    <a:pt x="557" y="210"/>
                  </a:lnTo>
                  <a:lnTo>
                    <a:pt x="556" y="212"/>
                  </a:lnTo>
                  <a:lnTo>
                    <a:pt x="554" y="214"/>
                  </a:lnTo>
                  <a:lnTo>
                    <a:pt x="552" y="216"/>
                  </a:lnTo>
                  <a:lnTo>
                    <a:pt x="549" y="217"/>
                  </a:lnTo>
                  <a:lnTo>
                    <a:pt x="547" y="222"/>
                  </a:lnTo>
                  <a:lnTo>
                    <a:pt x="547" y="224"/>
                  </a:lnTo>
                  <a:lnTo>
                    <a:pt x="548" y="226"/>
                  </a:lnTo>
                  <a:lnTo>
                    <a:pt x="539" y="233"/>
                  </a:lnTo>
                  <a:lnTo>
                    <a:pt x="530" y="242"/>
                  </a:lnTo>
                  <a:lnTo>
                    <a:pt x="521" y="251"/>
                  </a:lnTo>
                  <a:lnTo>
                    <a:pt x="517" y="263"/>
                  </a:lnTo>
                  <a:lnTo>
                    <a:pt x="514" y="278"/>
                  </a:lnTo>
                  <a:lnTo>
                    <a:pt x="514" y="281"/>
                  </a:lnTo>
                  <a:lnTo>
                    <a:pt x="517" y="282"/>
                  </a:lnTo>
                  <a:lnTo>
                    <a:pt x="518" y="284"/>
                  </a:lnTo>
                  <a:lnTo>
                    <a:pt x="520" y="285"/>
                  </a:lnTo>
                  <a:lnTo>
                    <a:pt x="524" y="286"/>
                  </a:lnTo>
                  <a:lnTo>
                    <a:pt x="526" y="286"/>
                  </a:lnTo>
                  <a:lnTo>
                    <a:pt x="528" y="287"/>
                  </a:lnTo>
                  <a:lnTo>
                    <a:pt x="530" y="289"/>
                  </a:lnTo>
                  <a:lnTo>
                    <a:pt x="525" y="310"/>
                  </a:lnTo>
                  <a:lnTo>
                    <a:pt x="521" y="319"/>
                  </a:lnTo>
                  <a:lnTo>
                    <a:pt x="517" y="326"/>
                  </a:lnTo>
                  <a:lnTo>
                    <a:pt x="514" y="334"/>
                  </a:lnTo>
                  <a:lnTo>
                    <a:pt x="507" y="372"/>
                  </a:lnTo>
                  <a:lnTo>
                    <a:pt x="500" y="412"/>
                  </a:lnTo>
                  <a:lnTo>
                    <a:pt x="491" y="450"/>
                  </a:lnTo>
                  <a:lnTo>
                    <a:pt x="483" y="489"/>
                  </a:lnTo>
                  <a:lnTo>
                    <a:pt x="351" y="460"/>
                  </a:lnTo>
                  <a:lnTo>
                    <a:pt x="222" y="427"/>
                  </a:lnTo>
                  <a:lnTo>
                    <a:pt x="95" y="393"/>
                  </a:lnTo>
                  <a:lnTo>
                    <a:pt x="91" y="392"/>
                  </a:lnTo>
                  <a:lnTo>
                    <a:pt x="87" y="391"/>
                  </a:lnTo>
                  <a:lnTo>
                    <a:pt x="66" y="385"/>
                  </a:lnTo>
                  <a:lnTo>
                    <a:pt x="44" y="379"/>
                  </a:lnTo>
                  <a:lnTo>
                    <a:pt x="23" y="373"/>
                  </a:lnTo>
                  <a:lnTo>
                    <a:pt x="3" y="365"/>
                  </a:lnTo>
                  <a:lnTo>
                    <a:pt x="0" y="350"/>
                  </a:lnTo>
                  <a:lnTo>
                    <a:pt x="1" y="335"/>
                  </a:lnTo>
                  <a:lnTo>
                    <a:pt x="4" y="322"/>
                  </a:lnTo>
                  <a:lnTo>
                    <a:pt x="11" y="312"/>
                  </a:lnTo>
                  <a:lnTo>
                    <a:pt x="8" y="299"/>
                  </a:lnTo>
                  <a:lnTo>
                    <a:pt x="9" y="289"/>
                  </a:lnTo>
                  <a:lnTo>
                    <a:pt x="13" y="280"/>
                  </a:lnTo>
                  <a:lnTo>
                    <a:pt x="18" y="271"/>
                  </a:lnTo>
                  <a:lnTo>
                    <a:pt x="23" y="261"/>
                  </a:lnTo>
                  <a:lnTo>
                    <a:pt x="25" y="252"/>
                  </a:lnTo>
                  <a:lnTo>
                    <a:pt x="27" y="254"/>
                  </a:lnTo>
                  <a:lnTo>
                    <a:pt x="30" y="254"/>
                  </a:lnTo>
                  <a:lnTo>
                    <a:pt x="32" y="252"/>
                  </a:lnTo>
                  <a:lnTo>
                    <a:pt x="34" y="250"/>
                  </a:lnTo>
                  <a:lnTo>
                    <a:pt x="37" y="246"/>
                  </a:lnTo>
                  <a:lnTo>
                    <a:pt x="38" y="247"/>
                  </a:lnTo>
                  <a:lnTo>
                    <a:pt x="38" y="249"/>
                  </a:lnTo>
                  <a:lnTo>
                    <a:pt x="39" y="252"/>
                  </a:lnTo>
                  <a:lnTo>
                    <a:pt x="43" y="247"/>
                  </a:lnTo>
                  <a:lnTo>
                    <a:pt x="43" y="243"/>
                  </a:lnTo>
                  <a:lnTo>
                    <a:pt x="41" y="236"/>
                  </a:lnTo>
                  <a:lnTo>
                    <a:pt x="42" y="230"/>
                  </a:lnTo>
                  <a:lnTo>
                    <a:pt x="44" y="229"/>
                  </a:lnTo>
                  <a:lnTo>
                    <a:pt x="45" y="228"/>
                  </a:lnTo>
                  <a:lnTo>
                    <a:pt x="46" y="225"/>
                  </a:lnTo>
                  <a:lnTo>
                    <a:pt x="49" y="223"/>
                  </a:lnTo>
                  <a:lnTo>
                    <a:pt x="51" y="222"/>
                  </a:lnTo>
                  <a:lnTo>
                    <a:pt x="52" y="221"/>
                  </a:lnTo>
                  <a:lnTo>
                    <a:pt x="56" y="221"/>
                  </a:lnTo>
                  <a:lnTo>
                    <a:pt x="59" y="222"/>
                  </a:lnTo>
                  <a:lnTo>
                    <a:pt x="59" y="216"/>
                  </a:lnTo>
                  <a:lnTo>
                    <a:pt x="58" y="214"/>
                  </a:lnTo>
                  <a:lnTo>
                    <a:pt x="58" y="211"/>
                  </a:lnTo>
                  <a:lnTo>
                    <a:pt x="57" y="210"/>
                  </a:lnTo>
                  <a:lnTo>
                    <a:pt x="57" y="204"/>
                  </a:lnTo>
                  <a:lnTo>
                    <a:pt x="63" y="195"/>
                  </a:lnTo>
                  <a:lnTo>
                    <a:pt x="66" y="184"/>
                  </a:lnTo>
                  <a:lnTo>
                    <a:pt x="70" y="173"/>
                  </a:lnTo>
                  <a:lnTo>
                    <a:pt x="74" y="162"/>
                  </a:lnTo>
                  <a:lnTo>
                    <a:pt x="81" y="154"/>
                  </a:lnTo>
                  <a:lnTo>
                    <a:pt x="82" y="137"/>
                  </a:lnTo>
                  <a:lnTo>
                    <a:pt x="89" y="119"/>
                  </a:lnTo>
                  <a:lnTo>
                    <a:pt x="98" y="103"/>
                  </a:lnTo>
                  <a:lnTo>
                    <a:pt x="105" y="85"/>
                  </a:lnTo>
                  <a:lnTo>
                    <a:pt x="109" y="67"/>
                  </a:lnTo>
                  <a:lnTo>
                    <a:pt x="113" y="64"/>
                  </a:lnTo>
                  <a:lnTo>
                    <a:pt x="119" y="64"/>
                  </a:lnTo>
                  <a:lnTo>
                    <a:pt x="121" y="67"/>
                  </a:lnTo>
                  <a:lnTo>
                    <a:pt x="121" y="64"/>
                  </a:lnTo>
                  <a:lnTo>
                    <a:pt x="120" y="63"/>
                  </a:lnTo>
                  <a:lnTo>
                    <a:pt x="117" y="62"/>
                  </a:lnTo>
                  <a:lnTo>
                    <a:pt x="115" y="60"/>
                  </a:lnTo>
                  <a:lnTo>
                    <a:pt x="115" y="55"/>
                  </a:lnTo>
                  <a:lnTo>
                    <a:pt x="119" y="51"/>
                  </a:lnTo>
                  <a:lnTo>
                    <a:pt x="121" y="47"/>
                  </a:lnTo>
                  <a:lnTo>
                    <a:pt x="121" y="33"/>
                  </a:lnTo>
                  <a:lnTo>
                    <a:pt x="128" y="12"/>
                  </a:lnTo>
                  <a:lnTo>
                    <a:pt x="129" y="1"/>
                  </a:lnTo>
                  <a:lnTo>
                    <a:pt x="131"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48" name="Freeform 48">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1C758FFD-0D1F-4498-B777-09C0ABB147A8}"/>
                </a:ext>
              </a:extLst>
            </p:cNvPr>
            <p:cNvSpPr>
              <a:spLocks/>
            </p:cNvSpPr>
            <p:nvPr/>
          </p:nvSpPr>
          <p:spPr bwMode="auto">
            <a:xfrm>
              <a:off x="3737491" y="1302005"/>
              <a:ext cx="774328" cy="582490"/>
            </a:xfrm>
            <a:custGeom>
              <a:avLst/>
              <a:gdLst/>
              <a:ahLst/>
              <a:cxnLst>
                <a:cxn ang="0">
                  <a:pos x="157" y="6"/>
                </a:cxn>
                <a:cxn ang="0">
                  <a:pos x="244" y="33"/>
                </a:cxn>
                <a:cxn ang="0">
                  <a:pos x="290" y="39"/>
                </a:cxn>
                <a:cxn ang="0">
                  <a:pos x="408" y="67"/>
                </a:cxn>
                <a:cxn ang="0">
                  <a:pos x="478" y="83"/>
                </a:cxn>
                <a:cxn ang="0">
                  <a:pos x="470" y="125"/>
                </a:cxn>
                <a:cxn ang="0">
                  <a:pos x="467" y="135"/>
                </a:cxn>
                <a:cxn ang="0">
                  <a:pos x="445" y="238"/>
                </a:cxn>
                <a:cxn ang="0">
                  <a:pos x="426" y="317"/>
                </a:cxn>
                <a:cxn ang="0">
                  <a:pos x="431" y="335"/>
                </a:cxn>
                <a:cxn ang="0">
                  <a:pos x="341" y="334"/>
                </a:cxn>
                <a:cxn ang="0">
                  <a:pos x="322" y="327"/>
                </a:cxn>
                <a:cxn ang="0">
                  <a:pos x="276" y="322"/>
                </a:cxn>
                <a:cxn ang="0">
                  <a:pos x="252" y="326"/>
                </a:cxn>
                <a:cxn ang="0">
                  <a:pos x="208" y="329"/>
                </a:cxn>
                <a:cxn ang="0">
                  <a:pos x="197" y="320"/>
                </a:cxn>
                <a:cxn ang="0">
                  <a:pos x="192" y="317"/>
                </a:cxn>
                <a:cxn ang="0">
                  <a:pos x="155" y="324"/>
                </a:cxn>
                <a:cxn ang="0">
                  <a:pos x="129" y="308"/>
                </a:cxn>
                <a:cxn ang="0">
                  <a:pos x="100" y="307"/>
                </a:cxn>
                <a:cxn ang="0">
                  <a:pos x="77" y="308"/>
                </a:cxn>
                <a:cxn ang="0">
                  <a:pos x="58" y="249"/>
                </a:cxn>
                <a:cxn ang="0">
                  <a:pos x="44" y="237"/>
                </a:cxn>
                <a:cxn ang="0">
                  <a:pos x="30" y="229"/>
                </a:cxn>
                <a:cxn ang="0">
                  <a:pos x="8" y="205"/>
                </a:cxn>
                <a:cxn ang="0">
                  <a:pos x="10" y="194"/>
                </a:cxn>
                <a:cxn ang="0">
                  <a:pos x="15" y="191"/>
                </a:cxn>
                <a:cxn ang="0">
                  <a:pos x="15" y="179"/>
                </a:cxn>
                <a:cxn ang="0">
                  <a:pos x="4" y="177"/>
                </a:cxn>
                <a:cxn ang="0">
                  <a:pos x="18" y="156"/>
                </a:cxn>
                <a:cxn ang="0">
                  <a:pos x="8" y="82"/>
                </a:cxn>
                <a:cxn ang="0">
                  <a:pos x="3" y="41"/>
                </a:cxn>
                <a:cxn ang="0">
                  <a:pos x="6" y="28"/>
                </a:cxn>
                <a:cxn ang="0">
                  <a:pos x="18" y="34"/>
                </a:cxn>
                <a:cxn ang="0">
                  <a:pos x="27" y="41"/>
                </a:cxn>
                <a:cxn ang="0">
                  <a:pos x="58" y="56"/>
                </a:cxn>
                <a:cxn ang="0">
                  <a:pos x="84" y="69"/>
                </a:cxn>
                <a:cxn ang="0">
                  <a:pos x="102" y="80"/>
                </a:cxn>
                <a:cxn ang="0">
                  <a:pos x="105" y="100"/>
                </a:cxn>
                <a:cxn ang="0">
                  <a:pos x="93" y="103"/>
                </a:cxn>
                <a:cxn ang="0">
                  <a:pos x="74" y="126"/>
                </a:cxn>
                <a:cxn ang="0">
                  <a:pos x="88" y="139"/>
                </a:cxn>
                <a:cxn ang="0">
                  <a:pos x="74" y="158"/>
                </a:cxn>
                <a:cxn ang="0">
                  <a:pos x="87" y="163"/>
                </a:cxn>
                <a:cxn ang="0">
                  <a:pos x="98" y="168"/>
                </a:cxn>
                <a:cxn ang="0">
                  <a:pos x="109" y="160"/>
                </a:cxn>
                <a:cxn ang="0">
                  <a:pos x="129" y="130"/>
                </a:cxn>
                <a:cxn ang="0">
                  <a:pos x="133" y="115"/>
                </a:cxn>
                <a:cxn ang="0">
                  <a:pos x="142" y="102"/>
                </a:cxn>
                <a:cxn ang="0">
                  <a:pos x="151" y="107"/>
                </a:cxn>
                <a:cxn ang="0">
                  <a:pos x="142" y="76"/>
                </a:cxn>
                <a:cxn ang="0">
                  <a:pos x="144" y="23"/>
                </a:cxn>
                <a:cxn ang="0">
                  <a:pos x="142" y="17"/>
                </a:cxn>
                <a:cxn ang="0">
                  <a:pos x="143" y="11"/>
                </a:cxn>
                <a:cxn ang="0">
                  <a:pos x="137" y="5"/>
                </a:cxn>
              </a:cxnLst>
              <a:rect l="0" t="0" r="r" b="b"/>
              <a:pathLst>
                <a:path w="478" h="349">
                  <a:moveTo>
                    <a:pt x="136" y="0"/>
                  </a:moveTo>
                  <a:lnTo>
                    <a:pt x="137" y="0"/>
                  </a:lnTo>
                  <a:lnTo>
                    <a:pt x="140" y="2"/>
                  </a:lnTo>
                  <a:lnTo>
                    <a:pt x="141" y="3"/>
                  </a:lnTo>
                  <a:lnTo>
                    <a:pt x="145" y="5"/>
                  </a:lnTo>
                  <a:lnTo>
                    <a:pt x="147" y="5"/>
                  </a:lnTo>
                  <a:lnTo>
                    <a:pt x="157" y="6"/>
                  </a:lnTo>
                  <a:lnTo>
                    <a:pt x="180" y="11"/>
                  </a:lnTo>
                  <a:lnTo>
                    <a:pt x="195" y="16"/>
                  </a:lnTo>
                  <a:lnTo>
                    <a:pt x="208" y="21"/>
                  </a:lnTo>
                  <a:lnTo>
                    <a:pt x="222" y="21"/>
                  </a:lnTo>
                  <a:lnTo>
                    <a:pt x="230" y="25"/>
                  </a:lnTo>
                  <a:lnTo>
                    <a:pt x="238" y="30"/>
                  </a:lnTo>
                  <a:lnTo>
                    <a:pt x="244" y="33"/>
                  </a:lnTo>
                  <a:lnTo>
                    <a:pt x="247" y="33"/>
                  </a:lnTo>
                  <a:lnTo>
                    <a:pt x="249" y="31"/>
                  </a:lnTo>
                  <a:lnTo>
                    <a:pt x="252" y="30"/>
                  </a:lnTo>
                  <a:lnTo>
                    <a:pt x="256" y="30"/>
                  </a:lnTo>
                  <a:lnTo>
                    <a:pt x="265" y="34"/>
                  </a:lnTo>
                  <a:lnTo>
                    <a:pt x="276" y="39"/>
                  </a:lnTo>
                  <a:lnTo>
                    <a:pt x="290" y="39"/>
                  </a:lnTo>
                  <a:lnTo>
                    <a:pt x="297" y="41"/>
                  </a:lnTo>
                  <a:lnTo>
                    <a:pt x="303" y="45"/>
                  </a:lnTo>
                  <a:lnTo>
                    <a:pt x="310" y="47"/>
                  </a:lnTo>
                  <a:lnTo>
                    <a:pt x="334" y="53"/>
                  </a:lnTo>
                  <a:lnTo>
                    <a:pt x="357" y="59"/>
                  </a:lnTo>
                  <a:lnTo>
                    <a:pt x="383" y="62"/>
                  </a:lnTo>
                  <a:lnTo>
                    <a:pt x="408" y="67"/>
                  </a:lnTo>
                  <a:lnTo>
                    <a:pt x="411" y="68"/>
                  </a:lnTo>
                  <a:lnTo>
                    <a:pt x="414" y="69"/>
                  </a:lnTo>
                  <a:lnTo>
                    <a:pt x="417" y="72"/>
                  </a:lnTo>
                  <a:lnTo>
                    <a:pt x="419" y="73"/>
                  </a:lnTo>
                  <a:lnTo>
                    <a:pt x="440" y="76"/>
                  </a:lnTo>
                  <a:lnTo>
                    <a:pt x="460" y="79"/>
                  </a:lnTo>
                  <a:lnTo>
                    <a:pt x="478" y="83"/>
                  </a:lnTo>
                  <a:lnTo>
                    <a:pt x="475" y="93"/>
                  </a:lnTo>
                  <a:lnTo>
                    <a:pt x="474" y="102"/>
                  </a:lnTo>
                  <a:lnTo>
                    <a:pt x="473" y="115"/>
                  </a:lnTo>
                  <a:lnTo>
                    <a:pt x="473" y="116"/>
                  </a:lnTo>
                  <a:lnTo>
                    <a:pt x="471" y="117"/>
                  </a:lnTo>
                  <a:lnTo>
                    <a:pt x="471" y="123"/>
                  </a:lnTo>
                  <a:lnTo>
                    <a:pt x="470" y="125"/>
                  </a:lnTo>
                  <a:lnTo>
                    <a:pt x="470" y="126"/>
                  </a:lnTo>
                  <a:lnTo>
                    <a:pt x="469" y="126"/>
                  </a:lnTo>
                  <a:lnTo>
                    <a:pt x="468" y="128"/>
                  </a:lnTo>
                  <a:lnTo>
                    <a:pt x="466" y="128"/>
                  </a:lnTo>
                  <a:lnTo>
                    <a:pt x="464" y="129"/>
                  </a:lnTo>
                  <a:lnTo>
                    <a:pt x="464" y="130"/>
                  </a:lnTo>
                  <a:lnTo>
                    <a:pt x="467" y="135"/>
                  </a:lnTo>
                  <a:lnTo>
                    <a:pt x="467" y="140"/>
                  </a:lnTo>
                  <a:lnTo>
                    <a:pt x="464" y="151"/>
                  </a:lnTo>
                  <a:lnTo>
                    <a:pt x="462" y="163"/>
                  </a:lnTo>
                  <a:lnTo>
                    <a:pt x="459" y="174"/>
                  </a:lnTo>
                  <a:lnTo>
                    <a:pt x="456" y="188"/>
                  </a:lnTo>
                  <a:lnTo>
                    <a:pt x="452" y="213"/>
                  </a:lnTo>
                  <a:lnTo>
                    <a:pt x="445" y="238"/>
                  </a:lnTo>
                  <a:lnTo>
                    <a:pt x="439" y="263"/>
                  </a:lnTo>
                  <a:lnTo>
                    <a:pt x="433" y="286"/>
                  </a:lnTo>
                  <a:lnTo>
                    <a:pt x="431" y="310"/>
                  </a:lnTo>
                  <a:lnTo>
                    <a:pt x="429" y="311"/>
                  </a:lnTo>
                  <a:lnTo>
                    <a:pt x="428" y="313"/>
                  </a:lnTo>
                  <a:lnTo>
                    <a:pt x="427" y="314"/>
                  </a:lnTo>
                  <a:lnTo>
                    <a:pt x="426" y="317"/>
                  </a:lnTo>
                  <a:lnTo>
                    <a:pt x="425" y="318"/>
                  </a:lnTo>
                  <a:lnTo>
                    <a:pt x="425" y="320"/>
                  </a:lnTo>
                  <a:lnTo>
                    <a:pt x="426" y="321"/>
                  </a:lnTo>
                  <a:lnTo>
                    <a:pt x="428" y="322"/>
                  </a:lnTo>
                  <a:lnTo>
                    <a:pt x="429" y="324"/>
                  </a:lnTo>
                  <a:lnTo>
                    <a:pt x="431" y="326"/>
                  </a:lnTo>
                  <a:lnTo>
                    <a:pt x="431" y="335"/>
                  </a:lnTo>
                  <a:lnTo>
                    <a:pt x="429" y="342"/>
                  </a:lnTo>
                  <a:lnTo>
                    <a:pt x="431" y="349"/>
                  </a:lnTo>
                  <a:lnTo>
                    <a:pt x="415" y="349"/>
                  </a:lnTo>
                  <a:lnTo>
                    <a:pt x="399" y="347"/>
                  </a:lnTo>
                  <a:lnTo>
                    <a:pt x="369" y="338"/>
                  </a:lnTo>
                  <a:lnTo>
                    <a:pt x="355" y="335"/>
                  </a:lnTo>
                  <a:lnTo>
                    <a:pt x="341" y="334"/>
                  </a:lnTo>
                  <a:lnTo>
                    <a:pt x="329" y="332"/>
                  </a:lnTo>
                  <a:lnTo>
                    <a:pt x="328" y="331"/>
                  </a:lnTo>
                  <a:lnTo>
                    <a:pt x="328" y="329"/>
                  </a:lnTo>
                  <a:lnTo>
                    <a:pt x="327" y="328"/>
                  </a:lnTo>
                  <a:lnTo>
                    <a:pt x="327" y="326"/>
                  </a:lnTo>
                  <a:lnTo>
                    <a:pt x="325" y="326"/>
                  </a:lnTo>
                  <a:lnTo>
                    <a:pt x="322" y="327"/>
                  </a:lnTo>
                  <a:lnTo>
                    <a:pt x="320" y="329"/>
                  </a:lnTo>
                  <a:lnTo>
                    <a:pt x="318" y="329"/>
                  </a:lnTo>
                  <a:lnTo>
                    <a:pt x="311" y="327"/>
                  </a:lnTo>
                  <a:lnTo>
                    <a:pt x="308" y="325"/>
                  </a:lnTo>
                  <a:lnTo>
                    <a:pt x="305" y="324"/>
                  </a:lnTo>
                  <a:lnTo>
                    <a:pt x="282" y="324"/>
                  </a:lnTo>
                  <a:lnTo>
                    <a:pt x="276" y="322"/>
                  </a:lnTo>
                  <a:lnTo>
                    <a:pt x="262" y="320"/>
                  </a:lnTo>
                  <a:lnTo>
                    <a:pt x="259" y="320"/>
                  </a:lnTo>
                  <a:lnTo>
                    <a:pt x="258" y="321"/>
                  </a:lnTo>
                  <a:lnTo>
                    <a:pt x="257" y="324"/>
                  </a:lnTo>
                  <a:lnTo>
                    <a:pt x="256" y="325"/>
                  </a:lnTo>
                  <a:lnTo>
                    <a:pt x="256" y="326"/>
                  </a:lnTo>
                  <a:lnTo>
                    <a:pt x="252" y="326"/>
                  </a:lnTo>
                  <a:lnTo>
                    <a:pt x="248" y="325"/>
                  </a:lnTo>
                  <a:lnTo>
                    <a:pt x="244" y="324"/>
                  </a:lnTo>
                  <a:lnTo>
                    <a:pt x="240" y="324"/>
                  </a:lnTo>
                  <a:lnTo>
                    <a:pt x="234" y="325"/>
                  </a:lnTo>
                  <a:lnTo>
                    <a:pt x="226" y="326"/>
                  </a:lnTo>
                  <a:lnTo>
                    <a:pt x="216" y="328"/>
                  </a:lnTo>
                  <a:lnTo>
                    <a:pt x="208" y="329"/>
                  </a:lnTo>
                  <a:lnTo>
                    <a:pt x="202" y="329"/>
                  </a:lnTo>
                  <a:lnTo>
                    <a:pt x="201" y="328"/>
                  </a:lnTo>
                  <a:lnTo>
                    <a:pt x="201" y="327"/>
                  </a:lnTo>
                  <a:lnTo>
                    <a:pt x="198" y="324"/>
                  </a:lnTo>
                  <a:lnTo>
                    <a:pt x="194" y="324"/>
                  </a:lnTo>
                  <a:lnTo>
                    <a:pt x="195" y="321"/>
                  </a:lnTo>
                  <a:lnTo>
                    <a:pt x="197" y="320"/>
                  </a:lnTo>
                  <a:lnTo>
                    <a:pt x="197" y="319"/>
                  </a:lnTo>
                  <a:lnTo>
                    <a:pt x="195" y="318"/>
                  </a:lnTo>
                  <a:lnTo>
                    <a:pt x="195" y="317"/>
                  </a:lnTo>
                  <a:lnTo>
                    <a:pt x="194" y="314"/>
                  </a:lnTo>
                  <a:lnTo>
                    <a:pt x="194" y="312"/>
                  </a:lnTo>
                  <a:lnTo>
                    <a:pt x="192" y="314"/>
                  </a:lnTo>
                  <a:lnTo>
                    <a:pt x="192" y="317"/>
                  </a:lnTo>
                  <a:lnTo>
                    <a:pt x="193" y="318"/>
                  </a:lnTo>
                  <a:lnTo>
                    <a:pt x="194" y="318"/>
                  </a:lnTo>
                  <a:lnTo>
                    <a:pt x="194" y="320"/>
                  </a:lnTo>
                  <a:lnTo>
                    <a:pt x="191" y="320"/>
                  </a:lnTo>
                  <a:lnTo>
                    <a:pt x="188" y="318"/>
                  </a:lnTo>
                  <a:lnTo>
                    <a:pt x="183" y="324"/>
                  </a:lnTo>
                  <a:lnTo>
                    <a:pt x="155" y="324"/>
                  </a:lnTo>
                  <a:lnTo>
                    <a:pt x="155" y="319"/>
                  </a:lnTo>
                  <a:lnTo>
                    <a:pt x="152" y="317"/>
                  </a:lnTo>
                  <a:lnTo>
                    <a:pt x="151" y="317"/>
                  </a:lnTo>
                  <a:lnTo>
                    <a:pt x="149" y="314"/>
                  </a:lnTo>
                  <a:lnTo>
                    <a:pt x="149" y="312"/>
                  </a:lnTo>
                  <a:lnTo>
                    <a:pt x="138" y="311"/>
                  </a:lnTo>
                  <a:lnTo>
                    <a:pt x="129" y="308"/>
                  </a:lnTo>
                  <a:lnTo>
                    <a:pt x="122" y="305"/>
                  </a:lnTo>
                  <a:lnTo>
                    <a:pt x="113" y="304"/>
                  </a:lnTo>
                  <a:lnTo>
                    <a:pt x="108" y="306"/>
                  </a:lnTo>
                  <a:lnTo>
                    <a:pt x="105" y="310"/>
                  </a:lnTo>
                  <a:lnTo>
                    <a:pt x="101" y="310"/>
                  </a:lnTo>
                  <a:lnTo>
                    <a:pt x="100" y="308"/>
                  </a:lnTo>
                  <a:lnTo>
                    <a:pt x="100" y="307"/>
                  </a:lnTo>
                  <a:lnTo>
                    <a:pt x="99" y="306"/>
                  </a:lnTo>
                  <a:lnTo>
                    <a:pt x="95" y="306"/>
                  </a:lnTo>
                  <a:lnTo>
                    <a:pt x="92" y="308"/>
                  </a:lnTo>
                  <a:lnTo>
                    <a:pt x="87" y="311"/>
                  </a:lnTo>
                  <a:lnTo>
                    <a:pt x="86" y="312"/>
                  </a:lnTo>
                  <a:lnTo>
                    <a:pt x="85" y="312"/>
                  </a:lnTo>
                  <a:lnTo>
                    <a:pt x="77" y="308"/>
                  </a:lnTo>
                  <a:lnTo>
                    <a:pt x="69" y="303"/>
                  </a:lnTo>
                  <a:lnTo>
                    <a:pt x="59" y="298"/>
                  </a:lnTo>
                  <a:lnTo>
                    <a:pt x="59" y="283"/>
                  </a:lnTo>
                  <a:lnTo>
                    <a:pt x="60" y="269"/>
                  </a:lnTo>
                  <a:lnTo>
                    <a:pt x="59" y="256"/>
                  </a:lnTo>
                  <a:lnTo>
                    <a:pt x="59" y="250"/>
                  </a:lnTo>
                  <a:lnTo>
                    <a:pt x="58" y="249"/>
                  </a:lnTo>
                  <a:lnTo>
                    <a:pt x="58" y="248"/>
                  </a:lnTo>
                  <a:lnTo>
                    <a:pt x="57" y="248"/>
                  </a:lnTo>
                  <a:lnTo>
                    <a:pt x="57" y="250"/>
                  </a:lnTo>
                  <a:lnTo>
                    <a:pt x="52" y="247"/>
                  </a:lnTo>
                  <a:lnTo>
                    <a:pt x="49" y="243"/>
                  </a:lnTo>
                  <a:lnTo>
                    <a:pt x="46" y="240"/>
                  </a:lnTo>
                  <a:lnTo>
                    <a:pt x="44" y="237"/>
                  </a:lnTo>
                  <a:lnTo>
                    <a:pt x="41" y="236"/>
                  </a:lnTo>
                  <a:lnTo>
                    <a:pt x="34" y="238"/>
                  </a:lnTo>
                  <a:lnTo>
                    <a:pt x="35" y="236"/>
                  </a:lnTo>
                  <a:lnTo>
                    <a:pt x="36" y="235"/>
                  </a:lnTo>
                  <a:lnTo>
                    <a:pt x="34" y="235"/>
                  </a:lnTo>
                  <a:lnTo>
                    <a:pt x="34" y="236"/>
                  </a:lnTo>
                  <a:lnTo>
                    <a:pt x="30" y="229"/>
                  </a:lnTo>
                  <a:lnTo>
                    <a:pt x="25" y="224"/>
                  </a:lnTo>
                  <a:lnTo>
                    <a:pt x="17" y="224"/>
                  </a:lnTo>
                  <a:lnTo>
                    <a:pt x="16" y="223"/>
                  </a:lnTo>
                  <a:lnTo>
                    <a:pt x="16" y="222"/>
                  </a:lnTo>
                  <a:lnTo>
                    <a:pt x="13" y="219"/>
                  </a:lnTo>
                  <a:lnTo>
                    <a:pt x="8" y="219"/>
                  </a:lnTo>
                  <a:lnTo>
                    <a:pt x="8" y="205"/>
                  </a:lnTo>
                  <a:lnTo>
                    <a:pt x="7" y="202"/>
                  </a:lnTo>
                  <a:lnTo>
                    <a:pt x="7" y="199"/>
                  </a:lnTo>
                  <a:lnTo>
                    <a:pt x="8" y="198"/>
                  </a:lnTo>
                  <a:lnTo>
                    <a:pt x="10" y="196"/>
                  </a:lnTo>
                  <a:lnTo>
                    <a:pt x="14" y="196"/>
                  </a:lnTo>
                  <a:lnTo>
                    <a:pt x="11" y="194"/>
                  </a:lnTo>
                  <a:lnTo>
                    <a:pt x="10" y="194"/>
                  </a:lnTo>
                  <a:lnTo>
                    <a:pt x="9" y="193"/>
                  </a:lnTo>
                  <a:lnTo>
                    <a:pt x="8" y="191"/>
                  </a:lnTo>
                  <a:lnTo>
                    <a:pt x="8" y="188"/>
                  </a:lnTo>
                  <a:lnTo>
                    <a:pt x="10" y="188"/>
                  </a:lnTo>
                  <a:lnTo>
                    <a:pt x="13" y="189"/>
                  </a:lnTo>
                  <a:lnTo>
                    <a:pt x="14" y="189"/>
                  </a:lnTo>
                  <a:lnTo>
                    <a:pt x="15" y="191"/>
                  </a:lnTo>
                  <a:lnTo>
                    <a:pt x="16" y="191"/>
                  </a:lnTo>
                  <a:lnTo>
                    <a:pt x="17" y="189"/>
                  </a:lnTo>
                  <a:lnTo>
                    <a:pt x="20" y="188"/>
                  </a:lnTo>
                  <a:lnTo>
                    <a:pt x="21" y="186"/>
                  </a:lnTo>
                  <a:lnTo>
                    <a:pt x="21" y="184"/>
                  </a:lnTo>
                  <a:lnTo>
                    <a:pt x="16" y="179"/>
                  </a:lnTo>
                  <a:lnTo>
                    <a:pt x="15" y="179"/>
                  </a:lnTo>
                  <a:lnTo>
                    <a:pt x="15" y="178"/>
                  </a:lnTo>
                  <a:lnTo>
                    <a:pt x="17" y="177"/>
                  </a:lnTo>
                  <a:lnTo>
                    <a:pt x="15" y="174"/>
                  </a:lnTo>
                  <a:lnTo>
                    <a:pt x="14" y="175"/>
                  </a:lnTo>
                  <a:lnTo>
                    <a:pt x="11" y="175"/>
                  </a:lnTo>
                  <a:lnTo>
                    <a:pt x="9" y="177"/>
                  </a:lnTo>
                  <a:lnTo>
                    <a:pt x="4" y="177"/>
                  </a:lnTo>
                  <a:lnTo>
                    <a:pt x="3" y="174"/>
                  </a:lnTo>
                  <a:lnTo>
                    <a:pt x="4" y="168"/>
                  </a:lnTo>
                  <a:lnTo>
                    <a:pt x="9" y="165"/>
                  </a:lnTo>
                  <a:lnTo>
                    <a:pt x="14" y="164"/>
                  </a:lnTo>
                  <a:lnTo>
                    <a:pt x="21" y="163"/>
                  </a:lnTo>
                  <a:lnTo>
                    <a:pt x="25" y="160"/>
                  </a:lnTo>
                  <a:lnTo>
                    <a:pt x="18" y="156"/>
                  </a:lnTo>
                  <a:lnTo>
                    <a:pt x="13" y="150"/>
                  </a:lnTo>
                  <a:lnTo>
                    <a:pt x="6" y="146"/>
                  </a:lnTo>
                  <a:lnTo>
                    <a:pt x="7" y="133"/>
                  </a:lnTo>
                  <a:lnTo>
                    <a:pt x="6" y="118"/>
                  </a:lnTo>
                  <a:lnTo>
                    <a:pt x="6" y="103"/>
                  </a:lnTo>
                  <a:lnTo>
                    <a:pt x="7" y="94"/>
                  </a:lnTo>
                  <a:lnTo>
                    <a:pt x="8" y="82"/>
                  </a:lnTo>
                  <a:lnTo>
                    <a:pt x="6" y="69"/>
                  </a:lnTo>
                  <a:lnTo>
                    <a:pt x="4" y="67"/>
                  </a:lnTo>
                  <a:lnTo>
                    <a:pt x="1" y="63"/>
                  </a:lnTo>
                  <a:lnTo>
                    <a:pt x="0" y="61"/>
                  </a:lnTo>
                  <a:lnTo>
                    <a:pt x="0" y="39"/>
                  </a:lnTo>
                  <a:lnTo>
                    <a:pt x="1" y="40"/>
                  </a:lnTo>
                  <a:lnTo>
                    <a:pt x="3" y="41"/>
                  </a:lnTo>
                  <a:lnTo>
                    <a:pt x="6" y="41"/>
                  </a:lnTo>
                  <a:lnTo>
                    <a:pt x="6" y="40"/>
                  </a:lnTo>
                  <a:lnTo>
                    <a:pt x="4" y="39"/>
                  </a:lnTo>
                  <a:lnTo>
                    <a:pt x="3" y="37"/>
                  </a:lnTo>
                  <a:lnTo>
                    <a:pt x="3" y="32"/>
                  </a:lnTo>
                  <a:lnTo>
                    <a:pt x="4" y="31"/>
                  </a:lnTo>
                  <a:lnTo>
                    <a:pt x="6" y="28"/>
                  </a:lnTo>
                  <a:lnTo>
                    <a:pt x="9" y="25"/>
                  </a:lnTo>
                  <a:lnTo>
                    <a:pt x="6" y="25"/>
                  </a:lnTo>
                  <a:lnTo>
                    <a:pt x="6" y="23"/>
                  </a:lnTo>
                  <a:lnTo>
                    <a:pt x="7" y="21"/>
                  </a:lnTo>
                  <a:lnTo>
                    <a:pt x="10" y="25"/>
                  </a:lnTo>
                  <a:lnTo>
                    <a:pt x="11" y="27"/>
                  </a:lnTo>
                  <a:lnTo>
                    <a:pt x="18" y="34"/>
                  </a:lnTo>
                  <a:lnTo>
                    <a:pt x="23" y="37"/>
                  </a:lnTo>
                  <a:lnTo>
                    <a:pt x="24" y="39"/>
                  </a:lnTo>
                  <a:lnTo>
                    <a:pt x="24" y="44"/>
                  </a:lnTo>
                  <a:lnTo>
                    <a:pt x="23" y="47"/>
                  </a:lnTo>
                  <a:lnTo>
                    <a:pt x="25" y="45"/>
                  </a:lnTo>
                  <a:lnTo>
                    <a:pt x="25" y="42"/>
                  </a:lnTo>
                  <a:lnTo>
                    <a:pt x="27" y="41"/>
                  </a:lnTo>
                  <a:lnTo>
                    <a:pt x="31" y="41"/>
                  </a:lnTo>
                  <a:lnTo>
                    <a:pt x="32" y="47"/>
                  </a:lnTo>
                  <a:lnTo>
                    <a:pt x="37" y="49"/>
                  </a:lnTo>
                  <a:lnTo>
                    <a:pt x="43" y="52"/>
                  </a:lnTo>
                  <a:lnTo>
                    <a:pt x="49" y="53"/>
                  </a:lnTo>
                  <a:lnTo>
                    <a:pt x="57" y="55"/>
                  </a:lnTo>
                  <a:lnTo>
                    <a:pt x="58" y="56"/>
                  </a:lnTo>
                  <a:lnTo>
                    <a:pt x="58" y="60"/>
                  </a:lnTo>
                  <a:lnTo>
                    <a:pt x="59" y="61"/>
                  </a:lnTo>
                  <a:lnTo>
                    <a:pt x="62" y="62"/>
                  </a:lnTo>
                  <a:lnTo>
                    <a:pt x="73" y="62"/>
                  </a:lnTo>
                  <a:lnTo>
                    <a:pt x="78" y="65"/>
                  </a:lnTo>
                  <a:lnTo>
                    <a:pt x="81" y="68"/>
                  </a:lnTo>
                  <a:lnTo>
                    <a:pt x="84" y="69"/>
                  </a:lnTo>
                  <a:lnTo>
                    <a:pt x="89" y="69"/>
                  </a:lnTo>
                  <a:lnTo>
                    <a:pt x="93" y="67"/>
                  </a:lnTo>
                  <a:lnTo>
                    <a:pt x="93" y="73"/>
                  </a:lnTo>
                  <a:lnTo>
                    <a:pt x="96" y="76"/>
                  </a:lnTo>
                  <a:lnTo>
                    <a:pt x="98" y="76"/>
                  </a:lnTo>
                  <a:lnTo>
                    <a:pt x="100" y="77"/>
                  </a:lnTo>
                  <a:lnTo>
                    <a:pt x="102" y="80"/>
                  </a:lnTo>
                  <a:lnTo>
                    <a:pt x="103" y="80"/>
                  </a:lnTo>
                  <a:lnTo>
                    <a:pt x="102" y="82"/>
                  </a:lnTo>
                  <a:lnTo>
                    <a:pt x="101" y="83"/>
                  </a:lnTo>
                  <a:lnTo>
                    <a:pt x="113" y="83"/>
                  </a:lnTo>
                  <a:lnTo>
                    <a:pt x="113" y="101"/>
                  </a:lnTo>
                  <a:lnTo>
                    <a:pt x="109" y="100"/>
                  </a:lnTo>
                  <a:lnTo>
                    <a:pt x="105" y="100"/>
                  </a:lnTo>
                  <a:lnTo>
                    <a:pt x="103" y="101"/>
                  </a:lnTo>
                  <a:lnTo>
                    <a:pt x="101" y="101"/>
                  </a:lnTo>
                  <a:lnTo>
                    <a:pt x="100" y="102"/>
                  </a:lnTo>
                  <a:lnTo>
                    <a:pt x="98" y="102"/>
                  </a:lnTo>
                  <a:lnTo>
                    <a:pt x="95" y="101"/>
                  </a:lnTo>
                  <a:lnTo>
                    <a:pt x="93" y="101"/>
                  </a:lnTo>
                  <a:lnTo>
                    <a:pt x="93" y="103"/>
                  </a:lnTo>
                  <a:lnTo>
                    <a:pt x="95" y="105"/>
                  </a:lnTo>
                  <a:lnTo>
                    <a:pt x="96" y="108"/>
                  </a:lnTo>
                  <a:lnTo>
                    <a:pt x="96" y="110"/>
                  </a:lnTo>
                  <a:lnTo>
                    <a:pt x="95" y="112"/>
                  </a:lnTo>
                  <a:lnTo>
                    <a:pt x="91" y="116"/>
                  </a:lnTo>
                  <a:lnTo>
                    <a:pt x="82" y="121"/>
                  </a:lnTo>
                  <a:lnTo>
                    <a:pt x="74" y="126"/>
                  </a:lnTo>
                  <a:lnTo>
                    <a:pt x="71" y="131"/>
                  </a:lnTo>
                  <a:lnTo>
                    <a:pt x="71" y="135"/>
                  </a:lnTo>
                  <a:lnTo>
                    <a:pt x="75" y="139"/>
                  </a:lnTo>
                  <a:lnTo>
                    <a:pt x="75" y="142"/>
                  </a:lnTo>
                  <a:lnTo>
                    <a:pt x="73" y="143"/>
                  </a:lnTo>
                  <a:lnTo>
                    <a:pt x="80" y="140"/>
                  </a:lnTo>
                  <a:lnTo>
                    <a:pt x="88" y="139"/>
                  </a:lnTo>
                  <a:lnTo>
                    <a:pt x="95" y="137"/>
                  </a:lnTo>
                  <a:lnTo>
                    <a:pt x="89" y="142"/>
                  </a:lnTo>
                  <a:lnTo>
                    <a:pt x="85" y="147"/>
                  </a:lnTo>
                  <a:lnTo>
                    <a:pt x="79" y="152"/>
                  </a:lnTo>
                  <a:lnTo>
                    <a:pt x="71" y="154"/>
                  </a:lnTo>
                  <a:lnTo>
                    <a:pt x="73" y="156"/>
                  </a:lnTo>
                  <a:lnTo>
                    <a:pt x="74" y="158"/>
                  </a:lnTo>
                  <a:lnTo>
                    <a:pt x="74" y="160"/>
                  </a:lnTo>
                  <a:lnTo>
                    <a:pt x="75" y="164"/>
                  </a:lnTo>
                  <a:lnTo>
                    <a:pt x="78" y="168"/>
                  </a:lnTo>
                  <a:lnTo>
                    <a:pt x="79" y="170"/>
                  </a:lnTo>
                  <a:lnTo>
                    <a:pt x="81" y="171"/>
                  </a:lnTo>
                  <a:lnTo>
                    <a:pt x="84" y="170"/>
                  </a:lnTo>
                  <a:lnTo>
                    <a:pt x="87" y="163"/>
                  </a:lnTo>
                  <a:lnTo>
                    <a:pt x="87" y="164"/>
                  </a:lnTo>
                  <a:lnTo>
                    <a:pt x="88" y="166"/>
                  </a:lnTo>
                  <a:lnTo>
                    <a:pt x="92" y="170"/>
                  </a:lnTo>
                  <a:lnTo>
                    <a:pt x="92" y="172"/>
                  </a:lnTo>
                  <a:lnTo>
                    <a:pt x="91" y="174"/>
                  </a:lnTo>
                  <a:lnTo>
                    <a:pt x="94" y="172"/>
                  </a:lnTo>
                  <a:lnTo>
                    <a:pt x="98" y="168"/>
                  </a:lnTo>
                  <a:lnTo>
                    <a:pt x="100" y="165"/>
                  </a:lnTo>
                  <a:lnTo>
                    <a:pt x="102" y="163"/>
                  </a:lnTo>
                  <a:lnTo>
                    <a:pt x="105" y="159"/>
                  </a:lnTo>
                  <a:lnTo>
                    <a:pt x="107" y="157"/>
                  </a:lnTo>
                  <a:lnTo>
                    <a:pt x="108" y="157"/>
                  </a:lnTo>
                  <a:lnTo>
                    <a:pt x="109" y="158"/>
                  </a:lnTo>
                  <a:lnTo>
                    <a:pt x="109" y="160"/>
                  </a:lnTo>
                  <a:lnTo>
                    <a:pt x="113" y="159"/>
                  </a:lnTo>
                  <a:lnTo>
                    <a:pt x="116" y="157"/>
                  </a:lnTo>
                  <a:lnTo>
                    <a:pt x="120" y="153"/>
                  </a:lnTo>
                  <a:lnTo>
                    <a:pt x="127" y="149"/>
                  </a:lnTo>
                  <a:lnTo>
                    <a:pt x="126" y="145"/>
                  </a:lnTo>
                  <a:lnTo>
                    <a:pt x="129" y="135"/>
                  </a:lnTo>
                  <a:lnTo>
                    <a:pt x="129" y="130"/>
                  </a:lnTo>
                  <a:lnTo>
                    <a:pt x="128" y="128"/>
                  </a:lnTo>
                  <a:lnTo>
                    <a:pt x="128" y="124"/>
                  </a:lnTo>
                  <a:lnTo>
                    <a:pt x="127" y="123"/>
                  </a:lnTo>
                  <a:lnTo>
                    <a:pt x="128" y="122"/>
                  </a:lnTo>
                  <a:lnTo>
                    <a:pt x="131" y="122"/>
                  </a:lnTo>
                  <a:lnTo>
                    <a:pt x="133" y="121"/>
                  </a:lnTo>
                  <a:lnTo>
                    <a:pt x="133" y="115"/>
                  </a:lnTo>
                  <a:lnTo>
                    <a:pt x="131" y="112"/>
                  </a:lnTo>
                  <a:lnTo>
                    <a:pt x="131" y="110"/>
                  </a:lnTo>
                  <a:lnTo>
                    <a:pt x="134" y="108"/>
                  </a:lnTo>
                  <a:lnTo>
                    <a:pt x="136" y="107"/>
                  </a:lnTo>
                  <a:lnTo>
                    <a:pt x="137" y="105"/>
                  </a:lnTo>
                  <a:lnTo>
                    <a:pt x="140" y="104"/>
                  </a:lnTo>
                  <a:lnTo>
                    <a:pt x="142" y="102"/>
                  </a:lnTo>
                  <a:lnTo>
                    <a:pt x="143" y="100"/>
                  </a:lnTo>
                  <a:lnTo>
                    <a:pt x="143" y="97"/>
                  </a:lnTo>
                  <a:lnTo>
                    <a:pt x="145" y="100"/>
                  </a:lnTo>
                  <a:lnTo>
                    <a:pt x="149" y="101"/>
                  </a:lnTo>
                  <a:lnTo>
                    <a:pt x="150" y="103"/>
                  </a:lnTo>
                  <a:lnTo>
                    <a:pt x="151" y="104"/>
                  </a:lnTo>
                  <a:lnTo>
                    <a:pt x="151" y="107"/>
                  </a:lnTo>
                  <a:lnTo>
                    <a:pt x="149" y="109"/>
                  </a:lnTo>
                  <a:lnTo>
                    <a:pt x="152" y="105"/>
                  </a:lnTo>
                  <a:lnTo>
                    <a:pt x="151" y="102"/>
                  </a:lnTo>
                  <a:lnTo>
                    <a:pt x="148" y="96"/>
                  </a:lnTo>
                  <a:lnTo>
                    <a:pt x="143" y="90"/>
                  </a:lnTo>
                  <a:lnTo>
                    <a:pt x="141" y="83"/>
                  </a:lnTo>
                  <a:lnTo>
                    <a:pt x="142" y="76"/>
                  </a:lnTo>
                  <a:lnTo>
                    <a:pt x="143" y="70"/>
                  </a:lnTo>
                  <a:lnTo>
                    <a:pt x="143" y="63"/>
                  </a:lnTo>
                  <a:lnTo>
                    <a:pt x="138" y="59"/>
                  </a:lnTo>
                  <a:lnTo>
                    <a:pt x="142" y="49"/>
                  </a:lnTo>
                  <a:lnTo>
                    <a:pt x="145" y="37"/>
                  </a:lnTo>
                  <a:lnTo>
                    <a:pt x="147" y="25"/>
                  </a:lnTo>
                  <a:lnTo>
                    <a:pt x="144" y="23"/>
                  </a:lnTo>
                  <a:lnTo>
                    <a:pt x="142" y="23"/>
                  </a:lnTo>
                  <a:lnTo>
                    <a:pt x="141" y="21"/>
                  </a:lnTo>
                  <a:lnTo>
                    <a:pt x="141" y="20"/>
                  </a:lnTo>
                  <a:lnTo>
                    <a:pt x="142" y="19"/>
                  </a:lnTo>
                  <a:lnTo>
                    <a:pt x="142" y="18"/>
                  </a:lnTo>
                  <a:lnTo>
                    <a:pt x="143" y="17"/>
                  </a:lnTo>
                  <a:lnTo>
                    <a:pt x="142" y="17"/>
                  </a:lnTo>
                  <a:lnTo>
                    <a:pt x="142" y="18"/>
                  </a:lnTo>
                  <a:lnTo>
                    <a:pt x="141" y="19"/>
                  </a:lnTo>
                  <a:lnTo>
                    <a:pt x="138" y="17"/>
                  </a:lnTo>
                  <a:lnTo>
                    <a:pt x="138" y="14"/>
                  </a:lnTo>
                  <a:lnTo>
                    <a:pt x="140" y="13"/>
                  </a:lnTo>
                  <a:lnTo>
                    <a:pt x="143" y="13"/>
                  </a:lnTo>
                  <a:lnTo>
                    <a:pt x="143" y="11"/>
                  </a:lnTo>
                  <a:lnTo>
                    <a:pt x="141" y="11"/>
                  </a:lnTo>
                  <a:lnTo>
                    <a:pt x="140" y="12"/>
                  </a:lnTo>
                  <a:lnTo>
                    <a:pt x="138" y="12"/>
                  </a:lnTo>
                  <a:lnTo>
                    <a:pt x="138" y="13"/>
                  </a:lnTo>
                  <a:lnTo>
                    <a:pt x="136" y="12"/>
                  </a:lnTo>
                  <a:lnTo>
                    <a:pt x="136" y="6"/>
                  </a:lnTo>
                  <a:lnTo>
                    <a:pt x="137" y="5"/>
                  </a:lnTo>
                  <a:lnTo>
                    <a:pt x="135" y="7"/>
                  </a:lnTo>
                  <a:lnTo>
                    <a:pt x="134" y="4"/>
                  </a:lnTo>
                  <a:lnTo>
                    <a:pt x="134" y="2"/>
                  </a:lnTo>
                  <a:lnTo>
                    <a:pt x="135" y="2"/>
                  </a:lnTo>
                  <a:lnTo>
                    <a:pt x="136"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49" name="Freeform 95">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ED9F534F-C049-4110-BDA0-EE8249026535}"/>
                </a:ext>
              </a:extLst>
            </p:cNvPr>
            <p:cNvSpPr>
              <a:spLocks/>
            </p:cNvSpPr>
            <p:nvPr/>
          </p:nvSpPr>
          <p:spPr bwMode="auto">
            <a:xfrm>
              <a:off x="9232309" y="1458893"/>
              <a:ext cx="430903" cy="702660"/>
            </a:xfrm>
            <a:custGeom>
              <a:avLst/>
              <a:gdLst/>
              <a:ahLst/>
              <a:cxnLst>
                <a:cxn ang="0">
                  <a:pos x="138" y="3"/>
                </a:cxn>
                <a:cxn ang="0">
                  <a:pos x="146" y="13"/>
                </a:cxn>
                <a:cxn ang="0">
                  <a:pos x="155" y="15"/>
                </a:cxn>
                <a:cxn ang="0">
                  <a:pos x="173" y="69"/>
                </a:cxn>
                <a:cxn ang="0">
                  <a:pos x="191" y="133"/>
                </a:cxn>
                <a:cxn ang="0">
                  <a:pos x="221" y="151"/>
                </a:cxn>
                <a:cxn ang="0">
                  <a:pos x="243" y="172"/>
                </a:cxn>
                <a:cxn ang="0">
                  <a:pos x="252" y="175"/>
                </a:cxn>
                <a:cxn ang="0">
                  <a:pos x="254" y="188"/>
                </a:cxn>
                <a:cxn ang="0">
                  <a:pos x="258" y="198"/>
                </a:cxn>
                <a:cxn ang="0">
                  <a:pos x="266" y="197"/>
                </a:cxn>
                <a:cxn ang="0">
                  <a:pos x="260" y="212"/>
                </a:cxn>
                <a:cxn ang="0">
                  <a:pos x="248" y="212"/>
                </a:cxn>
                <a:cxn ang="0">
                  <a:pos x="229" y="232"/>
                </a:cxn>
                <a:cxn ang="0">
                  <a:pos x="223" y="230"/>
                </a:cxn>
                <a:cxn ang="0">
                  <a:pos x="221" y="242"/>
                </a:cxn>
                <a:cxn ang="0">
                  <a:pos x="215" y="245"/>
                </a:cxn>
                <a:cxn ang="0">
                  <a:pos x="211" y="251"/>
                </a:cxn>
                <a:cxn ang="0">
                  <a:pos x="200" y="248"/>
                </a:cxn>
                <a:cxn ang="0">
                  <a:pos x="193" y="253"/>
                </a:cxn>
                <a:cxn ang="0">
                  <a:pos x="183" y="252"/>
                </a:cxn>
                <a:cxn ang="0">
                  <a:pos x="169" y="258"/>
                </a:cxn>
                <a:cxn ang="0">
                  <a:pos x="161" y="266"/>
                </a:cxn>
                <a:cxn ang="0">
                  <a:pos x="158" y="280"/>
                </a:cxn>
                <a:cxn ang="0">
                  <a:pos x="152" y="312"/>
                </a:cxn>
                <a:cxn ang="0">
                  <a:pos x="136" y="318"/>
                </a:cxn>
                <a:cxn ang="0">
                  <a:pos x="133" y="325"/>
                </a:cxn>
                <a:cxn ang="0">
                  <a:pos x="119" y="323"/>
                </a:cxn>
                <a:cxn ang="0">
                  <a:pos x="112" y="337"/>
                </a:cxn>
                <a:cxn ang="0">
                  <a:pos x="108" y="336"/>
                </a:cxn>
                <a:cxn ang="0">
                  <a:pos x="98" y="343"/>
                </a:cxn>
                <a:cxn ang="0">
                  <a:pos x="91" y="372"/>
                </a:cxn>
                <a:cxn ang="0">
                  <a:pos x="89" y="381"/>
                </a:cxn>
                <a:cxn ang="0">
                  <a:pos x="83" y="395"/>
                </a:cxn>
                <a:cxn ang="0">
                  <a:pos x="80" y="421"/>
                </a:cxn>
                <a:cxn ang="0">
                  <a:pos x="71" y="415"/>
                </a:cxn>
                <a:cxn ang="0">
                  <a:pos x="63" y="408"/>
                </a:cxn>
                <a:cxn ang="0">
                  <a:pos x="54" y="386"/>
                </a:cxn>
                <a:cxn ang="0">
                  <a:pos x="37" y="335"/>
                </a:cxn>
                <a:cxn ang="0">
                  <a:pos x="31" y="321"/>
                </a:cxn>
                <a:cxn ang="0">
                  <a:pos x="33" y="317"/>
                </a:cxn>
                <a:cxn ang="0">
                  <a:pos x="25" y="309"/>
                </a:cxn>
                <a:cxn ang="0">
                  <a:pos x="23" y="301"/>
                </a:cxn>
                <a:cxn ang="0">
                  <a:pos x="0" y="232"/>
                </a:cxn>
                <a:cxn ang="0">
                  <a:pos x="12" y="228"/>
                </a:cxn>
                <a:cxn ang="0">
                  <a:pos x="18" y="220"/>
                </a:cxn>
                <a:cxn ang="0">
                  <a:pos x="20" y="200"/>
                </a:cxn>
                <a:cxn ang="0">
                  <a:pos x="32" y="174"/>
                </a:cxn>
                <a:cxn ang="0">
                  <a:pos x="37" y="164"/>
                </a:cxn>
                <a:cxn ang="0">
                  <a:pos x="28" y="133"/>
                </a:cxn>
                <a:cxn ang="0">
                  <a:pos x="31" y="120"/>
                </a:cxn>
                <a:cxn ang="0">
                  <a:pos x="34" y="116"/>
                </a:cxn>
                <a:cxn ang="0">
                  <a:pos x="34" y="85"/>
                </a:cxn>
                <a:cxn ang="0">
                  <a:pos x="45" y="56"/>
                </a:cxn>
                <a:cxn ang="0">
                  <a:pos x="56" y="17"/>
                </a:cxn>
                <a:cxn ang="0">
                  <a:pos x="60" y="9"/>
                </a:cxn>
                <a:cxn ang="0">
                  <a:pos x="69" y="7"/>
                </a:cxn>
                <a:cxn ang="0">
                  <a:pos x="77" y="21"/>
                </a:cxn>
                <a:cxn ang="0">
                  <a:pos x="118" y="0"/>
                </a:cxn>
              </a:cxnLst>
              <a:rect l="0" t="0" r="r" b="b"/>
              <a:pathLst>
                <a:path w="266" h="421">
                  <a:moveTo>
                    <a:pt x="118" y="0"/>
                  </a:moveTo>
                  <a:lnTo>
                    <a:pt x="125" y="1"/>
                  </a:lnTo>
                  <a:lnTo>
                    <a:pt x="131" y="1"/>
                  </a:lnTo>
                  <a:lnTo>
                    <a:pt x="138" y="3"/>
                  </a:lnTo>
                  <a:lnTo>
                    <a:pt x="141" y="7"/>
                  </a:lnTo>
                  <a:lnTo>
                    <a:pt x="143" y="10"/>
                  </a:lnTo>
                  <a:lnTo>
                    <a:pt x="144" y="11"/>
                  </a:lnTo>
                  <a:lnTo>
                    <a:pt x="146" y="13"/>
                  </a:lnTo>
                  <a:lnTo>
                    <a:pt x="148" y="13"/>
                  </a:lnTo>
                  <a:lnTo>
                    <a:pt x="151" y="14"/>
                  </a:lnTo>
                  <a:lnTo>
                    <a:pt x="153" y="14"/>
                  </a:lnTo>
                  <a:lnTo>
                    <a:pt x="155" y="15"/>
                  </a:lnTo>
                  <a:lnTo>
                    <a:pt x="158" y="21"/>
                  </a:lnTo>
                  <a:lnTo>
                    <a:pt x="160" y="29"/>
                  </a:lnTo>
                  <a:lnTo>
                    <a:pt x="163" y="39"/>
                  </a:lnTo>
                  <a:lnTo>
                    <a:pt x="173" y="69"/>
                  </a:lnTo>
                  <a:lnTo>
                    <a:pt x="183" y="101"/>
                  </a:lnTo>
                  <a:lnTo>
                    <a:pt x="187" y="109"/>
                  </a:lnTo>
                  <a:lnTo>
                    <a:pt x="190" y="120"/>
                  </a:lnTo>
                  <a:lnTo>
                    <a:pt x="191" y="133"/>
                  </a:lnTo>
                  <a:lnTo>
                    <a:pt x="198" y="137"/>
                  </a:lnTo>
                  <a:lnTo>
                    <a:pt x="208" y="139"/>
                  </a:lnTo>
                  <a:lnTo>
                    <a:pt x="219" y="139"/>
                  </a:lnTo>
                  <a:lnTo>
                    <a:pt x="221" y="151"/>
                  </a:lnTo>
                  <a:lnTo>
                    <a:pt x="225" y="162"/>
                  </a:lnTo>
                  <a:lnTo>
                    <a:pt x="237" y="178"/>
                  </a:lnTo>
                  <a:lnTo>
                    <a:pt x="239" y="175"/>
                  </a:lnTo>
                  <a:lnTo>
                    <a:pt x="243" y="172"/>
                  </a:lnTo>
                  <a:lnTo>
                    <a:pt x="245" y="169"/>
                  </a:lnTo>
                  <a:lnTo>
                    <a:pt x="248" y="170"/>
                  </a:lnTo>
                  <a:lnTo>
                    <a:pt x="251" y="172"/>
                  </a:lnTo>
                  <a:lnTo>
                    <a:pt x="252" y="175"/>
                  </a:lnTo>
                  <a:lnTo>
                    <a:pt x="257" y="179"/>
                  </a:lnTo>
                  <a:lnTo>
                    <a:pt x="259" y="181"/>
                  </a:lnTo>
                  <a:lnTo>
                    <a:pt x="259" y="183"/>
                  </a:lnTo>
                  <a:lnTo>
                    <a:pt x="254" y="188"/>
                  </a:lnTo>
                  <a:lnTo>
                    <a:pt x="253" y="190"/>
                  </a:lnTo>
                  <a:lnTo>
                    <a:pt x="253" y="192"/>
                  </a:lnTo>
                  <a:lnTo>
                    <a:pt x="255" y="197"/>
                  </a:lnTo>
                  <a:lnTo>
                    <a:pt x="258" y="198"/>
                  </a:lnTo>
                  <a:lnTo>
                    <a:pt x="259" y="199"/>
                  </a:lnTo>
                  <a:lnTo>
                    <a:pt x="262" y="199"/>
                  </a:lnTo>
                  <a:lnTo>
                    <a:pt x="265" y="195"/>
                  </a:lnTo>
                  <a:lnTo>
                    <a:pt x="266" y="197"/>
                  </a:lnTo>
                  <a:lnTo>
                    <a:pt x="266" y="203"/>
                  </a:lnTo>
                  <a:lnTo>
                    <a:pt x="265" y="206"/>
                  </a:lnTo>
                  <a:lnTo>
                    <a:pt x="262" y="209"/>
                  </a:lnTo>
                  <a:lnTo>
                    <a:pt x="260" y="212"/>
                  </a:lnTo>
                  <a:lnTo>
                    <a:pt x="257" y="213"/>
                  </a:lnTo>
                  <a:lnTo>
                    <a:pt x="254" y="214"/>
                  </a:lnTo>
                  <a:lnTo>
                    <a:pt x="251" y="214"/>
                  </a:lnTo>
                  <a:lnTo>
                    <a:pt x="248" y="212"/>
                  </a:lnTo>
                  <a:lnTo>
                    <a:pt x="244" y="221"/>
                  </a:lnTo>
                  <a:lnTo>
                    <a:pt x="238" y="228"/>
                  </a:lnTo>
                  <a:lnTo>
                    <a:pt x="231" y="234"/>
                  </a:lnTo>
                  <a:lnTo>
                    <a:pt x="229" y="232"/>
                  </a:lnTo>
                  <a:lnTo>
                    <a:pt x="228" y="230"/>
                  </a:lnTo>
                  <a:lnTo>
                    <a:pt x="226" y="228"/>
                  </a:lnTo>
                  <a:lnTo>
                    <a:pt x="225" y="228"/>
                  </a:lnTo>
                  <a:lnTo>
                    <a:pt x="223" y="230"/>
                  </a:lnTo>
                  <a:lnTo>
                    <a:pt x="222" y="231"/>
                  </a:lnTo>
                  <a:lnTo>
                    <a:pt x="222" y="239"/>
                  </a:lnTo>
                  <a:lnTo>
                    <a:pt x="223" y="240"/>
                  </a:lnTo>
                  <a:lnTo>
                    <a:pt x="221" y="242"/>
                  </a:lnTo>
                  <a:lnTo>
                    <a:pt x="218" y="242"/>
                  </a:lnTo>
                  <a:lnTo>
                    <a:pt x="217" y="244"/>
                  </a:lnTo>
                  <a:lnTo>
                    <a:pt x="216" y="244"/>
                  </a:lnTo>
                  <a:lnTo>
                    <a:pt x="215" y="245"/>
                  </a:lnTo>
                  <a:lnTo>
                    <a:pt x="214" y="247"/>
                  </a:lnTo>
                  <a:lnTo>
                    <a:pt x="214" y="248"/>
                  </a:lnTo>
                  <a:lnTo>
                    <a:pt x="215" y="252"/>
                  </a:lnTo>
                  <a:lnTo>
                    <a:pt x="211" y="251"/>
                  </a:lnTo>
                  <a:lnTo>
                    <a:pt x="209" y="249"/>
                  </a:lnTo>
                  <a:lnTo>
                    <a:pt x="205" y="249"/>
                  </a:lnTo>
                  <a:lnTo>
                    <a:pt x="202" y="248"/>
                  </a:lnTo>
                  <a:lnTo>
                    <a:pt x="200" y="248"/>
                  </a:lnTo>
                  <a:lnTo>
                    <a:pt x="197" y="246"/>
                  </a:lnTo>
                  <a:lnTo>
                    <a:pt x="196" y="248"/>
                  </a:lnTo>
                  <a:lnTo>
                    <a:pt x="194" y="251"/>
                  </a:lnTo>
                  <a:lnTo>
                    <a:pt x="193" y="253"/>
                  </a:lnTo>
                  <a:lnTo>
                    <a:pt x="190" y="255"/>
                  </a:lnTo>
                  <a:lnTo>
                    <a:pt x="188" y="255"/>
                  </a:lnTo>
                  <a:lnTo>
                    <a:pt x="186" y="254"/>
                  </a:lnTo>
                  <a:lnTo>
                    <a:pt x="183" y="252"/>
                  </a:lnTo>
                  <a:lnTo>
                    <a:pt x="183" y="274"/>
                  </a:lnTo>
                  <a:lnTo>
                    <a:pt x="176" y="274"/>
                  </a:lnTo>
                  <a:lnTo>
                    <a:pt x="173" y="272"/>
                  </a:lnTo>
                  <a:lnTo>
                    <a:pt x="169" y="258"/>
                  </a:lnTo>
                  <a:lnTo>
                    <a:pt x="166" y="254"/>
                  </a:lnTo>
                  <a:lnTo>
                    <a:pt x="163" y="253"/>
                  </a:lnTo>
                  <a:lnTo>
                    <a:pt x="161" y="253"/>
                  </a:lnTo>
                  <a:lnTo>
                    <a:pt x="161" y="266"/>
                  </a:lnTo>
                  <a:lnTo>
                    <a:pt x="155" y="266"/>
                  </a:lnTo>
                  <a:lnTo>
                    <a:pt x="155" y="269"/>
                  </a:lnTo>
                  <a:lnTo>
                    <a:pt x="158" y="276"/>
                  </a:lnTo>
                  <a:lnTo>
                    <a:pt x="158" y="280"/>
                  </a:lnTo>
                  <a:lnTo>
                    <a:pt x="156" y="289"/>
                  </a:lnTo>
                  <a:lnTo>
                    <a:pt x="154" y="300"/>
                  </a:lnTo>
                  <a:lnTo>
                    <a:pt x="155" y="310"/>
                  </a:lnTo>
                  <a:lnTo>
                    <a:pt x="152" y="312"/>
                  </a:lnTo>
                  <a:lnTo>
                    <a:pt x="146" y="312"/>
                  </a:lnTo>
                  <a:lnTo>
                    <a:pt x="141" y="314"/>
                  </a:lnTo>
                  <a:lnTo>
                    <a:pt x="138" y="315"/>
                  </a:lnTo>
                  <a:lnTo>
                    <a:pt x="136" y="318"/>
                  </a:lnTo>
                  <a:lnTo>
                    <a:pt x="136" y="324"/>
                  </a:lnTo>
                  <a:lnTo>
                    <a:pt x="134" y="326"/>
                  </a:lnTo>
                  <a:lnTo>
                    <a:pt x="133" y="326"/>
                  </a:lnTo>
                  <a:lnTo>
                    <a:pt x="133" y="325"/>
                  </a:lnTo>
                  <a:lnTo>
                    <a:pt x="132" y="323"/>
                  </a:lnTo>
                  <a:lnTo>
                    <a:pt x="132" y="314"/>
                  </a:lnTo>
                  <a:lnTo>
                    <a:pt x="123" y="321"/>
                  </a:lnTo>
                  <a:lnTo>
                    <a:pt x="119" y="323"/>
                  </a:lnTo>
                  <a:lnTo>
                    <a:pt x="116" y="322"/>
                  </a:lnTo>
                  <a:lnTo>
                    <a:pt x="113" y="316"/>
                  </a:lnTo>
                  <a:lnTo>
                    <a:pt x="110" y="323"/>
                  </a:lnTo>
                  <a:lnTo>
                    <a:pt x="112" y="337"/>
                  </a:lnTo>
                  <a:lnTo>
                    <a:pt x="110" y="344"/>
                  </a:lnTo>
                  <a:lnTo>
                    <a:pt x="109" y="344"/>
                  </a:lnTo>
                  <a:lnTo>
                    <a:pt x="108" y="343"/>
                  </a:lnTo>
                  <a:lnTo>
                    <a:pt x="108" y="336"/>
                  </a:lnTo>
                  <a:lnTo>
                    <a:pt x="106" y="336"/>
                  </a:lnTo>
                  <a:lnTo>
                    <a:pt x="103" y="338"/>
                  </a:lnTo>
                  <a:lnTo>
                    <a:pt x="101" y="339"/>
                  </a:lnTo>
                  <a:lnTo>
                    <a:pt x="98" y="343"/>
                  </a:lnTo>
                  <a:lnTo>
                    <a:pt x="95" y="346"/>
                  </a:lnTo>
                  <a:lnTo>
                    <a:pt x="94" y="350"/>
                  </a:lnTo>
                  <a:lnTo>
                    <a:pt x="94" y="367"/>
                  </a:lnTo>
                  <a:lnTo>
                    <a:pt x="91" y="372"/>
                  </a:lnTo>
                  <a:lnTo>
                    <a:pt x="89" y="373"/>
                  </a:lnTo>
                  <a:lnTo>
                    <a:pt x="88" y="374"/>
                  </a:lnTo>
                  <a:lnTo>
                    <a:pt x="88" y="379"/>
                  </a:lnTo>
                  <a:lnTo>
                    <a:pt x="89" y="381"/>
                  </a:lnTo>
                  <a:lnTo>
                    <a:pt x="90" y="382"/>
                  </a:lnTo>
                  <a:lnTo>
                    <a:pt x="90" y="387"/>
                  </a:lnTo>
                  <a:lnTo>
                    <a:pt x="89" y="389"/>
                  </a:lnTo>
                  <a:lnTo>
                    <a:pt x="83" y="395"/>
                  </a:lnTo>
                  <a:lnTo>
                    <a:pt x="82" y="398"/>
                  </a:lnTo>
                  <a:lnTo>
                    <a:pt x="81" y="405"/>
                  </a:lnTo>
                  <a:lnTo>
                    <a:pt x="81" y="417"/>
                  </a:lnTo>
                  <a:lnTo>
                    <a:pt x="80" y="421"/>
                  </a:lnTo>
                  <a:lnTo>
                    <a:pt x="76" y="421"/>
                  </a:lnTo>
                  <a:lnTo>
                    <a:pt x="74" y="420"/>
                  </a:lnTo>
                  <a:lnTo>
                    <a:pt x="71" y="417"/>
                  </a:lnTo>
                  <a:lnTo>
                    <a:pt x="71" y="415"/>
                  </a:lnTo>
                  <a:lnTo>
                    <a:pt x="70" y="413"/>
                  </a:lnTo>
                  <a:lnTo>
                    <a:pt x="70" y="409"/>
                  </a:lnTo>
                  <a:lnTo>
                    <a:pt x="67" y="409"/>
                  </a:lnTo>
                  <a:lnTo>
                    <a:pt x="63" y="408"/>
                  </a:lnTo>
                  <a:lnTo>
                    <a:pt x="58" y="402"/>
                  </a:lnTo>
                  <a:lnTo>
                    <a:pt x="56" y="400"/>
                  </a:lnTo>
                  <a:lnTo>
                    <a:pt x="54" y="398"/>
                  </a:lnTo>
                  <a:lnTo>
                    <a:pt x="54" y="386"/>
                  </a:lnTo>
                  <a:lnTo>
                    <a:pt x="49" y="374"/>
                  </a:lnTo>
                  <a:lnTo>
                    <a:pt x="40" y="353"/>
                  </a:lnTo>
                  <a:lnTo>
                    <a:pt x="38" y="344"/>
                  </a:lnTo>
                  <a:lnTo>
                    <a:pt x="37" y="335"/>
                  </a:lnTo>
                  <a:lnTo>
                    <a:pt x="34" y="324"/>
                  </a:lnTo>
                  <a:lnTo>
                    <a:pt x="33" y="324"/>
                  </a:lnTo>
                  <a:lnTo>
                    <a:pt x="31" y="323"/>
                  </a:lnTo>
                  <a:lnTo>
                    <a:pt x="31" y="321"/>
                  </a:lnTo>
                  <a:lnTo>
                    <a:pt x="32" y="321"/>
                  </a:lnTo>
                  <a:lnTo>
                    <a:pt x="33" y="319"/>
                  </a:lnTo>
                  <a:lnTo>
                    <a:pt x="34" y="319"/>
                  </a:lnTo>
                  <a:lnTo>
                    <a:pt x="33" y="317"/>
                  </a:lnTo>
                  <a:lnTo>
                    <a:pt x="30" y="314"/>
                  </a:lnTo>
                  <a:lnTo>
                    <a:pt x="27" y="312"/>
                  </a:lnTo>
                  <a:lnTo>
                    <a:pt x="26" y="310"/>
                  </a:lnTo>
                  <a:lnTo>
                    <a:pt x="25" y="309"/>
                  </a:lnTo>
                  <a:lnTo>
                    <a:pt x="25" y="307"/>
                  </a:lnTo>
                  <a:lnTo>
                    <a:pt x="24" y="304"/>
                  </a:lnTo>
                  <a:lnTo>
                    <a:pt x="24" y="302"/>
                  </a:lnTo>
                  <a:lnTo>
                    <a:pt x="23" y="301"/>
                  </a:lnTo>
                  <a:lnTo>
                    <a:pt x="23" y="300"/>
                  </a:lnTo>
                  <a:lnTo>
                    <a:pt x="17" y="277"/>
                  </a:lnTo>
                  <a:lnTo>
                    <a:pt x="10" y="254"/>
                  </a:lnTo>
                  <a:lnTo>
                    <a:pt x="0" y="232"/>
                  </a:lnTo>
                  <a:lnTo>
                    <a:pt x="0" y="231"/>
                  </a:lnTo>
                  <a:lnTo>
                    <a:pt x="2" y="230"/>
                  </a:lnTo>
                  <a:lnTo>
                    <a:pt x="10" y="230"/>
                  </a:lnTo>
                  <a:lnTo>
                    <a:pt x="12" y="228"/>
                  </a:lnTo>
                  <a:lnTo>
                    <a:pt x="14" y="226"/>
                  </a:lnTo>
                  <a:lnTo>
                    <a:pt x="16" y="224"/>
                  </a:lnTo>
                  <a:lnTo>
                    <a:pt x="17" y="223"/>
                  </a:lnTo>
                  <a:lnTo>
                    <a:pt x="18" y="220"/>
                  </a:lnTo>
                  <a:lnTo>
                    <a:pt x="20" y="218"/>
                  </a:lnTo>
                  <a:lnTo>
                    <a:pt x="26" y="218"/>
                  </a:lnTo>
                  <a:lnTo>
                    <a:pt x="20" y="206"/>
                  </a:lnTo>
                  <a:lnTo>
                    <a:pt x="20" y="200"/>
                  </a:lnTo>
                  <a:lnTo>
                    <a:pt x="26" y="189"/>
                  </a:lnTo>
                  <a:lnTo>
                    <a:pt x="34" y="181"/>
                  </a:lnTo>
                  <a:lnTo>
                    <a:pt x="32" y="178"/>
                  </a:lnTo>
                  <a:lnTo>
                    <a:pt x="32" y="174"/>
                  </a:lnTo>
                  <a:lnTo>
                    <a:pt x="33" y="172"/>
                  </a:lnTo>
                  <a:lnTo>
                    <a:pt x="35" y="168"/>
                  </a:lnTo>
                  <a:lnTo>
                    <a:pt x="37" y="167"/>
                  </a:lnTo>
                  <a:lnTo>
                    <a:pt x="37" y="164"/>
                  </a:lnTo>
                  <a:lnTo>
                    <a:pt x="35" y="156"/>
                  </a:lnTo>
                  <a:lnTo>
                    <a:pt x="32" y="148"/>
                  </a:lnTo>
                  <a:lnTo>
                    <a:pt x="30" y="141"/>
                  </a:lnTo>
                  <a:lnTo>
                    <a:pt x="28" y="133"/>
                  </a:lnTo>
                  <a:lnTo>
                    <a:pt x="28" y="128"/>
                  </a:lnTo>
                  <a:lnTo>
                    <a:pt x="30" y="126"/>
                  </a:lnTo>
                  <a:lnTo>
                    <a:pt x="30" y="122"/>
                  </a:lnTo>
                  <a:lnTo>
                    <a:pt x="31" y="120"/>
                  </a:lnTo>
                  <a:lnTo>
                    <a:pt x="31" y="119"/>
                  </a:lnTo>
                  <a:lnTo>
                    <a:pt x="32" y="118"/>
                  </a:lnTo>
                  <a:lnTo>
                    <a:pt x="33" y="118"/>
                  </a:lnTo>
                  <a:lnTo>
                    <a:pt x="34" y="116"/>
                  </a:lnTo>
                  <a:lnTo>
                    <a:pt x="35" y="116"/>
                  </a:lnTo>
                  <a:lnTo>
                    <a:pt x="37" y="115"/>
                  </a:lnTo>
                  <a:lnTo>
                    <a:pt x="37" y="113"/>
                  </a:lnTo>
                  <a:lnTo>
                    <a:pt x="34" y="85"/>
                  </a:lnTo>
                  <a:lnTo>
                    <a:pt x="35" y="78"/>
                  </a:lnTo>
                  <a:lnTo>
                    <a:pt x="39" y="72"/>
                  </a:lnTo>
                  <a:lnTo>
                    <a:pt x="42" y="65"/>
                  </a:lnTo>
                  <a:lnTo>
                    <a:pt x="45" y="56"/>
                  </a:lnTo>
                  <a:lnTo>
                    <a:pt x="46" y="45"/>
                  </a:lnTo>
                  <a:lnTo>
                    <a:pt x="52" y="28"/>
                  </a:lnTo>
                  <a:lnTo>
                    <a:pt x="54" y="24"/>
                  </a:lnTo>
                  <a:lnTo>
                    <a:pt x="56" y="17"/>
                  </a:lnTo>
                  <a:lnTo>
                    <a:pt x="58" y="15"/>
                  </a:lnTo>
                  <a:lnTo>
                    <a:pt x="58" y="14"/>
                  </a:lnTo>
                  <a:lnTo>
                    <a:pt x="59" y="10"/>
                  </a:lnTo>
                  <a:lnTo>
                    <a:pt x="60" y="9"/>
                  </a:lnTo>
                  <a:lnTo>
                    <a:pt x="61" y="7"/>
                  </a:lnTo>
                  <a:lnTo>
                    <a:pt x="62" y="6"/>
                  </a:lnTo>
                  <a:lnTo>
                    <a:pt x="69" y="6"/>
                  </a:lnTo>
                  <a:lnTo>
                    <a:pt x="69" y="7"/>
                  </a:lnTo>
                  <a:lnTo>
                    <a:pt x="70" y="8"/>
                  </a:lnTo>
                  <a:lnTo>
                    <a:pt x="70" y="15"/>
                  </a:lnTo>
                  <a:lnTo>
                    <a:pt x="75" y="20"/>
                  </a:lnTo>
                  <a:lnTo>
                    <a:pt x="77" y="21"/>
                  </a:lnTo>
                  <a:lnTo>
                    <a:pt x="82" y="25"/>
                  </a:lnTo>
                  <a:lnTo>
                    <a:pt x="96" y="18"/>
                  </a:lnTo>
                  <a:lnTo>
                    <a:pt x="108" y="10"/>
                  </a:lnTo>
                  <a:lnTo>
                    <a:pt x="118" y="0"/>
                  </a:lnTo>
                  <a:close/>
                </a:path>
              </a:pathLst>
            </a:custGeom>
            <a:solidFill>
              <a:schemeClr val="accent1"/>
            </a:solid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50" name="Freeform 96">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F83A53E2-8992-4040-BC40-FB41820DE9A1}"/>
                </a:ext>
              </a:extLst>
            </p:cNvPr>
            <p:cNvSpPr>
              <a:spLocks/>
            </p:cNvSpPr>
            <p:nvPr/>
          </p:nvSpPr>
          <p:spPr bwMode="auto">
            <a:xfrm>
              <a:off x="8143713" y="2932642"/>
              <a:ext cx="866667" cy="529081"/>
            </a:xfrm>
            <a:custGeom>
              <a:avLst/>
              <a:gdLst/>
              <a:ahLst/>
              <a:cxnLst>
                <a:cxn ang="0">
                  <a:pos x="349" y="15"/>
                </a:cxn>
                <a:cxn ang="0">
                  <a:pos x="366" y="0"/>
                </a:cxn>
                <a:cxn ang="0">
                  <a:pos x="372" y="7"/>
                </a:cxn>
                <a:cxn ang="0">
                  <a:pos x="401" y="26"/>
                </a:cxn>
                <a:cxn ang="0">
                  <a:pos x="411" y="27"/>
                </a:cxn>
                <a:cxn ang="0">
                  <a:pos x="413" y="49"/>
                </a:cxn>
                <a:cxn ang="0">
                  <a:pos x="405" y="85"/>
                </a:cxn>
                <a:cxn ang="0">
                  <a:pos x="434" y="87"/>
                </a:cxn>
                <a:cxn ang="0">
                  <a:pos x="465" y="96"/>
                </a:cxn>
                <a:cxn ang="0">
                  <a:pos x="486" y="128"/>
                </a:cxn>
                <a:cxn ang="0">
                  <a:pos x="472" y="122"/>
                </a:cxn>
                <a:cxn ang="0">
                  <a:pos x="456" y="111"/>
                </a:cxn>
                <a:cxn ang="0">
                  <a:pos x="443" y="100"/>
                </a:cxn>
                <a:cxn ang="0">
                  <a:pos x="426" y="94"/>
                </a:cxn>
                <a:cxn ang="0">
                  <a:pos x="433" y="104"/>
                </a:cxn>
                <a:cxn ang="0">
                  <a:pos x="435" y="105"/>
                </a:cxn>
                <a:cxn ang="0">
                  <a:pos x="464" y="129"/>
                </a:cxn>
                <a:cxn ang="0">
                  <a:pos x="486" y="143"/>
                </a:cxn>
                <a:cxn ang="0">
                  <a:pos x="486" y="157"/>
                </a:cxn>
                <a:cxn ang="0">
                  <a:pos x="480" y="163"/>
                </a:cxn>
                <a:cxn ang="0">
                  <a:pos x="476" y="157"/>
                </a:cxn>
                <a:cxn ang="0">
                  <a:pos x="463" y="148"/>
                </a:cxn>
                <a:cxn ang="0">
                  <a:pos x="476" y="169"/>
                </a:cxn>
                <a:cxn ang="0">
                  <a:pos x="506" y="185"/>
                </a:cxn>
                <a:cxn ang="0">
                  <a:pos x="472" y="177"/>
                </a:cxn>
                <a:cxn ang="0">
                  <a:pos x="457" y="170"/>
                </a:cxn>
                <a:cxn ang="0">
                  <a:pos x="434" y="178"/>
                </a:cxn>
                <a:cxn ang="0">
                  <a:pos x="480" y="192"/>
                </a:cxn>
                <a:cxn ang="0">
                  <a:pos x="478" y="195"/>
                </a:cxn>
                <a:cxn ang="0">
                  <a:pos x="484" y="199"/>
                </a:cxn>
                <a:cxn ang="0">
                  <a:pos x="494" y="211"/>
                </a:cxn>
                <a:cxn ang="0">
                  <a:pos x="512" y="209"/>
                </a:cxn>
                <a:cxn ang="0">
                  <a:pos x="511" y="204"/>
                </a:cxn>
                <a:cxn ang="0">
                  <a:pos x="532" y="204"/>
                </a:cxn>
                <a:cxn ang="0">
                  <a:pos x="534" y="212"/>
                </a:cxn>
                <a:cxn ang="0">
                  <a:pos x="530" y="223"/>
                </a:cxn>
                <a:cxn ang="0">
                  <a:pos x="508" y="232"/>
                </a:cxn>
                <a:cxn ang="0">
                  <a:pos x="490" y="237"/>
                </a:cxn>
                <a:cxn ang="0">
                  <a:pos x="349" y="265"/>
                </a:cxn>
                <a:cxn ang="0">
                  <a:pos x="214" y="289"/>
                </a:cxn>
                <a:cxn ang="0">
                  <a:pos x="123" y="294"/>
                </a:cxn>
                <a:cxn ang="0">
                  <a:pos x="54" y="311"/>
                </a:cxn>
                <a:cxn ang="0">
                  <a:pos x="9" y="310"/>
                </a:cxn>
                <a:cxn ang="0">
                  <a:pos x="26" y="300"/>
                </a:cxn>
                <a:cxn ang="0">
                  <a:pos x="44" y="272"/>
                </a:cxn>
                <a:cxn ang="0">
                  <a:pos x="75" y="240"/>
                </a:cxn>
                <a:cxn ang="0">
                  <a:pos x="96" y="237"/>
                </a:cxn>
                <a:cxn ang="0">
                  <a:pos x="112" y="245"/>
                </a:cxn>
                <a:cxn ang="0">
                  <a:pos x="131" y="240"/>
                </a:cxn>
                <a:cxn ang="0">
                  <a:pos x="165" y="231"/>
                </a:cxn>
                <a:cxn ang="0">
                  <a:pos x="183" y="217"/>
                </a:cxn>
                <a:cxn ang="0">
                  <a:pos x="213" y="204"/>
                </a:cxn>
                <a:cxn ang="0">
                  <a:pos x="217" y="192"/>
                </a:cxn>
                <a:cxn ang="0">
                  <a:pos x="216" y="168"/>
                </a:cxn>
                <a:cxn ang="0">
                  <a:pos x="224" y="156"/>
                </a:cxn>
                <a:cxn ang="0">
                  <a:pos x="243" y="111"/>
                </a:cxn>
                <a:cxn ang="0">
                  <a:pos x="265" y="105"/>
                </a:cxn>
                <a:cxn ang="0">
                  <a:pos x="280" y="69"/>
                </a:cxn>
                <a:cxn ang="0">
                  <a:pos x="300" y="49"/>
                </a:cxn>
                <a:cxn ang="0">
                  <a:pos x="310" y="31"/>
                </a:cxn>
                <a:cxn ang="0">
                  <a:pos x="319" y="0"/>
                </a:cxn>
              </a:cxnLst>
              <a:rect l="0" t="0" r="r" b="b"/>
              <a:pathLst>
                <a:path w="535" h="317">
                  <a:moveTo>
                    <a:pt x="319" y="0"/>
                  </a:moveTo>
                  <a:lnTo>
                    <a:pt x="329" y="6"/>
                  </a:lnTo>
                  <a:lnTo>
                    <a:pt x="338" y="9"/>
                  </a:lnTo>
                  <a:lnTo>
                    <a:pt x="344" y="12"/>
                  </a:lnTo>
                  <a:lnTo>
                    <a:pt x="344" y="13"/>
                  </a:lnTo>
                  <a:lnTo>
                    <a:pt x="342" y="15"/>
                  </a:lnTo>
                  <a:lnTo>
                    <a:pt x="349" y="15"/>
                  </a:lnTo>
                  <a:lnTo>
                    <a:pt x="351" y="16"/>
                  </a:lnTo>
                  <a:lnTo>
                    <a:pt x="352" y="17"/>
                  </a:lnTo>
                  <a:lnTo>
                    <a:pt x="352" y="20"/>
                  </a:lnTo>
                  <a:lnTo>
                    <a:pt x="356" y="16"/>
                  </a:lnTo>
                  <a:lnTo>
                    <a:pt x="360" y="5"/>
                  </a:lnTo>
                  <a:lnTo>
                    <a:pt x="364" y="0"/>
                  </a:lnTo>
                  <a:lnTo>
                    <a:pt x="366" y="0"/>
                  </a:lnTo>
                  <a:lnTo>
                    <a:pt x="369" y="2"/>
                  </a:lnTo>
                  <a:lnTo>
                    <a:pt x="367" y="3"/>
                  </a:lnTo>
                  <a:lnTo>
                    <a:pt x="367" y="5"/>
                  </a:lnTo>
                  <a:lnTo>
                    <a:pt x="371" y="5"/>
                  </a:lnTo>
                  <a:lnTo>
                    <a:pt x="374" y="3"/>
                  </a:lnTo>
                  <a:lnTo>
                    <a:pt x="373" y="6"/>
                  </a:lnTo>
                  <a:lnTo>
                    <a:pt x="372" y="7"/>
                  </a:lnTo>
                  <a:lnTo>
                    <a:pt x="373" y="8"/>
                  </a:lnTo>
                  <a:lnTo>
                    <a:pt x="374" y="6"/>
                  </a:lnTo>
                  <a:lnTo>
                    <a:pt x="378" y="14"/>
                  </a:lnTo>
                  <a:lnTo>
                    <a:pt x="383" y="19"/>
                  </a:lnTo>
                  <a:lnTo>
                    <a:pt x="390" y="21"/>
                  </a:lnTo>
                  <a:lnTo>
                    <a:pt x="404" y="23"/>
                  </a:lnTo>
                  <a:lnTo>
                    <a:pt x="401" y="26"/>
                  </a:lnTo>
                  <a:lnTo>
                    <a:pt x="400" y="28"/>
                  </a:lnTo>
                  <a:lnTo>
                    <a:pt x="398" y="29"/>
                  </a:lnTo>
                  <a:lnTo>
                    <a:pt x="399" y="30"/>
                  </a:lnTo>
                  <a:lnTo>
                    <a:pt x="400" y="30"/>
                  </a:lnTo>
                  <a:lnTo>
                    <a:pt x="401" y="29"/>
                  </a:lnTo>
                  <a:lnTo>
                    <a:pt x="406" y="27"/>
                  </a:lnTo>
                  <a:lnTo>
                    <a:pt x="411" y="27"/>
                  </a:lnTo>
                  <a:lnTo>
                    <a:pt x="414" y="29"/>
                  </a:lnTo>
                  <a:lnTo>
                    <a:pt x="414" y="37"/>
                  </a:lnTo>
                  <a:lnTo>
                    <a:pt x="415" y="38"/>
                  </a:lnTo>
                  <a:lnTo>
                    <a:pt x="418" y="43"/>
                  </a:lnTo>
                  <a:lnTo>
                    <a:pt x="418" y="45"/>
                  </a:lnTo>
                  <a:lnTo>
                    <a:pt x="415" y="47"/>
                  </a:lnTo>
                  <a:lnTo>
                    <a:pt x="413" y="49"/>
                  </a:lnTo>
                  <a:lnTo>
                    <a:pt x="411" y="50"/>
                  </a:lnTo>
                  <a:lnTo>
                    <a:pt x="408" y="50"/>
                  </a:lnTo>
                  <a:lnTo>
                    <a:pt x="406" y="49"/>
                  </a:lnTo>
                  <a:lnTo>
                    <a:pt x="405" y="56"/>
                  </a:lnTo>
                  <a:lnTo>
                    <a:pt x="402" y="72"/>
                  </a:lnTo>
                  <a:lnTo>
                    <a:pt x="400" y="79"/>
                  </a:lnTo>
                  <a:lnTo>
                    <a:pt x="405" y="85"/>
                  </a:lnTo>
                  <a:lnTo>
                    <a:pt x="409" y="86"/>
                  </a:lnTo>
                  <a:lnTo>
                    <a:pt x="415" y="85"/>
                  </a:lnTo>
                  <a:lnTo>
                    <a:pt x="422" y="82"/>
                  </a:lnTo>
                  <a:lnTo>
                    <a:pt x="428" y="79"/>
                  </a:lnTo>
                  <a:lnTo>
                    <a:pt x="428" y="83"/>
                  </a:lnTo>
                  <a:lnTo>
                    <a:pt x="431" y="86"/>
                  </a:lnTo>
                  <a:lnTo>
                    <a:pt x="434" y="87"/>
                  </a:lnTo>
                  <a:lnTo>
                    <a:pt x="436" y="90"/>
                  </a:lnTo>
                  <a:lnTo>
                    <a:pt x="437" y="92"/>
                  </a:lnTo>
                  <a:lnTo>
                    <a:pt x="442" y="90"/>
                  </a:lnTo>
                  <a:lnTo>
                    <a:pt x="450" y="87"/>
                  </a:lnTo>
                  <a:lnTo>
                    <a:pt x="456" y="89"/>
                  </a:lnTo>
                  <a:lnTo>
                    <a:pt x="462" y="91"/>
                  </a:lnTo>
                  <a:lnTo>
                    <a:pt x="465" y="96"/>
                  </a:lnTo>
                  <a:lnTo>
                    <a:pt x="470" y="100"/>
                  </a:lnTo>
                  <a:lnTo>
                    <a:pt x="476" y="104"/>
                  </a:lnTo>
                  <a:lnTo>
                    <a:pt x="482" y="104"/>
                  </a:lnTo>
                  <a:lnTo>
                    <a:pt x="485" y="111"/>
                  </a:lnTo>
                  <a:lnTo>
                    <a:pt x="487" y="118"/>
                  </a:lnTo>
                  <a:lnTo>
                    <a:pt x="487" y="128"/>
                  </a:lnTo>
                  <a:lnTo>
                    <a:pt x="486" y="128"/>
                  </a:lnTo>
                  <a:lnTo>
                    <a:pt x="485" y="127"/>
                  </a:lnTo>
                  <a:lnTo>
                    <a:pt x="483" y="127"/>
                  </a:lnTo>
                  <a:lnTo>
                    <a:pt x="480" y="126"/>
                  </a:lnTo>
                  <a:lnTo>
                    <a:pt x="478" y="126"/>
                  </a:lnTo>
                  <a:lnTo>
                    <a:pt x="476" y="125"/>
                  </a:lnTo>
                  <a:lnTo>
                    <a:pt x="476" y="126"/>
                  </a:lnTo>
                  <a:lnTo>
                    <a:pt x="472" y="122"/>
                  </a:lnTo>
                  <a:lnTo>
                    <a:pt x="469" y="120"/>
                  </a:lnTo>
                  <a:lnTo>
                    <a:pt x="466" y="115"/>
                  </a:lnTo>
                  <a:lnTo>
                    <a:pt x="465" y="114"/>
                  </a:lnTo>
                  <a:lnTo>
                    <a:pt x="464" y="112"/>
                  </a:lnTo>
                  <a:lnTo>
                    <a:pt x="458" y="112"/>
                  </a:lnTo>
                  <a:lnTo>
                    <a:pt x="457" y="111"/>
                  </a:lnTo>
                  <a:lnTo>
                    <a:pt x="456" y="111"/>
                  </a:lnTo>
                  <a:lnTo>
                    <a:pt x="456" y="110"/>
                  </a:lnTo>
                  <a:lnTo>
                    <a:pt x="452" y="106"/>
                  </a:lnTo>
                  <a:lnTo>
                    <a:pt x="448" y="108"/>
                  </a:lnTo>
                  <a:lnTo>
                    <a:pt x="448" y="105"/>
                  </a:lnTo>
                  <a:lnTo>
                    <a:pt x="447" y="104"/>
                  </a:lnTo>
                  <a:lnTo>
                    <a:pt x="445" y="101"/>
                  </a:lnTo>
                  <a:lnTo>
                    <a:pt x="443" y="100"/>
                  </a:lnTo>
                  <a:lnTo>
                    <a:pt x="442" y="99"/>
                  </a:lnTo>
                  <a:lnTo>
                    <a:pt x="440" y="94"/>
                  </a:lnTo>
                  <a:lnTo>
                    <a:pt x="437" y="94"/>
                  </a:lnTo>
                  <a:lnTo>
                    <a:pt x="434" y="97"/>
                  </a:lnTo>
                  <a:lnTo>
                    <a:pt x="431" y="96"/>
                  </a:lnTo>
                  <a:lnTo>
                    <a:pt x="428" y="94"/>
                  </a:lnTo>
                  <a:lnTo>
                    <a:pt x="426" y="94"/>
                  </a:lnTo>
                  <a:lnTo>
                    <a:pt x="422" y="96"/>
                  </a:lnTo>
                  <a:lnTo>
                    <a:pt x="420" y="97"/>
                  </a:lnTo>
                  <a:lnTo>
                    <a:pt x="424" y="99"/>
                  </a:lnTo>
                  <a:lnTo>
                    <a:pt x="428" y="100"/>
                  </a:lnTo>
                  <a:lnTo>
                    <a:pt x="430" y="100"/>
                  </a:lnTo>
                  <a:lnTo>
                    <a:pt x="434" y="101"/>
                  </a:lnTo>
                  <a:lnTo>
                    <a:pt x="433" y="104"/>
                  </a:lnTo>
                  <a:lnTo>
                    <a:pt x="430" y="106"/>
                  </a:lnTo>
                  <a:lnTo>
                    <a:pt x="429" y="108"/>
                  </a:lnTo>
                  <a:lnTo>
                    <a:pt x="429" y="111"/>
                  </a:lnTo>
                  <a:lnTo>
                    <a:pt x="431" y="113"/>
                  </a:lnTo>
                  <a:lnTo>
                    <a:pt x="433" y="112"/>
                  </a:lnTo>
                  <a:lnTo>
                    <a:pt x="433" y="107"/>
                  </a:lnTo>
                  <a:lnTo>
                    <a:pt x="435" y="105"/>
                  </a:lnTo>
                  <a:lnTo>
                    <a:pt x="440" y="105"/>
                  </a:lnTo>
                  <a:lnTo>
                    <a:pt x="438" y="107"/>
                  </a:lnTo>
                  <a:lnTo>
                    <a:pt x="437" y="108"/>
                  </a:lnTo>
                  <a:lnTo>
                    <a:pt x="440" y="108"/>
                  </a:lnTo>
                  <a:lnTo>
                    <a:pt x="440" y="107"/>
                  </a:lnTo>
                  <a:lnTo>
                    <a:pt x="459" y="127"/>
                  </a:lnTo>
                  <a:lnTo>
                    <a:pt x="464" y="129"/>
                  </a:lnTo>
                  <a:lnTo>
                    <a:pt x="468" y="129"/>
                  </a:lnTo>
                  <a:lnTo>
                    <a:pt x="471" y="133"/>
                  </a:lnTo>
                  <a:lnTo>
                    <a:pt x="472" y="135"/>
                  </a:lnTo>
                  <a:lnTo>
                    <a:pt x="473" y="139"/>
                  </a:lnTo>
                  <a:lnTo>
                    <a:pt x="485" y="139"/>
                  </a:lnTo>
                  <a:lnTo>
                    <a:pt x="485" y="142"/>
                  </a:lnTo>
                  <a:lnTo>
                    <a:pt x="486" y="143"/>
                  </a:lnTo>
                  <a:lnTo>
                    <a:pt x="487" y="146"/>
                  </a:lnTo>
                  <a:lnTo>
                    <a:pt x="487" y="147"/>
                  </a:lnTo>
                  <a:lnTo>
                    <a:pt x="490" y="153"/>
                  </a:lnTo>
                  <a:lnTo>
                    <a:pt x="489" y="153"/>
                  </a:lnTo>
                  <a:lnTo>
                    <a:pt x="486" y="155"/>
                  </a:lnTo>
                  <a:lnTo>
                    <a:pt x="485" y="155"/>
                  </a:lnTo>
                  <a:lnTo>
                    <a:pt x="486" y="157"/>
                  </a:lnTo>
                  <a:lnTo>
                    <a:pt x="489" y="160"/>
                  </a:lnTo>
                  <a:lnTo>
                    <a:pt x="490" y="162"/>
                  </a:lnTo>
                  <a:lnTo>
                    <a:pt x="490" y="164"/>
                  </a:lnTo>
                  <a:lnTo>
                    <a:pt x="487" y="167"/>
                  </a:lnTo>
                  <a:lnTo>
                    <a:pt x="485" y="162"/>
                  </a:lnTo>
                  <a:lnTo>
                    <a:pt x="483" y="162"/>
                  </a:lnTo>
                  <a:lnTo>
                    <a:pt x="480" y="163"/>
                  </a:lnTo>
                  <a:lnTo>
                    <a:pt x="478" y="163"/>
                  </a:lnTo>
                  <a:lnTo>
                    <a:pt x="476" y="161"/>
                  </a:lnTo>
                  <a:lnTo>
                    <a:pt x="476" y="160"/>
                  </a:lnTo>
                  <a:lnTo>
                    <a:pt x="477" y="159"/>
                  </a:lnTo>
                  <a:lnTo>
                    <a:pt x="479" y="159"/>
                  </a:lnTo>
                  <a:lnTo>
                    <a:pt x="478" y="157"/>
                  </a:lnTo>
                  <a:lnTo>
                    <a:pt x="476" y="157"/>
                  </a:lnTo>
                  <a:lnTo>
                    <a:pt x="473" y="156"/>
                  </a:lnTo>
                  <a:lnTo>
                    <a:pt x="472" y="156"/>
                  </a:lnTo>
                  <a:lnTo>
                    <a:pt x="470" y="155"/>
                  </a:lnTo>
                  <a:lnTo>
                    <a:pt x="468" y="153"/>
                  </a:lnTo>
                  <a:lnTo>
                    <a:pt x="466" y="150"/>
                  </a:lnTo>
                  <a:lnTo>
                    <a:pt x="465" y="147"/>
                  </a:lnTo>
                  <a:lnTo>
                    <a:pt x="463" y="148"/>
                  </a:lnTo>
                  <a:lnTo>
                    <a:pt x="461" y="150"/>
                  </a:lnTo>
                  <a:lnTo>
                    <a:pt x="458" y="152"/>
                  </a:lnTo>
                  <a:lnTo>
                    <a:pt x="456" y="152"/>
                  </a:lnTo>
                  <a:lnTo>
                    <a:pt x="454" y="150"/>
                  </a:lnTo>
                  <a:lnTo>
                    <a:pt x="461" y="157"/>
                  </a:lnTo>
                  <a:lnTo>
                    <a:pt x="469" y="162"/>
                  </a:lnTo>
                  <a:lnTo>
                    <a:pt x="476" y="169"/>
                  </a:lnTo>
                  <a:lnTo>
                    <a:pt x="483" y="171"/>
                  </a:lnTo>
                  <a:lnTo>
                    <a:pt x="490" y="176"/>
                  </a:lnTo>
                  <a:lnTo>
                    <a:pt x="496" y="176"/>
                  </a:lnTo>
                  <a:lnTo>
                    <a:pt x="499" y="177"/>
                  </a:lnTo>
                  <a:lnTo>
                    <a:pt x="501" y="178"/>
                  </a:lnTo>
                  <a:lnTo>
                    <a:pt x="505" y="182"/>
                  </a:lnTo>
                  <a:lnTo>
                    <a:pt x="506" y="185"/>
                  </a:lnTo>
                  <a:lnTo>
                    <a:pt x="505" y="189"/>
                  </a:lnTo>
                  <a:lnTo>
                    <a:pt x="499" y="191"/>
                  </a:lnTo>
                  <a:lnTo>
                    <a:pt x="494" y="190"/>
                  </a:lnTo>
                  <a:lnTo>
                    <a:pt x="490" y="188"/>
                  </a:lnTo>
                  <a:lnTo>
                    <a:pt x="486" y="184"/>
                  </a:lnTo>
                  <a:lnTo>
                    <a:pt x="476" y="177"/>
                  </a:lnTo>
                  <a:lnTo>
                    <a:pt x="472" y="177"/>
                  </a:lnTo>
                  <a:lnTo>
                    <a:pt x="469" y="176"/>
                  </a:lnTo>
                  <a:lnTo>
                    <a:pt x="465" y="174"/>
                  </a:lnTo>
                  <a:lnTo>
                    <a:pt x="461" y="169"/>
                  </a:lnTo>
                  <a:lnTo>
                    <a:pt x="459" y="167"/>
                  </a:lnTo>
                  <a:lnTo>
                    <a:pt x="458" y="167"/>
                  </a:lnTo>
                  <a:lnTo>
                    <a:pt x="457" y="169"/>
                  </a:lnTo>
                  <a:lnTo>
                    <a:pt x="457" y="170"/>
                  </a:lnTo>
                  <a:lnTo>
                    <a:pt x="456" y="173"/>
                  </a:lnTo>
                  <a:lnTo>
                    <a:pt x="456" y="175"/>
                  </a:lnTo>
                  <a:lnTo>
                    <a:pt x="451" y="171"/>
                  </a:lnTo>
                  <a:lnTo>
                    <a:pt x="444" y="171"/>
                  </a:lnTo>
                  <a:lnTo>
                    <a:pt x="436" y="173"/>
                  </a:lnTo>
                  <a:lnTo>
                    <a:pt x="428" y="175"/>
                  </a:lnTo>
                  <a:lnTo>
                    <a:pt x="434" y="178"/>
                  </a:lnTo>
                  <a:lnTo>
                    <a:pt x="448" y="178"/>
                  </a:lnTo>
                  <a:lnTo>
                    <a:pt x="448" y="184"/>
                  </a:lnTo>
                  <a:lnTo>
                    <a:pt x="476" y="184"/>
                  </a:lnTo>
                  <a:lnTo>
                    <a:pt x="476" y="188"/>
                  </a:lnTo>
                  <a:lnTo>
                    <a:pt x="477" y="190"/>
                  </a:lnTo>
                  <a:lnTo>
                    <a:pt x="479" y="191"/>
                  </a:lnTo>
                  <a:lnTo>
                    <a:pt x="480" y="192"/>
                  </a:lnTo>
                  <a:lnTo>
                    <a:pt x="485" y="195"/>
                  </a:lnTo>
                  <a:lnTo>
                    <a:pt x="484" y="196"/>
                  </a:lnTo>
                  <a:lnTo>
                    <a:pt x="483" y="196"/>
                  </a:lnTo>
                  <a:lnTo>
                    <a:pt x="482" y="197"/>
                  </a:lnTo>
                  <a:lnTo>
                    <a:pt x="477" y="197"/>
                  </a:lnTo>
                  <a:lnTo>
                    <a:pt x="477" y="196"/>
                  </a:lnTo>
                  <a:lnTo>
                    <a:pt x="478" y="195"/>
                  </a:lnTo>
                  <a:lnTo>
                    <a:pt x="479" y="192"/>
                  </a:lnTo>
                  <a:lnTo>
                    <a:pt x="478" y="192"/>
                  </a:lnTo>
                  <a:lnTo>
                    <a:pt x="477" y="194"/>
                  </a:lnTo>
                  <a:lnTo>
                    <a:pt x="475" y="195"/>
                  </a:lnTo>
                  <a:lnTo>
                    <a:pt x="473" y="195"/>
                  </a:lnTo>
                  <a:lnTo>
                    <a:pt x="477" y="199"/>
                  </a:lnTo>
                  <a:lnTo>
                    <a:pt x="484" y="199"/>
                  </a:lnTo>
                  <a:lnTo>
                    <a:pt x="489" y="198"/>
                  </a:lnTo>
                  <a:lnTo>
                    <a:pt x="493" y="201"/>
                  </a:lnTo>
                  <a:lnTo>
                    <a:pt x="489" y="205"/>
                  </a:lnTo>
                  <a:lnTo>
                    <a:pt x="489" y="209"/>
                  </a:lnTo>
                  <a:lnTo>
                    <a:pt x="490" y="212"/>
                  </a:lnTo>
                  <a:lnTo>
                    <a:pt x="492" y="212"/>
                  </a:lnTo>
                  <a:lnTo>
                    <a:pt x="494" y="211"/>
                  </a:lnTo>
                  <a:lnTo>
                    <a:pt x="496" y="209"/>
                  </a:lnTo>
                  <a:lnTo>
                    <a:pt x="497" y="208"/>
                  </a:lnTo>
                  <a:lnTo>
                    <a:pt x="498" y="205"/>
                  </a:lnTo>
                  <a:lnTo>
                    <a:pt x="500" y="204"/>
                  </a:lnTo>
                  <a:lnTo>
                    <a:pt x="501" y="203"/>
                  </a:lnTo>
                  <a:lnTo>
                    <a:pt x="506" y="205"/>
                  </a:lnTo>
                  <a:lnTo>
                    <a:pt x="512" y="209"/>
                  </a:lnTo>
                  <a:lnTo>
                    <a:pt x="516" y="211"/>
                  </a:lnTo>
                  <a:lnTo>
                    <a:pt x="521" y="209"/>
                  </a:lnTo>
                  <a:lnTo>
                    <a:pt x="520" y="208"/>
                  </a:lnTo>
                  <a:lnTo>
                    <a:pt x="515" y="208"/>
                  </a:lnTo>
                  <a:lnTo>
                    <a:pt x="514" y="206"/>
                  </a:lnTo>
                  <a:lnTo>
                    <a:pt x="512" y="205"/>
                  </a:lnTo>
                  <a:lnTo>
                    <a:pt x="511" y="204"/>
                  </a:lnTo>
                  <a:lnTo>
                    <a:pt x="509" y="202"/>
                  </a:lnTo>
                  <a:lnTo>
                    <a:pt x="509" y="198"/>
                  </a:lnTo>
                  <a:lnTo>
                    <a:pt x="513" y="199"/>
                  </a:lnTo>
                  <a:lnTo>
                    <a:pt x="522" y="197"/>
                  </a:lnTo>
                  <a:lnTo>
                    <a:pt x="529" y="198"/>
                  </a:lnTo>
                  <a:lnTo>
                    <a:pt x="532" y="199"/>
                  </a:lnTo>
                  <a:lnTo>
                    <a:pt x="532" y="204"/>
                  </a:lnTo>
                  <a:lnTo>
                    <a:pt x="529" y="206"/>
                  </a:lnTo>
                  <a:lnTo>
                    <a:pt x="529" y="209"/>
                  </a:lnTo>
                  <a:lnTo>
                    <a:pt x="530" y="209"/>
                  </a:lnTo>
                  <a:lnTo>
                    <a:pt x="532" y="208"/>
                  </a:lnTo>
                  <a:lnTo>
                    <a:pt x="533" y="208"/>
                  </a:lnTo>
                  <a:lnTo>
                    <a:pt x="534" y="210"/>
                  </a:lnTo>
                  <a:lnTo>
                    <a:pt x="534" y="212"/>
                  </a:lnTo>
                  <a:lnTo>
                    <a:pt x="535" y="215"/>
                  </a:lnTo>
                  <a:lnTo>
                    <a:pt x="535" y="218"/>
                  </a:lnTo>
                  <a:lnTo>
                    <a:pt x="534" y="219"/>
                  </a:lnTo>
                  <a:lnTo>
                    <a:pt x="530" y="219"/>
                  </a:lnTo>
                  <a:lnTo>
                    <a:pt x="529" y="220"/>
                  </a:lnTo>
                  <a:lnTo>
                    <a:pt x="529" y="222"/>
                  </a:lnTo>
                  <a:lnTo>
                    <a:pt x="530" y="223"/>
                  </a:lnTo>
                  <a:lnTo>
                    <a:pt x="533" y="223"/>
                  </a:lnTo>
                  <a:lnTo>
                    <a:pt x="530" y="225"/>
                  </a:lnTo>
                  <a:lnTo>
                    <a:pt x="526" y="227"/>
                  </a:lnTo>
                  <a:lnTo>
                    <a:pt x="520" y="227"/>
                  </a:lnTo>
                  <a:lnTo>
                    <a:pt x="515" y="229"/>
                  </a:lnTo>
                  <a:lnTo>
                    <a:pt x="512" y="230"/>
                  </a:lnTo>
                  <a:lnTo>
                    <a:pt x="508" y="232"/>
                  </a:lnTo>
                  <a:lnTo>
                    <a:pt x="501" y="234"/>
                  </a:lnTo>
                  <a:lnTo>
                    <a:pt x="499" y="234"/>
                  </a:lnTo>
                  <a:lnTo>
                    <a:pt x="497" y="232"/>
                  </a:lnTo>
                  <a:lnTo>
                    <a:pt x="496" y="232"/>
                  </a:lnTo>
                  <a:lnTo>
                    <a:pt x="493" y="234"/>
                  </a:lnTo>
                  <a:lnTo>
                    <a:pt x="491" y="236"/>
                  </a:lnTo>
                  <a:lnTo>
                    <a:pt x="490" y="237"/>
                  </a:lnTo>
                  <a:lnTo>
                    <a:pt x="483" y="238"/>
                  </a:lnTo>
                  <a:lnTo>
                    <a:pt x="473" y="239"/>
                  </a:lnTo>
                  <a:lnTo>
                    <a:pt x="465" y="240"/>
                  </a:lnTo>
                  <a:lnTo>
                    <a:pt x="434" y="247"/>
                  </a:lnTo>
                  <a:lnTo>
                    <a:pt x="399" y="255"/>
                  </a:lnTo>
                  <a:lnTo>
                    <a:pt x="364" y="262"/>
                  </a:lnTo>
                  <a:lnTo>
                    <a:pt x="349" y="265"/>
                  </a:lnTo>
                  <a:lnTo>
                    <a:pt x="334" y="266"/>
                  </a:lnTo>
                  <a:lnTo>
                    <a:pt x="316" y="268"/>
                  </a:lnTo>
                  <a:lnTo>
                    <a:pt x="310" y="271"/>
                  </a:lnTo>
                  <a:lnTo>
                    <a:pt x="303" y="272"/>
                  </a:lnTo>
                  <a:lnTo>
                    <a:pt x="293" y="274"/>
                  </a:lnTo>
                  <a:lnTo>
                    <a:pt x="253" y="281"/>
                  </a:lnTo>
                  <a:lnTo>
                    <a:pt x="214" y="289"/>
                  </a:lnTo>
                  <a:lnTo>
                    <a:pt x="172" y="296"/>
                  </a:lnTo>
                  <a:lnTo>
                    <a:pt x="133" y="300"/>
                  </a:lnTo>
                  <a:lnTo>
                    <a:pt x="131" y="299"/>
                  </a:lnTo>
                  <a:lnTo>
                    <a:pt x="130" y="297"/>
                  </a:lnTo>
                  <a:lnTo>
                    <a:pt x="125" y="295"/>
                  </a:lnTo>
                  <a:lnTo>
                    <a:pt x="124" y="294"/>
                  </a:lnTo>
                  <a:lnTo>
                    <a:pt x="123" y="294"/>
                  </a:lnTo>
                  <a:lnTo>
                    <a:pt x="122" y="295"/>
                  </a:lnTo>
                  <a:lnTo>
                    <a:pt x="123" y="296"/>
                  </a:lnTo>
                  <a:lnTo>
                    <a:pt x="124" y="296"/>
                  </a:lnTo>
                  <a:lnTo>
                    <a:pt x="111" y="301"/>
                  </a:lnTo>
                  <a:lnTo>
                    <a:pt x="94" y="306"/>
                  </a:lnTo>
                  <a:lnTo>
                    <a:pt x="74" y="308"/>
                  </a:lnTo>
                  <a:lnTo>
                    <a:pt x="54" y="311"/>
                  </a:lnTo>
                  <a:lnTo>
                    <a:pt x="34" y="314"/>
                  </a:lnTo>
                  <a:lnTo>
                    <a:pt x="27" y="315"/>
                  </a:lnTo>
                  <a:lnTo>
                    <a:pt x="19" y="316"/>
                  </a:lnTo>
                  <a:lnTo>
                    <a:pt x="9" y="316"/>
                  </a:lnTo>
                  <a:lnTo>
                    <a:pt x="0" y="317"/>
                  </a:lnTo>
                  <a:lnTo>
                    <a:pt x="10" y="314"/>
                  </a:lnTo>
                  <a:lnTo>
                    <a:pt x="9" y="310"/>
                  </a:lnTo>
                  <a:lnTo>
                    <a:pt x="15" y="307"/>
                  </a:lnTo>
                  <a:lnTo>
                    <a:pt x="19" y="302"/>
                  </a:lnTo>
                  <a:lnTo>
                    <a:pt x="23" y="296"/>
                  </a:lnTo>
                  <a:lnTo>
                    <a:pt x="29" y="294"/>
                  </a:lnTo>
                  <a:lnTo>
                    <a:pt x="29" y="295"/>
                  </a:lnTo>
                  <a:lnTo>
                    <a:pt x="26" y="297"/>
                  </a:lnTo>
                  <a:lnTo>
                    <a:pt x="26" y="300"/>
                  </a:lnTo>
                  <a:lnTo>
                    <a:pt x="30" y="296"/>
                  </a:lnTo>
                  <a:lnTo>
                    <a:pt x="31" y="292"/>
                  </a:lnTo>
                  <a:lnTo>
                    <a:pt x="33" y="287"/>
                  </a:lnTo>
                  <a:lnTo>
                    <a:pt x="34" y="281"/>
                  </a:lnTo>
                  <a:lnTo>
                    <a:pt x="39" y="276"/>
                  </a:lnTo>
                  <a:lnTo>
                    <a:pt x="46" y="274"/>
                  </a:lnTo>
                  <a:lnTo>
                    <a:pt x="44" y="272"/>
                  </a:lnTo>
                  <a:lnTo>
                    <a:pt x="43" y="269"/>
                  </a:lnTo>
                  <a:lnTo>
                    <a:pt x="43" y="266"/>
                  </a:lnTo>
                  <a:lnTo>
                    <a:pt x="51" y="260"/>
                  </a:lnTo>
                  <a:lnTo>
                    <a:pt x="58" y="253"/>
                  </a:lnTo>
                  <a:lnTo>
                    <a:pt x="66" y="248"/>
                  </a:lnTo>
                  <a:lnTo>
                    <a:pt x="71" y="243"/>
                  </a:lnTo>
                  <a:lnTo>
                    <a:pt x="75" y="240"/>
                  </a:lnTo>
                  <a:lnTo>
                    <a:pt x="81" y="229"/>
                  </a:lnTo>
                  <a:lnTo>
                    <a:pt x="82" y="227"/>
                  </a:lnTo>
                  <a:lnTo>
                    <a:pt x="85" y="226"/>
                  </a:lnTo>
                  <a:lnTo>
                    <a:pt x="88" y="226"/>
                  </a:lnTo>
                  <a:lnTo>
                    <a:pt x="90" y="233"/>
                  </a:lnTo>
                  <a:lnTo>
                    <a:pt x="94" y="236"/>
                  </a:lnTo>
                  <a:lnTo>
                    <a:pt x="96" y="237"/>
                  </a:lnTo>
                  <a:lnTo>
                    <a:pt x="100" y="239"/>
                  </a:lnTo>
                  <a:lnTo>
                    <a:pt x="102" y="239"/>
                  </a:lnTo>
                  <a:lnTo>
                    <a:pt x="104" y="240"/>
                  </a:lnTo>
                  <a:lnTo>
                    <a:pt x="104" y="245"/>
                  </a:lnTo>
                  <a:lnTo>
                    <a:pt x="105" y="246"/>
                  </a:lnTo>
                  <a:lnTo>
                    <a:pt x="110" y="246"/>
                  </a:lnTo>
                  <a:lnTo>
                    <a:pt x="112" y="245"/>
                  </a:lnTo>
                  <a:lnTo>
                    <a:pt x="117" y="245"/>
                  </a:lnTo>
                  <a:lnTo>
                    <a:pt x="119" y="246"/>
                  </a:lnTo>
                  <a:lnTo>
                    <a:pt x="122" y="248"/>
                  </a:lnTo>
                  <a:lnTo>
                    <a:pt x="123" y="246"/>
                  </a:lnTo>
                  <a:lnTo>
                    <a:pt x="125" y="245"/>
                  </a:lnTo>
                  <a:lnTo>
                    <a:pt x="126" y="243"/>
                  </a:lnTo>
                  <a:lnTo>
                    <a:pt x="131" y="240"/>
                  </a:lnTo>
                  <a:lnTo>
                    <a:pt x="132" y="238"/>
                  </a:lnTo>
                  <a:lnTo>
                    <a:pt x="133" y="234"/>
                  </a:lnTo>
                  <a:lnTo>
                    <a:pt x="144" y="237"/>
                  </a:lnTo>
                  <a:lnTo>
                    <a:pt x="156" y="234"/>
                  </a:lnTo>
                  <a:lnTo>
                    <a:pt x="158" y="233"/>
                  </a:lnTo>
                  <a:lnTo>
                    <a:pt x="160" y="233"/>
                  </a:lnTo>
                  <a:lnTo>
                    <a:pt x="165" y="231"/>
                  </a:lnTo>
                  <a:lnTo>
                    <a:pt x="168" y="229"/>
                  </a:lnTo>
                  <a:lnTo>
                    <a:pt x="170" y="225"/>
                  </a:lnTo>
                  <a:lnTo>
                    <a:pt x="172" y="220"/>
                  </a:lnTo>
                  <a:lnTo>
                    <a:pt x="175" y="222"/>
                  </a:lnTo>
                  <a:lnTo>
                    <a:pt x="180" y="222"/>
                  </a:lnTo>
                  <a:lnTo>
                    <a:pt x="182" y="219"/>
                  </a:lnTo>
                  <a:lnTo>
                    <a:pt x="183" y="217"/>
                  </a:lnTo>
                  <a:lnTo>
                    <a:pt x="186" y="216"/>
                  </a:lnTo>
                  <a:lnTo>
                    <a:pt x="187" y="213"/>
                  </a:lnTo>
                  <a:lnTo>
                    <a:pt x="189" y="212"/>
                  </a:lnTo>
                  <a:lnTo>
                    <a:pt x="197" y="212"/>
                  </a:lnTo>
                  <a:lnTo>
                    <a:pt x="202" y="209"/>
                  </a:lnTo>
                  <a:lnTo>
                    <a:pt x="208" y="205"/>
                  </a:lnTo>
                  <a:lnTo>
                    <a:pt x="213" y="204"/>
                  </a:lnTo>
                  <a:lnTo>
                    <a:pt x="217" y="206"/>
                  </a:lnTo>
                  <a:lnTo>
                    <a:pt x="215" y="204"/>
                  </a:lnTo>
                  <a:lnTo>
                    <a:pt x="213" y="201"/>
                  </a:lnTo>
                  <a:lnTo>
                    <a:pt x="211" y="197"/>
                  </a:lnTo>
                  <a:lnTo>
                    <a:pt x="210" y="195"/>
                  </a:lnTo>
                  <a:lnTo>
                    <a:pt x="211" y="192"/>
                  </a:lnTo>
                  <a:lnTo>
                    <a:pt x="217" y="192"/>
                  </a:lnTo>
                  <a:lnTo>
                    <a:pt x="217" y="190"/>
                  </a:lnTo>
                  <a:lnTo>
                    <a:pt x="214" y="187"/>
                  </a:lnTo>
                  <a:lnTo>
                    <a:pt x="211" y="182"/>
                  </a:lnTo>
                  <a:lnTo>
                    <a:pt x="211" y="175"/>
                  </a:lnTo>
                  <a:lnTo>
                    <a:pt x="213" y="174"/>
                  </a:lnTo>
                  <a:lnTo>
                    <a:pt x="215" y="169"/>
                  </a:lnTo>
                  <a:lnTo>
                    <a:pt x="216" y="168"/>
                  </a:lnTo>
                  <a:lnTo>
                    <a:pt x="216" y="167"/>
                  </a:lnTo>
                  <a:lnTo>
                    <a:pt x="217" y="164"/>
                  </a:lnTo>
                  <a:lnTo>
                    <a:pt x="220" y="162"/>
                  </a:lnTo>
                  <a:lnTo>
                    <a:pt x="220" y="164"/>
                  </a:lnTo>
                  <a:lnTo>
                    <a:pt x="221" y="162"/>
                  </a:lnTo>
                  <a:lnTo>
                    <a:pt x="223" y="159"/>
                  </a:lnTo>
                  <a:lnTo>
                    <a:pt x="224" y="156"/>
                  </a:lnTo>
                  <a:lnTo>
                    <a:pt x="225" y="153"/>
                  </a:lnTo>
                  <a:lnTo>
                    <a:pt x="225" y="141"/>
                  </a:lnTo>
                  <a:lnTo>
                    <a:pt x="231" y="141"/>
                  </a:lnTo>
                  <a:lnTo>
                    <a:pt x="231" y="133"/>
                  </a:lnTo>
                  <a:lnTo>
                    <a:pt x="234" y="119"/>
                  </a:lnTo>
                  <a:lnTo>
                    <a:pt x="237" y="113"/>
                  </a:lnTo>
                  <a:lnTo>
                    <a:pt x="243" y="111"/>
                  </a:lnTo>
                  <a:lnTo>
                    <a:pt x="241" y="107"/>
                  </a:lnTo>
                  <a:lnTo>
                    <a:pt x="239" y="103"/>
                  </a:lnTo>
                  <a:lnTo>
                    <a:pt x="239" y="97"/>
                  </a:lnTo>
                  <a:lnTo>
                    <a:pt x="244" y="100"/>
                  </a:lnTo>
                  <a:lnTo>
                    <a:pt x="250" y="104"/>
                  </a:lnTo>
                  <a:lnTo>
                    <a:pt x="256" y="105"/>
                  </a:lnTo>
                  <a:lnTo>
                    <a:pt x="265" y="105"/>
                  </a:lnTo>
                  <a:lnTo>
                    <a:pt x="272" y="97"/>
                  </a:lnTo>
                  <a:lnTo>
                    <a:pt x="275" y="85"/>
                  </a:lnTo>
                  <a:lnTo>
                    <a:pt x="277" y="71"/>
                  </a:lnTo>
                  <a:lnTo>
                    <a:pt x="281" y="73"/>
                  </a:lnTo>
                  <a:lnTo>
                    <a:pt x="281" y="72"/>
                  </a:lnTo>
                  <a:lnTo>
                    <a:pt x="280" y="71"/>
                  </a:lnTo>
                  <a:lnTo>
                    <a:pt x="280" y="69"/>
                  </a:lnTo>
                  <a:lnTo>
                    <a:pt x="279" y="65"/>
                  </a:lnTo>
                  <a:lnTo>
                    <a:pt x="282" y="66"/>
                  </a:lnTo>
                  <a:lnTo>
                    <a:pt x="288" y="66"/>
                  </a:lnTo>
                  <a:lnTo>
                    <a:pt x="289" y="65"/>
                  </a:lnTo>
                  <a:lnTo>
                    <a:pt x="296" y="51"/>
                  </a:lnTo>
                  <a:lnTo>
                    <a:pt x="299" y="50"/>
                  </a:lnTo>
                  <a:lnTo>
                    <a:pt x="300" y="49"/>
                  </a:lnTo>
                  <a:lnTo>
                    <a:pt x="303" y="48"/>
                  </a:lnTo>
                  <a:lnTo>
                    <a:pt x="305" y="47"/>
                  </a:lnTo>
                  <a:lnTo>
                    <a:pt x="307" y="45"/>
                  </a:lnTo>
                  <a:lnTo>
                    <a:pt x="308" y="44"/>
                  </a:lnTo>
                  <a:lnTo>
                    <a:pt x="308" y="37"/>
                  </a:lnTo>
                  <a:lnTo>
                    <a:pt x="309" y="34"/>
                  </a:lnTo>
                  <a:lnTo>
                    <a:pt x="310" y="31"/>
                  </a:lnTo>
                  <a:lnTo>
                    <a:pt x="312" y="30"/>
                  </a:lnTo>
                  <a:lnTo>
                    <a:pt x="313" y="30"/>
                  </a:lnTo>
                  <a:lnTo>
                    <a:pt x="315" y="29"/>
                  </a:lnTo>
                  <a:lnTo>
                    <a:pt x="316" y="29"/>
                  </a:lnTo>
                  <a:lnTo>
                    <a:pt x="317" y="19"/>
                  </a:lnTo>
                  <a:lnTo>
                    <a:pt x="316" y="9"/>
                  </a:lnTo>
                  <a:lnTo>
                    <a:pt x="319"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51" name="Freeform 97">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71E722C1-E0D2-4F8F-8B12-670AB3DCD394}"/>
                </a:ext>
              </a:extLst>
            </p:cNvPr>
            <p:cNvSpPr>
              <a:spLocks/>
            </p:cNvSpPr>
            <p:nvPr/>
          </p:nvSpPr>
          <p:spPr bwMode="auto">
            <a:xfrm>
              <a:off x="8519538" y="2825823"/>
              <a:ext cx="536199" cy="262037"/>
            </a:xfrm>
            <a:custGeom>
              <a:avLst/>
              <a:gdLst/>
              <a:ahLst/>
              <a:cxnLst>
                <a:cxn ang="0">
                  <a:pos x="258" y="14"/>
                </a:cxn>
                <a:cxn ang="0">
                  <a:pos x="287" y="115"/>
                </a:cxn>
                <a:cxn ang="0">
                  <a:pos x="324" y="108"/>
                </a:cxn>
                <a:cxn ang="0">
                  <a:pos x="317" y="147"/>
                </a:cxn>
                <a:cxn ang="0">
                  <a:pos x="289" y="151"/>
                </a:cxn>
                <a:cxn ang="0">
                  <a:pos x="288" y="143"/>
                </a:cxn>
                <a:cxn ang="0">
                  <a:pos x="281" y="143"/>
                </a:cxn>
                <a:cxn ang="0">
                  <a:pos x="281" y="137"/>
                </a:cxn>
                <a:cxn ang="0">
                  <a:pos x="277" y="128"/>
                </a:cxn>
                <a:cxn ang="0">
                  <a:pos x="276" y="121"/>
                </a:cxn>
                <a:cxn ang="0">
                  <a:pos x="273" y="129"/>
                </a:cxn>
                <a:cxn ang="0">
                  <a:pos x="266" y="125"/>
                </a:cxn>
                <a:cxn ang="0">
                  <a:pos x="257" y="127"/>
                </a:cxn>
                <a:cxn ang="0">
                  <a:pos x="251" y="116"/>
                </a:cxn>
                <a:cxn ang="0">
                  <a:pos x="253" y="107"/>
                </a:cxn>
                <a:cxn ang="0">
                  <a:pos x="267" y="104"/>
                </a:cxn>
                <a:cxn ang="0">
                  <a:pos x="261" y="100"/>
                </a:cxn>
                <a:cxn ang="0">
                  <a:pos x="250" y="92"/>
                </a:cxn>
                <a:cxn ang="0">
                  <a:pos x="252" y="79"/>
                </a:cxn>
                <a:cxn ang="0">
                  <a:pos x="243" y="77"/>
                </a:cxn>
                <a:cxn ang="0">
                  <a:pos x="245" y="63"/>
                </a:cxn>
                <a:cxn ang="0">
                  <a:pos x="239" y="58"/>
                </a:cxn>
                <a:cxn ang="0">
                  <a:pos x="245" y="35"/>
                </a:cxn>
                <a:cxn ang="0">
                  <a:pos x="251" y="27"/>
                </a:cxn>
                <a:cxn ang="0">
                  <a:pos x="253" y="16"/>
                </a:cxn>
                <a:cxn ang="0">
                  <a:pos x="241" y="14"/>
                </a:cxn>
                <a:cxn ang="0">
                  <a:pos x="237" y="21"/>
                </a:cxn>
                <a:cxn ang="0">
                  <a:pos x="239" y="30"/>
                </a:cxn>
                <a:cxn ang="0">
                  <a:pos x="231" y="28"/>
                </a:cxn>
                <a:cxn ang="0">
                  <a:pos x="225" y="35"/>
                </a:cxn>
                <a:cxn ang="0">
                  <a:pos x="220" y="42"/>
                </a:cxn>
                <a:cxn ang="0">
                  <a:pos x="219" y="48"/>
                </a:cxn>
                <a:cxn ang="0">
                  <a:pos x="211" y="48"/>
                </a:cxn>
                <a:cxn ang="0">
                  <a:pos x="208" y="50"/>
                </a:cxn>
                <a:cxn ang="0">
                  <a:pos x="213" y="59"/>
                </a:cxn>
                <a:cxn ang="0">
                  <a:pos x="217" y="74"/>
                </a:cxn>
                <a:cxn ang="0">
                  <a:pos x="219" y="113"/>
                </a:cxn>
                <a:cxn ang="0">
                  <a:pos x="216" y="107"/>
                </a:cxn>
                <a:cxn ang="0">
                  <a:pos x="227" y="134"/>
                </a:cxn>
                <a:cxn ang="0">
                  <a:pos x="240" y="150"/>
                </a:cxn>
                <a:cxn ang="0">
                  <a:pos x="210" y="135"/>
                </a:cxn>
                <a:cxn ang="0">
                  <a:pos x="201" y="139"/>
                </a:cxn>
                <a:cxn ang="0">
                  <a:pos x="190" y="129"/>
                </a:cxn>
                <a:cxn ang="0">
                  <a:pos x="186" y="141"/>
                </a:cxn>
                <a:cxn ang="0">
                  <a:pos x="189" y="108"/>
                </a:cxn>
                <a:cxn ang="0">
                  <a:pos x="190" y="85"/>
                </a:cxn>
                <a:cxn ang="0">
                  <a:pos x="173" y="86"/>
                </a:cxn>
                <a:cxn ang="0">
                  <a:pos x="162" y="79"/>
                </a:cxn>
                <a:cxn ang="0">
                  <a:pos x="148" y="79"/>
                </a:cxn>
                <a:cxn ang="0">
                  <a:pos x="128" y="62"/>
                </a:cxn>
                <a:cxn ang="0">
                  <a:pos x="111" y="38"/>
                </a:cxn>
                <a:cxn ang="0">
                  <a:pos x="97" y="36"/>
                </a:cxn>
                <a:cxn ang="0">
                  <a:pos x="74" y="45"/>
                </a:cxn>
                <a:cxn ang="0">
                  <a:pos x="67" y="55"/>
                </a:cxn>
                <a:cxn ang="0">
                  <a:pos x="55" y="50"/>
                </a:cxn>
                <a:cxn ang="0">
                  <a:pos x="48" y="50"/>
                </a:cxn>
                <a:cxn ang="0">
                  <a:pos x="45" y="58"/>
                </a:cxn>
                <a:cxn ang="0">
                  <a:pos x="34" y="66"/>
                </a:cxn>
                <a:cxn ang="0">
                  <a:pos x="23" y="78"/>
                </a:cxn>
                <a:cxn ang="0">
                  <a:pos x="7" y="94"/>
                </a:cxn>
                <a:cxn ang="0">
                  <a:pos x="170" y="18"/>
                </a:cxn>
                <a:cxn ang="0">
                  <a:pos x="239" y="2"/>
                </a:cxn>
              </a:cxnLst>
              <a:rect l="0" t="0" r="r" b="b"/>
              <a:pathLst>
                <a:path w="331" h="157">
                  <a:moveTo>
                    <a:pt x="255" y="0"/>
                  </a:moveTo>
                  <a:lnTo>
                    <a:pt x="255" y="7"/>
                  </a:lnTo>
                  <a:lnTo>
                    <a:pt x="258" y="9"/>
                  </a:lnTo>
                  <a:lnTo>
                    <a:pt x="258" y="14"/>
                  </a:lnTo>
                  <a:lnTo>
                    <a:pt x="259" y="16"/>
                  </a:lnTo>
                  <a:lnTo>
                    <a:pt x="268" y="49"/>
                  </a:lnTo>
                  <a:lnTo>
                    <a:pt x="276" y="83"/>
                  </a:lnTo>
                  <a:lnTo>
                    <a:pt x="287" y="115"/>
                  </a:lnTo>
                  <a:lnTo>
                    <a:pt x="295" y="113"/>
                  </a:lnTo>
                  <a:lnTo>
                    <a:pt x="305" y="109"/>
                  </a:lnTo>
                  <a:lnTo>
                    <a:pt x="315" y="108"/>
                  </a:lnTo>
                  <a:lnTo>
                    <a:pt x="324" y="108"/>
                  </a:lnTo>
                  <a:lnTo>
                    <a:pt x="331" y="113"/>
                  </a:lnTo>
                  <a:lnTo>
                    <a:pt x="326" y="123"/>
                  </a:lnTo>
                  <a:lnTo>
                    <a:pt x="321" y="134"/>
                  </a:lnTo>
                  <a:lnTo>
                    <a:pt x="317" y="147"/>
                  </a:lnTo>
                  <a:lnTo>
                    <a:pt x="309" y="149"/>
                  </a:lnTo>
                  <a:lnTo>
                    <a:pt x="295" y="156"/>
                  </a:lnTo>
                  <a:lnTo>
                    <a:pt x="287" y="157"/>
                  </a:lnTo>
                  <a:lnTo>
                    <a:pt x="289" y="151"/>
                  </a:lnTo>
                  <a:lnTo>
                    <a:pt x="291" y="147"/>
                  </a:lnTo>
                  <a:lnTo>
                    <a:pt x="291" y="146"/>
                  </a:lnTo>
                  <a:lnTo>
                    <a:pt x="289" y="144"/>
                  </a:lnTo>
                  <a:lnTo>
                    <a:pt x="288" y="143"/>
                  </a:lnTo>
                  <a:lnTo>
                    <a:pt x="283" y="141"/>
                  </a:lnTo>
                  <a:lnTo>
                    <a:pt x="282" y="141"/>
                  </a:lnTo>
                  <a:lnTo>
                    <a:pt x="281" y="142"/>
                  </a:lnTo>
                  <a:lnTo>
                    <a:pt x="281" y="143"/>
                  </a:lnTo>
                  <a:lnTo>
                    <a:pt x="277" y="143"/>
                  </a:lnTo>
                  <a:lnTo>
                    <a:pt x="277" y="142"/>
                  </a:lnTo>
                  <a:lnTo>
                    <a:pt x="280" y="140"/>
                  </a:lnTo>
                  <a:lnTo>
                    <a:pt x="281" y="137"/>
                  </a:lnTo>
                  <a:lnTo>
                    <a:pt x="282" y="136"/>
                  </a:lnTo>
                  <a:lnTo>
                    <a:pt x="283" y="136"/>
                  </a:lnTo>
                  <a:lnTo>
                    <a:pt x="283" y="134"/>
                  </a:lnTo>
                  <a:lnTo>
                    <a:pt x="277" y="128"/>
                  </a:lnTo>
                  <a:lnTo>
                    <a:pt x="276" y="126"/>
                  </a:lnTo>
                  <a:lnTo>
                    <a:pt x="276" y="123"/>
                  </a:lnTo>
                  <a:lnTo>
                    <a:pt x="277" y="121"/>
                  </a:lnTo>
                  <a:lnTo>
                    <a:pt x="276" y="121"/>
                  </a:lnTo>
                  <a:lnTo>
                    <a:pt x="274" y="123"/>
                  </a:lnTo>
                  <a:lnTo>
                    <a:pt x="274" y="127"/>
                  </a:lnTo>
                  <a:lnTo>
                    <a:pt x="273" y="128"/>
                  </a:lnTo>
                  <a:lnTo>
                    <a:pt x="273" y="129"/>
                  </a:lnTo>
                  <a:lnTo>
                    <a:pt x="272" y="128"/>
                  </a:lnTo>
                  <a:lnTo>
                    <a:pt x="270" y="128"/>
                  </a:lnTo>
                  <a:lnTo>
                    <a:pt x="267" y="125"/>
                  </a:lnTo>
                  <a:lnTo>
                    <a:pt x="266" y="125"/>
                  </a:lnTo>
                  <a:lnTo>
                    <a:pt x="265" y="126"/>
                  </a:lnTo>
                  <a:lnTo>
                    <a:pt x="264" y="128"/>
                  </a:lnTo>
                  <a:lnTo>
                    <a:pt x="264" y="132"/>
                  </a:lnTo>
                  <a:lnTo>
                    <a:pt x="257" y="127"/>
                  </a:lnTo>
                  <a:lnTo>
                    <a:pt x="253" y="126"/>
                  </a:lnTo>
                  <a:lnTo>
                    <a:pt x="250" y="123"/>
                  </a:lnTo>
                  <a:lnTo>
                    <a:pt x="250" y="118"/>
                  </a:lnTo>
                  <a:lnTo>
                    <a:pt x="251" y="116"/>
                  </a:lnTo>
                  <a:lnTo>
                    <a:pt x="252" y="114"/>
                  </a:lnTo>
                  <a:lnTo>
                    <a:pt x="252" y="113"/>
                  </a:lnTo>
                  <a:lnTo>
                    <a:pt x="253" y="111"/>
                  </a:lnTo>
                  <a:lnTo>
                    <a:pt x="253" y="107"/>
                  </a:lnTo>
                  <a:lnTo>
                    <a:pt x="257" y="108"/>
                  </a:lnTo>
                  <a:lnTo>
                    <a:pt x="260" y="108"/>
                  </a:lnTo>
                  <a:lnTo>
                    <a:pt x="265" y="106"/>
                  </a:lnTo>
                  <a:lnTo>
                    <a:pt x="267" y="104"/>
                  </a:lnTo>
                  <a:lnTo>
                    <a:pt x="267" y="102"/>
                  </a:lnTo>
                  <a:lnTo>
                    <a:pt x="266" y="101"/>
                  </a:lnTo>
                  <a:lnTo>
                    <a:pt x="264" y="100"/>
                  </a:lnTo>
                  <a:lnTo>
                    <a:pt x="261" y="100"/>
                  </a:lnTo>
                  <a:lnTo>
                    <a:pt x="259" y="101"/>
                  </a:lnTo>
                  <a:lnTo>
                    <a:pt x="253" y="101"/>
                  </a:lnTo>
                  <a:lnTo>
                    <a:pt x="252" y="97"/>
                  </a:lnTo>
                  <a:lnTo>
                    <a:pt x="250" y="92"/>
                  </a:lnTo>
                  <a:lnTo>
                    <a:pt x="248" y="87"/>
                  </a:lnTo>
                  <a:lnTo>
                    <a:pt x="248" y="84"/>
                  </a:lnTo>
                  <a:lnTo>
                    <a:pt x="253" y="81"/>
                  </a:lnTo>
                  <a:lnTo>
                    <a:pt x="252" y="79"/>
                  </a:lnTo>
                  <a:lnTo>
                    <a:pt x="251" y="78"/>
                  </a:lnTo>
                  <a:lnTo>
                    <a:pt x="246" y="78"/>
                  </a:lnTo>
                  <a:lnTo>
                    <a:pt x="244" y="77"/>
                  </a:lnTo>
                  <a:lnTo>
                    <a:pt x="243" y="77"/>
                  </a:lnTo>
                  <a:lnTo>
                    <a:pt x="241" y="76"/>
                  </a:lnTo>
                  <a:lnTo>
                    <a:pt x="241" y="71"/>
                  </a:lnTo>
                  <a:lnTo>
                    <a:pt x="244" y="66"/>
                  </a:lnTo>
                  <a:lnTo>
                    <a:pt x="245" y="63"/>
                  </a:lnTo>
                  <a:lnTo>
                    <a:pt x="244" y="59"/>
                  </a:lnTo>
                  <a:lnTo>
                    <a:pt x="241" y="57"/>
                  </a:lnTo>
                  <a:lnTo>
                    <a:pt x="240" y="57"/>
                  </a:lnTo>
                  <a:lnTo>
                    <a:pt x="239" y="58"/>
                  </a:lnTo>
                  <a:lnTo>
                    <a:pt x="239" y="59"/>
                  </a:lnTo>
                  <a:lnTo>
                    <a:pt x="238" y="48"/>
                  </a:lnTo>
                  <a:lnTo>
                    <a:pt x="239" y="41"/>
                  </a:lnTo>
                  <a:lnTo>
                    <a:pt x="245" y="35"/>
                  </a:lnTo>
                  <a:lnTo>
                    <a:pt x="258" y="30"/>
                  </a:lnTo>
                  <a:lnTo>
                    <a:pt x="254" y="29"/>
                  </a:lnTo>
                  <a:lnTo>
                    <a:pt x="252" y="28"/>
                  </a:lnTo>
                  <a:lnTo>
                    <a:pt x="251" y="27"/>
                  </a:lnTo>
                  <a:lnTo>
                    <a:pt x="250" y="24"/>
                  </a:lnTo>
                  <a:lnTo>
                    <a:pt x="250" y="22"/>
                  </a:lnTo>
                  <a:lnTo>
                    <a:pt x="251" y="20"/>
                  </a:lnTo>
                  <a:lnTo>
                    <a:pt x="253" y="16"/>
                  </a:lnTo>
                  <a:lnTo>
                    <a:pt x="253" y="14"/>
                  </a:lnTo>
                  <a:lnTo>
                    <a:pt x="251" y="13"/>
                  </a:lnTo>
                  <a:lnTo>
                    <a:pt x="245" y="13"/>
                  </a:lnTo>
                  <a:lnTo>
                    <a:pt x="241" y="14"/>
                  </a:lnTo>
                  <a:lnTo>
                    <a:pt x="239" y="15"/>
                  </a:lnTo>
                  <a:lnTo>
                    <a:pt x="236" y="16"/>
                  </a:lnTo>
                  <a:lnTo>
                    <a:pt x="236" y="18"/>
                  </a:lnTo>
                  <a:lnTo>
                    <a:pt x="237" y="21"/>
                  </a:lnTo>
                  <a:lnTo>
                    <a:pt x="237" y="22"/>
                  </a:lnTo>
                  <a:lnTo>
                    <a:pt x="238" y="24"/>
                  </a:lnTo>
                  <a:lnTo>
                    <a:pt x="239" y="25"/>
                  </a:lnTo>
                  <a:lnTo>
                    <a:pt x="239" y="30"/>
                  </a:lnTo>
                  <a:lnTo>
                    <a:pt x="234" y="30"/>
                  </a:lnTo>
                  <a:lnTo>
                    <a:pt x="233" y="29"/>
                  </a:lnTo>
                  <a:lnTo>
                    <a:pt x="233" y="25"/>
                  </a:lnTo>
                  <a:lnTo>
                    <a:pt x="231" y="28"/>
                  </a:lnTo>
                  <a:lnTo>
                    <a:pt x="229" y="29"/>
                  </a:lnTo>
                  <a:lnTo>
                    <a:pt x="227" y="31"/>
                  </a:lnTo>
                  <a:lnTo>
                    <a:pt x="226" y="32"/>
                  </a:lnTo>
                  <a:lnTo>
                    <a:pt x="225" y="35"/>
                  </a:lnTo>
                  <a:lnTo>
                    <a:pt x="224" y="36"/>
                  </a:lnTo>
                  <a:lnTo>
                    <a:pt x="219" y="36"/>
                  </a:lnTo>
                  <a:lnTo>
                    <a:pt x="219" y="41"/>
                  </a:lnTo>
                  <a:lnTo>
                    <a:pt x="220" y="42"/>
                  </a:lnTo>
                  <a:lnTo>
                    <a:pt x="220" y="43"/>
                  </a:lnTo>
                  <a:lnTo>
                    <a:pt x="222" y="44"/>
                  </a:lnTo>
                  <a:lnTo>
                    <a:pt x="220" y="45"/>
                  </a:lnTo>
                  <a:lnTo>
                    <a:pt x="219" y="48"/>
                  </a:lnTo>
                  <a:lnTo>
                    <a:pt x="217" y="46"/>
                  </a:lnTo>
                  <a:lnTo>
                    <a:pt x="216" y="45"/>
                  </a:lnTo>
                  <a:lnTo>
                    <a:pt x="210" y="45"/>
                  </a:lnTo>
                  <a:lnTo>
                    <a:pt x="211" y="48"/>
                  </a:lnTo>
                  <a:lnTo>
                    <a:pt x="212" y="49"/>
                  </a:lnTo>
                  <a:lnTo>
                    <a:pt x="211" y="49"/>
                  </a:lnTo>
                  <a:lnTo>
                    <a:pt x="210" y="50"/>
                  </a:lnTo>
                  <a:lnTo>
                    <a:pt x="208" y="50"/>
                  </a:lnTo>
                  <a:lnTo>
                    <a:pt x="208" y="53"/>
                  </a:lnTo>
                  <a:lnTo>
                    <a:pt x="209" y="56"/>
                  </a:lnTo>
                  <a:lnTo>
                    <a:pt x="211" y="58"/>
                  </a:lnTo>
                  <a:lnTo>
                    <a:pt x="213" y="59"/>
                  </a:lnTo>
                  <a:lnTo>
                    <a:pt x="216" y="59"/>
                  </a:lnTo>
                  <a:lnTo>
                    <a:pt x="217" y="60"/>
                  </a:lnTo>
                  <a:lnTo>
                    <a:pt x="219" y="62"/>
                  </a:lnTo>
                  <a:lnTo>
                    <a:pt x="217" y="74"/>
                  </a:lnTo>
                  <a:lnTo>
                    <a:pt x="219" y="86"/>
                  </a:lnTo>
                  <a:lnTo>
                    <a:pt x="222" y="99"/>
                  </a:lnTo>
                  <a:lnTo>
                    <a:pt x="224" y="113"/>
                  </a:lnTo>
                  <a:lnTo>
                    <a:pt x="219" y="113"/>
                  </a:lnTo>
                  <a:lnTo>
                    <a:pt x="217" y="112"/>
                  </a:lnTo>
                  <a:lnTo>
                    <a:pt x="217" y="111"/>
                  </a:lnTo>
                  <a:lnTo>
                    <a:pt x="216" y="108"/>
                  </a:lnTo>
                  <a:lnTo>
                    <a:pt x="216" y="107"/>
                  </a:lnTo>
                  <a:lnTo>
                    <a:pt x="213" y="116"/>
                  </a:lnTo>
                  <a:lnTo>
                    <a:pt x="216" y="123"/>
                  </a:lnTo>
                  <a:lnTo>
                    <a:pt x="220" y="129"/>
                  </a:lnTo>
                  <a:lnTo>
                    <a:pt x="227" y="134"/>
                  </a:lnTo>
                  <a:lnTo>
                    <a:pt x="236" y="139"/>
                  </a:lnTo>
                  <a:lnTo>
                    <a:pt x="243" y="143"/>
                  </a:lnTo>
                  <a:lnTo>
                    <a:pt x="247" y="149"/>
                  </a:lnTo>
                  <a:lnTo>
                    <a:pt x="240" y="150"/>
                  </a:lnTo>
                  <a:lnTo>
                    <a:pt x="231" y="149"/>
                  </a:lnTo>
                  <a:lnTo>
                    <a:pt x="222" y="147"/>
                  </a:lnTo>
                  <a:lnTo>
                    <a:pt x="213" y="142"/>
                  </a:lnTo>
                  <a:lnTo>
                    <a:pt x="210" y="135"/>
                  </a:lnTo>
                  <a:lnTo>
                    <a:pt x="209" y="135"/>
                  </a:lnTo>
                  <a:lnTo>
                    <a:pt x="208" y="137"/>
                  </a:lnTo>
                  <a:lnTo>
                    <a:pt x="208" y="143"/>
                  </a:lnTo>
                  <a:lnTo>
                    <a:pt x="201" y="139"/>
                  </a:lnTo>
                  <a:lnTo>
                    <a:pt x="198" y="135"/>
                  </a:lnTo>
                  <a:lnTo>
                    <a:pt x="196" y="133"/>
                  </a:lnTo>
                  <a:lnTo>
                    <a:pt x="194" y="129"/>
                  </a:lnTo>
                  <a:lnTo>
                    <a:pt x="190" y="129"/>
                  </a:lnTo>
                  <a:lnTo>
                    <a:pt x="188" y="130"/>
                  </a:lnTo>
                  <a:lnTo>
                    <a:pt x="187" y="132"/>
                  </a:lnTo>
                  <a:lnTo>
                    <a:pt x="186" y="134"/>
                  </a:lnTo>
                  <a:lnTo>
                    <a:pt x="186" y="141"/>
                  </a:lnTo>
                  <a:lnTo>
                    <a:pt x="181" y="134"/>
                  </a:lnTo>
                  <a:lnTo>
                    <a:pt x="181" y="126"/>
                  </a:lnTo>
                  <a:lnTo>
                    <a:pt x="184" y="118"/>
                  </a:lnTo>
                  <a:lnTo>
                    <a:pt x="189" y="108"/>
                  </a:lnTo>
                  <a:lnTo>
                    <a:pt x="192" y="99"/>
                  </a:lnTo>
                  <a:lnTo>
                    <a:pt x="194" y="90"/>
                  </a:lnTo>
                  <a:lnTo>
                    <a:pt x="192" y="87"/>
                  </a:lnTo>
                  <a:lnTo>
                    <a:pt x="190" y="85"/>
                  </a:lnTo>
                  <a:lnTo>
                    <a:pt x="186" y="85"/>
                  </a:lnTo>
                  <a:lnTo>
                    <a:pt x="181" y="87"/>
                  </a:lnTo>
                  <a:lnTo>
                    <a:pt x="176" y="87"/>
                  </a:lnTo>
                  <a:lnTo>
                    <a:pt x="173" y="86"/>
                  </a:lnTo>
                  <a:lnTo>
                    <a:pt x="170" y="84"/>
                  </a:lnTo>
                  <a:lnTo>
                    <a:pt x="168" y="83"/>
                  </a:lnTo>
                  <a:lnTo>
                    <a:pt x="166" y="80"/>
                  </a:lnTo>
                  <a:lnTo>
                    <a:pt x="162" y="79"/>
                  </a:lnTo>
                  <a:lnTo>
                    <a:pt x="156" y="79"/>
                  </a:lnTo>
                  <a:lnTo>
                    <a:pt x="154" y="80"/>
                  </a:lnTo>
                  <a:lnTo>
                    <a:pt x="151" y="80"/>
                  </a:lnTo>
                  <a:lnTo>
                    <a:pt x="148" y="79"/>
                  </a:lnTo>
                  <a:lnTo>
                    <a:pt x="148" y="70"/>
                  </a:lnTo>
                  <a:lnTo>
                    <a:pt x="145" y="64"/>
                  </a:lnTo>
                  <a:lnTo>
                    <a:pt x="138" y="62"/>
                  </a:lnTo>
                  <a:lnTo>
                    <a:pt x="128" y="62"/>
                  </a:lnTo>
                  <a:lnTo>
                    <a:pt x="118" y="48"/>
                  </a:lnTo>
                  <a:lnTo>
                    <a:pt x="117" y="41"/>
                  </a:lnTo>
                  <a:lnTo>
                    <a:pt x="114" y="39"/>
                  </a:lnTo>
                  <a:lnTo>
                    <a:pt x="111" y="38"/>
                  </a:lnTo>
                  <a:lnTo>
                    <a:pt x="106" y="37"/>
                  </a:lnTo>
                  <a:lnTo>
                    <a:pt x="103" y="37"/>
                  </a:lnTo>
                  <a:lnTo>
                    <a:pt x="99" y="36"/>
                  </a:lnTo>
                  <a:lnTo>
                    <a:pt x="97" y="36"/>
                  </a:lnTo>
                  <a:lnTo>
                    <a:pt x="94" y="35"/>
                  </a:lnTo>
                  <a:lnTo>
                    <a:pt x="91" y="35"/>
                  </a:lnTo>
                  <a:lnTo>
                    <a:pt x="75" y="43"/>
                  </a:lnTo>
                  <a:lnTo>
                    <a:pt x="74" y="45"/>
                  </a:lnTo>
                  <a:lnTo>
                    <a:pt x="71" y="48"/>
                  </a:lnTo>
                  <a:lnTo>
                    <a:pt x="70" y="50"/>
                  </a:lnTo>
                  <a:lnTo>
                    <a:pt x="68" y="52"/>
                  </a:lnTo>
                  <a:lnTo>
                    <a:pt x="67" y="55"/>
                  </a:lnTo>
                  <a:lnTo>
                    <a:pt x="64" y="55"/>
                  </a:lnTo>
                  <a:lnTo>
                    <a:pt x="61" y="53"/>
                  </a:lnTo>
                  <a:lnTo>
                    <a:pt x="59" y="52"/>
                  </a:lnTo>
                  <a:lnTo>
                    <a:pt x="55" y="50"/>
                  </a:lnTo>
                  <a:lnTo>
                    <a:pt x="53" y="49"/>
                  </a:lnTo>
                  <a:lnTo>
                    <a:pt x="50" y="49"/>
                  </a:lnTo>
                  <a:lnTo>
                    <a:pt x="49" y="50"/>
                  </a:lnTo>
                  <a:lnTo>
                    <a:pt x="48" y="50"/>
                  </a:lnTo>
                  <a:lnTo>
                    <a:pt x="48" y="51"/>
                  </a:lnTo>
                  <a:lnTo>
                    <a:pt x="47" y="52"/>
                  </a:lnTo>
                  <a:lnTo>
                    <a:pt x="46" y="55"/>
                  </a:lnTo>
                  <a:lnTo>
                    <a:pt x="45" y="58"/>
                  </a:lnTo>
                  <a:lnTo>
                    <a:pt x="42" y="60"/>
                  </a:lnTo>
                  <a:lnTo>
                    <a:pt x="40" y="64"/>
                  </a:lnTo>
                  <a:lnTo>
                    <a:pt x="38" y="65"/>
                  </a:lnTo>
                  <a:lnTo>
                    <a:pt x="34" y="66"/>
                  </a:lnTo>
                  <a:lnTo>
                    <a:pt x="31" y="66"/>
                  </a:lnTo>
                  <a:lnTo>
                    <a:pt x="28" y="67"/>
                  </a:lnTo>
                  <a:lnTo>
                    <a:pt x="25" y="71"/>
                  </a:lnTo>
                  <a:lnTo>
                    <a:pt x="23" y="78"/>
                  </a:lnTo>
                  <a:lnTo>
                    <a:pt x="20" y="81"/>
                  </a:lnTo>
                  <a:lnTo>
                    <a:pt x="16" y="86"/>
                  </a:lnTo>
                  <a:lnTo>
                    <a:pt x="12" y="87"/>
                  </a:lnTo>
                  <a:lnTo>
                    <a:pt x="7" y="94"/>
                  </a:lnTo>
                  <a:lnTo>
                    <a:pt x="0" y="51"/>
                  </a:lnTo>
                  <a:lnTo>
                    <a:pt x="126" y="28"/>
                  </a:lnTo>
                  <a:lnTo>
                    <a:pt x="146" y="23"/>
                  </a:lnTo>
                  <a:lnTo>
                    <a:pt x="170" y="18"/>
                  </a:lnTo>
                  <a:lnTo>
                    <a:pt x="194" y="14"/>
                  </a:lnTo>
                  <a:lnTo>
                    <a:pt x="206" y="10"/>
                  </a:lnTo>
                  <a:lnTo>
                    <a:pt x="222" y="7"/>
                  </a:lnTo>
                  <a:lnTo>
                    <a:pt x="239" y="2"/>
                  </a:lnTo>
                  <a:lnTo>
                    <a:pt x="255"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52" name="Freeform 98">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800AF706-089D-43EF-A16A-D8C260CA8FF3}"/>
                </a:ext>
              </a:extLst>
            </p:cNvPr>
            <p:cNvSpPr>
              <a:spLocks/>
            </p:cNvSpPr>
            <p:nvPr/>
          </p:nvSpPr>
          <p:spPr bwMode="auto">
            <a:xfrm>
              <a:off x="8990938" y="3074508"/>
              <a:ext cx="40500" cy="93465"/>
            </a:xfrm>
            <a:custGeom>
              <a:avLst/>
              <a:gdLst/>
              <a:ahLst/>
              <a:cxnLst>
                <a:cxn ang="0">
                  <a:pos x="20" y="0"/>
                </a:cxn>
                <a:cxn ang="0">
                  <a:pos x="25" y="4"/>
                </a:cxn>
                <a:cxn ang="0">
                  <a:pos x="25" y="8"/>
                </a:cxn>
                <a:cxn ang="0">
                  <a:pos x="24" y="14"/>
                </a:cxn>
                <a:cxn ang="0">
                  <a:pos x="21" y="20"/>
                </a:cxn>
                <a:cxn ang="0">
                  <a:pos x="19" y="27"/>
                </a:cxn>
                <a:cxn ang="0">
                  <a:pos x="18" y="34"/>
                </a:cxn>
                <a:cxn ang="0">
                  <a:pos x="20" y="40"/>
                </a:cxn>
                <a:cxn ang="0">
                  <a:pos x="6" y="56"/>
                </a:cxn>
                <a:cxn ang="0">
                  <a:pos x="0" y="56"/>
                </a:cxn>
                <a:cxn ang="0">
                  <a:pos x="2" y="44"/>
                </a:cxn>
                <a:cxn ang="0">
                  <a:pos x="6" y="32"/>
                </a:cxn>
                <a:cxn ang="0">
                  <a:pos x="12" y="22"/>
                </a:cxn>
                <a:cxn ang="0">
                  <a:pos x="12" y="16"/>
                </a:cxn>
                <a:cxn ang="0">
                  <a:pos x="10" y="14"/>
                </a:cxn>
                <a:cxn ang="0">
                  <a:pos x="6" y="14"/>
                </a:cxn>
                <a:cxn ang="0">
                  <a:pos x="7" y="11"/>
                </a:cxn>
                <a:cxn ang="0">
                  <a:pos x="10" y="8"/>
                </a:cxn>
                <a:cxn ang="0">
                  <a:pos x="13" y="6"/>
                </a:cxn>
                <a:cxn ang="0">
                  <a:pos x="16" y="5"/>
                </a:cxn>
                <a:cxn ang="0">
                  <a:pos x="20" y="0"/>
                </a:cxn>
              </a:cxnLst>
              <a:rect l="0" t="0" r="r" b="b"/>
              <a:pathLst>
                <a:path w="25" h="56">
                  <a:moveTo>
                    <a:pt x="20" y="0"/>
                  </a:moveTo>
                  <a:lnTo>
                    <a:pt x="25" y="4"/>
                  </a:lnTo>
                  <a:lnTo>
                    <a:pt x="25" y="8"/>
                  </a:lnTo>
                  <a:lnTo>
                    <a:pt x="24" y="14"/>
                  </a:lnTo>
                  <a:lnTo>
                    <a:pt x="21" y="20"/>
                  </a:lnTo>
                  <a:lnTo>
                    <a:pt x="19" y="27"/>
                  </a:lnTo>
                  <a:lnTo>
                    <a:pt x="18" y="34"/>
                  </a:lnTo>
                  <a:lnTo>
                    <a:pt x="20" y="40"/>
                  </a:lnTo>
                  <a:lnTo>
                    <a:pt x="6" y="56"/>
                  </a:lnTo>
                  <a:lnTo>
                    <a:pt x="0" y="56"/>
                  </a:lnTo>
                  <a:lnTo>
                    <a:pt x="2" y="44"/>
                  </a:lnTo>
                  <a:lnTo>
                    <a:pt x="6" y="32"/>
                  </a:lnTo>
                  <a:lnTo>
                    <a:pt x="12" y="22"/>
                  </a:lnTo>
                  <a:lnTo>
                    <a:pt x="12" y="16"/>
                  </a:lnTo>
                  <a:lnTo>
                    <a:pt x="10" y="14"/>
                  </a:lnTo>
                  <a:lnTo>
                    <a:pt x="6" y="14"/>
                  </a:lnTo>
                  <a:lnTo>
                    <a:pt x="7" y="11"/>
                  </a:lnTo>
                  <a:lnTo>
                    <a:pt x="10" y="8"/>
                  </a:lnTo>
                  <a:lnTo>
                    <a:pt x="13" y="6"/>
                  </a:lnTo>
                  <a:lnTo>
                    <a:pt x="16" y="5"/>
                  </a:lnTo>
                  <a:lnTo>
                    <a:pt x="20"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53" name="Freeform 99">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7645560-20FE-4E93-9231-1A565DE7626D}"/>
                </a:ext>
              </a:extLst>
            </p:cNvPr>
            <p:cNvSpPr>
              <a:spLocks/>
            </p:cNvSpPr>
            <p:nvPr/>
          </p:nvSpPr>
          <p:spPr bwMode="auto">
            <a:xfrm>
              <a:off x="7343466" y="3436687"/>
              <a:ext cx="996260" cy="365518"/>
            </a:xfrm>
            <a:custGeom>
              <a:avLst/>
              <a:gdLst/>
              <a:ahLst/>
              <a:cxnLst>
                <a:cxn ang="0">
                  <a:pos x="615" y="2"/>
                </a:cxn>
                <a:cxn ang="0">
                  <a:pos x="612" y="11"/>
                </a:cxn>
                <a:cxn ang="0">
                  <a:pos x="612" y="22"/>
                </a:cxn>
                <a:cxn ang="0">
                  <a:pos x="601" y="32"/>
                </a:cxn>
                <a:cxn ang="0">
                  <a:pos x="587" y="47"/>
                </a:cxn>
                <a:cxn ang="0">
                  <a:pos x="572" y="54"/>
                </a:cxn>
                <a:cxn ang="0">
                  <a:pos x="558" y="65"/>
                </a:cxn>
                <a:cxn ang="0">
                  <a:pos x="556" y="62"/>
                </a:cxn>
                <a:cxn ang="0">
                  <a:pos x="555" y="60"/>
                </a:cxn>
                <a:cxn ang="0">
                  <a:pos x="549" y="61"/>
                </a:cxn>
                <a:cxn ang="0">
                  <a:pos x="547" y="64"/>
                </a:cxn>
                <a:cxn ang="0">
                  <a:pos x="544" y="69"/>
                </a:cxn>
                <a:cxn ang="0">
                  <a:pos x="539" y="71"/>
                </a:cxn>
                <a:cxn ang="0">
                  <a:pos x="534" y="79"/>
                </a:cxn>
                <a:cxn ang="0">
                  <a:pos x="521" y="91"/>
                </a:cxn>
                <a:cxn ang="0">
                  <a:pos x="504" y="107"/>
                </a:cxn>
                <a:cxn ang="0">
                  <a:pos x="481" y="117"/>
                </a:cxn>
                <a:cxn ang="0">
                  <a:pos x="462" y="133"/>
                </a:cxn>
                <a:cxn ang="0">
                  <a:pos x="447" y="153"/>
                </a:cxn>
                <a:cxn ang="0">
                  <a:pos x="441" y="177"/>
                </a:cxn>
                <a:cxn ang="0">
                  <a:pos x="219" y="201"/>
                </a:cxn>
                <a:cxn ang="0">
                  <a:pos x="114" y="212"/>
                </a:cxn>
                <a:cxn ang="0">
                  <a:pos x="31" y="218"/>
                </a:cxn>
                <a:cxn ang="0">
                  <a:pos x="0" y="217"/>
                </a:cxn>
                <a:cxn ang="0">
                  <a:pos x="3" y="215"/>
                </a:cxn>
                <a:cxn ang="0">
                  <a:pos x="7" y="200"/>
                </a:cxn>
                <a:cxn ang="0">
                  <a:pos x="12" y="181"/>
                </a:cxn>
                <a:cxn ang="0">
                  <a:pos x="8" y="175"/>
                </a:cxn>
                <a:cxn ang="0">
                  <a:pos x="15" y="170"/>
                </a:cxn>
                <a:cxn ang="0">
                  <a:pos x="20" y="167"/>
                </a:cxn>
                <a:cxn ang="0">
                  <a:pos x="20" y="160"/>
                </a:cxn>
                <a:cxn ang="0">
                  <a:pos x="19" y="155"/>
                </a:cxn>
                <a:cxn ang="0">
                  <a:pos x="21" y="152"/>
                </a:cxn>
                <a:cxn ang="0">
                  <a:pos x="24" y="151"/>
                </a:cxn>
                <a:cxn ang="0">
                  <a:pos x="28" y="149"/>
                </a:cxn>
                <a:cxn ang="0">
                  <a:pos x="31" y="141"/>
                </a:cxn>
                <a:cxn ang="0">
                  <a:pos x="35" y="135"/>
                </a:cxn>
                <a:cxn ang="0">
                  <a:pos x="36" y="133"/>
                </a:cxn>
                <a:cxn ang="0">
                  <a:pos x="34" y="132"/>
                </a:cxn>
                <a:cxn ang="0">
                  <a:pos x="30" y="127"/>
                </a:cxn>
                <a:cxn ang="0">
                  <a:pos x="36" y="117"/>
                </a:cxn>
                <a:cxn ang="0">
                  <a:pos x="38" y="107"/>
                </a:cxn>
                <a:cxn ang="0">
                  <a:pos x="38" y="104"/>
                </a:cxn>
                <a:cxn ang="0">
                  <a:pos x="41" y="100"/>
                </a:cxn>
                <a:cxn ang="0">
                  <a:pos x="39" y="95"/>
                </a:cxn>
                <a:cxn ang="0">
                  <a:pos x="44" y="93"/>
                </a:cxn>
                <a:cxn ang="0">
                  <a:pos x="48" y="79"/>
                </a:cxn>
                <a:cxn ang="0">
                  <a:pos x="151" y="70"/>
                </a:cxn>
                <a:cxn ang="0">
                  <a:pos x="152" y="62"/>
                </a:cxn>
                <a:cxn ang="0">
                  <a:pos x="151" y="57"/>
                </a:cxn>
                <a:cxn ang="0">
                  <a:pos x="149" y="56"/>
                </a:cxn>
                <a:cxn ang="0">
                  <a:pos x="179" y="53"/>
                </a:cxn>
                <a:cxn ang="0">
                  <a:pos x="251" y="47"/>
                </a:cxn>
                <a:cxn ang="0">
                  <a:pos x="340" y="37"/>
                </a:cxn>
                <a:cxn ang="0">
                  <a:pos x="411" y="32"/>
                </a:cxn>
                <a:cxn ang="0">
                  <a:pos x="471" y="23"/>
                </a:cxn>
                <a:cxn ang="0">
                  <a:pos x="524" y="16"/>
                </a:cxn>
                <a:cxn ang="0">
                  <a:pos x="584" y="7"/>
                </a:cxn>
              </a:cxnLst>
              <a:rect l="0" t="0" r="r" b="b"/>
              <a:pathLst>
                <a:path w="615" h="219">
                  <a:moveTo>
                    <a:pt x="612" y="0"/>
                  </a:moveTo>
                  <a:lnTo>
                    <a:pt x="615" y="2"/>
                  </a:lnTo>
                  <a:lnTo>
                    <a:pt x="615" y="6"/>
                  </a:lnTo>
                  <a:lnTo>
                    <a:pt x="612" y="11"/>
                  </a:lnTo>
                  <a:lnTo>
                    <a:pt x="611" y="16"/>
                  </a:lnTo>
                  <a:lnTo>
                    <a:pt x="612" y="22"/>
                  </a:lnTo>
                  <a:lnTo>
                    <a:pt x="605" y="26"/>
                  </a:lnTo>
                  <a:lnTo>
                    <a:pt x="601" y="32"/>
                  </a:lnTo>
                  <a:lnTo>
                    <a:pt x="596" y="48"/>
                  </a:lnTo>
                  <a:lnTo>
                    <a:pt x="587" y="47"/>
                  </a:lnTo>
                  <a:lnTo>
                    <a:pt x="579" y="49"/>
                  </a:lnTo>
                  <a:lnTo>
                    <a:pt x="572" y="54"/>
                  </a:lnTo>
                  <a:lnTo>
                    <a:pt x="562" y="68"/>
                  </a:lnTo>
                  <a:lnTo>
                    <a:pt x="558" y="65"/>
                  </a:lnTo>
                  <a:lnTo>
                    <a:pt x="556" y="64"/>
                  </a:lnTo>
                  <a:lnTo>
                    <a:pt x="556" y="62"/>
                  </a:lnTo>
                  <a:lnTo>
                    <a:pt x="555" y="61"/>
                  </a:lnTo>
                  <a:lnTo>
                    <a:pt x="555" y="60"/>
                  </a:lnTo>
                  <a:lnTo>
                    <a:pt x="552" y="60"/>
                  </a:lnTo>
                  <a:lnTo>
                    <a:pt x="549" y="61"/>
                  </a:lnTo>
                  <a:lnTo>
                    <a:pt x="548" y="63"/>
                  </a:lnTo>
                  <a:lnTo>
                    <a:pt x="547" y="64"/>
                  </a:lnTo>
                  <a:lnTo>
                    <a:pt x="546" y="67"/>
                  </a:lnTo>
                  <a:lnTo>
                    <a:pt x="544" y="69"/>
                  </a:lnTo>
                  <a:lnTo>
                    <a:pt x="542" y="71"/>
                  </a:lnTo>
                  <a:lnTo>
                    <a:pt x="539" y="71"/>
                  </a:lnTo>
                  <a:lnTo>
                    <a:pt x="537" y="70"/>
                  </a:lnTo>
                  <a:lnTo>
                    <a:pt x="534" y="79"/>
                  </a:lnTo>
                  <a:lnTo>
                    <a:pt x="531" y="90"/>
                  </a:lnTo>
                  <a:lnTo>
                    <a:pt x="521" y="91"/>
                  </a:lnTo>
                  <a:lnTo>
                    <a:pt x="512" y="98"/>
                  </a:lnTo>
                  <a:lnTo>
                    <a:pt x="504" y="107"/>
                  </a:lnTo>
                  <a:lnTo>
                    <a:pt x="497" y="116"/>
                  </a:lnTo>
                  <a:lnTo>
                    <a:pt x="481" y="117"/>
                  </a:lnTo>
                  <a:lnTo>
                    <a:pt x="469" y="123"/>
                  </a:lnTo>
                  <a:lnTo>
                    <a:pt x="462" y="133"/>
                  </a:lnTo>
                  <a:lnTo>
                    <a:pt x="459" y="147"/>
                  </a:lnTo>
                  <a:lnTo>
                    <a:pt x="447" y="153"/>
                  </a:lnTo>
                  <a:lnTo>
                    <a:pt x="441" y="153"/>
                  </a:lnTo>
                  <a:lnTo>
                    <a:pt x="441" y="177"/>
                  </a:lnTo>
                  <a:lnTo>
                    <a:pt x="331" y="189"/>
                  </a:lnTo>
                  <a:lnTo>
                    <a:pt x="219" y="201"/>
                  </a:lnTo>
                  <a:lnTo>
                    <a:pt x="166" y="205"/>
                  </a:lnTo>
                  <a:lnTo>
                    <a:pt x="114" y="212"/>
                  </a:lnTo>
                  <a:lnTo>
                    <a:pt x="62" y="217"/>
                  </a:lnTo>
                  <a:lnTo>
                    <a:pt x="31" y="218"/>
                  </a:lnTo>
                  <a:lnTo>
                    <a:pt x="0" y="219"/>
                  </a:lnTo>
                  <a:lnTo>
                    <a:pt x="0" y="217"/>
                  </a:lnTo>
                  <a:lnTo>
                    <a:pt x="2" y="216"/>
                  </a:lnTo>
                  <a:lnTo>
                    <a:pt x="3" y="215"/>
                  </a:lnTo>
                  <a:lnTo>
                    <a:pt x="10" y="211"/>
                  </a:lnTo>
                  <a:lnTo>
                    <a:pt x="7" y="200"/>
                  </a:lnTo>
                  <a:lnTo>
                    <a:pt x="8" y="190"/>
                  </a:lnTo>
                  <a:lnTo>
                    <a:pt x="12" y="181"/>
                  </a:lnTo>
                  <a:lnTo>
                    <a:pt x="8" y="177"/>
                  </a:lnTo>
                  <a:lnTo>
                    <a:pt x="8" y="175"/>
                  </a:lnTo>
                  <a:lnTo>
                    <a:pt x="10" y="173"/>
                  </a:lnTo>
                  <a:lnTo>
                    <a:pt x="15" y="170"/>
                  </a:lnTo>
                  <a:lnTo>
                    <a:pt x="16" y="170"/>
                  </a:lnTo>
                  <a:lnTo>
                    <a:pt x="20" y="167"/>
                  </a:lnTo>
                  <a:lnTo>
                    <a:pt x="21" y="163"/>
                  </a:lnTo>
                  <a:lnTo>
                    <a:pt x="20" y="160"/>
                  </a:lnTo>
                  <a:lnTo>
                    <a:pt x="20" y="158"/>
                  </a:lnTo>
                  <a:lnTo>
                    <a:pt x="19" y="155"/>
                  </a:lnTo>
                  <a:lnTo>
                    <a:pt x="20" y="153"/>
                  </a:lnTo>
                  <a:lnTo>
                    <a:pt x="21" y="152"/>
                  </a:lnTo>
                  <a:lnTo>
                    <a:pt x="22" y="152"/>
                  </a:lnTo>
                  <a:lnTo>
                    <a:pt x="24" y="151"/>
                  </a:lnTo>
                  <a:lnTo>
                    <a:pt x="27" y="151"/>
                  </a:lnTo>
                  <a:lnTo>
                    <a:pt x="28" y="149"/>
                  </a:lnTo>
                  <a:lnTo>
                    <a:pt x="30" y="145"/>
                  </a:lnTo>
                  <a:lnTo>
                    <a:pt x="31" y="141"/>
                  </a:lnTo>
                  <a:lnTo>
                    <a:pt x="34" y="138"/>
                  </a:lnTo>
                  <a:lnTo>
                    <a:pt x="35" y="135"/>
                  </a:lnTo>
                  <a:lnTo>
                    <a:pt x="36" y="134"/>
                  </a:lnTo>
                  <a:lnTo>
                    <a:pt x="36" y="133"/>
                  </a:lnTo>
                  <a:lnTo>
                    <a:pt x="35" y="132"/>
                  </a:lnTo>
                  <a:lnTo>
                    <a:pt x="34" y="132"/>
                  </a:lnTo>
                  <a:lnTo>
                    <a:pt x="31" y="130"/>
                  </a:lnTo>
                  <a:lnTo>
                    <a:pt x="30" y="127"/>
                  </a:lnTo>
                  <a:lnTo>
                    <a:pt x="32" y="121"/>
                  </a:lnTo>
                  <a:lnTo>
                    <a:pt x="36" y="117"/>
                  </a:lnTo>
                  <a:lnTo>
                    <a:pt x="38" y="112"/>
                  </a:lnTo>
                  <a:lnTo>
                    <a:pt x="38" y="107"/>
                  </a:lnTo>
                  <a:lnTo>
                    <a:pt x="36" y="104"/>
                  </a:lnTo>
                  <a:lnTo>
                    <a:pt x="38" y="104"/>
                  </a:lnTo>
                  <a:lnTo>
                    <a:pt x="41" y="102"/>
                  </a:lnTo>
                  <a:lnTo>
                    <a:pt x="41" y="100"/>
                  </a:lnTo>
                  <a:lnTo>
                    <a:pt x="39" y="98"/>
                  </a:lnTo>
                  <a:lnTo>
                    <a:pt x="39" y="95"/>
                  </a:lnTo>
                  <a:lnTo>
                    <a:pt x="38" y="93"/>
                  </a:lnTo>
                  <a:lnTo>
                    <a:pt x="44" y="93"/>
                  </a:lnTo>
                  <a:lnTo>
                    <a:pt x="44" y="83"/>
                  </a:lnTo>
                  <a:lnTo>
                    <a:pt x="48" y="79"/>
                  </a:lnTo>
                  <a:lnTo>
                    <a:pt x="100" y="76"/>
                  </a:lnTo>
                  <a:lnTo>
                    <a:pt x="151" y="70"/>
                  </a:lnTo>
                  <a:lnTo>
                    <a:pt x="151" y="64"/>
                  </a:lnTo>
                  <a:lnTo>
                    <a:pt x="152" y="62"/>
                  </a:lnTo>
                  <a:lnTo>
                    <a:pt x="152" y="60"/>
                  </a:lnTo>
                  <a:lnTo>
                    <a:pt x="151" y="57"/>
                  </a:lnTo>
                  <a:lnTo>
                    <a:pt x="150" y="56"/>
                  </a:lnTo>
                  <a:lnTo>
                    <a:pt x="149" y="56"/>
                  </a:lnTo>
                  <a:lnTo>
                    <a:pt x="163" y="55"/>
                  </a:lnTo>
                  <a:lnTo>
                    <a:pt x="179" y="53"/>
                  </a:lnTo>
                  <a:lnTo>
                    <a:pt x="197" y="51"/>
                  </a:lnTo>
                  <a:lnTo>
                    <a:pt x="251" y="47"/>
                  </a:lnTo>
                  <a:lnTo>
                    <a:pt x="308" y="42"/>
                  </a:lnTo>
                  <a:lnTo>
                    <a:pt x="340" y="37"/>
                  </a:lnTo>
                  <a:lnTo>
                    <a:pt x="371" y="34"/>
                  </a:lnTo>
                  <a:lnTo>
                    <a:pt x="411" y="32"/>
                  </a:lnTo>
                  <a:lnTo>
                    <a:pt x="449" y="28"/>
                  </a:lnTo>
                  <a:lnTo>
                    <a:pt x="471" y="23"/>
                  </a:lnTo>
                  <a:lnTo>
                    <a:pt x="492" y="20"/>
                  </a:lnTo>
                  <a:lnTo>
                    <a:pt x="524" y="16"/>
                  </a:lnTo>
                  <a:lnTo>
                    <a:pt x="554" y="13"/>
                  </a:lnTo>
                  <a:lnTo>
                    <a:pt x="584" y="7"/>
                  </a:lnTo>
                  <a:lnTo>
                    <a:pt x="612"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54" name="Freeform 100">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E968F046-4CB6-4273-B46C-AFEAA0988BA4}"/>
                </a:ext>
              </a:extLst>
            </p:cNvPr>
            <p:cNvSpPr>
              <a:spLocks/>
            </p:cNvSpPr>
            <p:nvPr/>
          </p:nvSpPr>
          <p:spPr bwMode="auto">
            <a:xfrm>
              <a:off x="8061096" y="3319855"/>
              <a:ext cx="1009220" cy="465659"/>
            </a:xfrm>
            <a:custGeom>
              <a:avLst/>
              <a:gdLst/>
              <a:ahLst/>
              <a:cxnLst>
                <a:cxn ang="0">
                  <a:pos x="598" y="21"/>
                </a:cxn>
                <a:cxn ang="0">
                  <a:pos x="598" y="25"/>
                </a:cxn>
                <a:cxn ang="0">
                  <a:pos x="574" y="22"/>
                </a:cxn>
                <a:cxn ang="0">
                  <a:pos x="586" y="34"/>
                </a:cxn>
                <a:cxn ang="0">
                  <a:pos x="570" y="39"/>
                </a:cxn>
                <a:cxn ang="0">
                  <a:pos x="556" y="50"/>
                </a:cxn>
                <a:cxn ang="0">
                  <a:pos x="537" y="36"/>
                </a:cxn>
                <a:cxn ang="0">
                  <a:pos x="558" y="63"/>
                </a:cxn>
                <a:cxn ang="0">
                  <a:pos x="567" y="57"/>
                </a:cxn>
                <a:cxn ang="0">
                  <a:pos x="574" y="58"/>
                </a:cxn>
                <a:cxn ang="0">
                  <a:pos x="592" y="68"/>
                </a:cxn>
                <a:cxn ang="0">
                  <a:pos x="604" y="78"/>
                </a:cxn>
                <a:cxn ang="0">
                  <a:pos x="614" y="55"/>
                </a:cxn>
                <a:cxn ang="0">
                  <a:pos x="623" y="78"/>
                </a:cxn>
                <a:cxn ang="0">
                  <a:pos x="604" y="106"/>
                </a:cxn>
                <a:cxn ang="0">
                  <a:pos x="580" y="98"/>
                </a:cxn>
                <a:cxn ang="0">
                  <a:pos x="571" y="104"/>
                </a:cxn>
                <a:cxn ang="0">
                  <a:pos x="564" y="98"/>
                </a:cxn>
                <a:cxn ang="0">
                  <a:pos x="560" y="110"/>
                </a:cxn>
                <a:cxn ang="0">
                  <a:pos x="545" y="114"/>
                </a:cxn>
                <a:cxn ang="0">
                  <a:pos x="569" y="127"/>
                </a:cxn>
                <a:cxn ang="0">
                  <a:pos x="567" y="135"/>
                </a:cxn>
                <a:cxn ang="0">
                  <a:pos x="560" y="152"/>
                </a:cxn>
                <a:cxn ang="0">
                  <a:pos x="540" y="148"/>
                </a:cxn>
                <a:cxn ang="0">
                  <a:pos x="569" y="154"/>
                </a:cxn>
                <a:cxn ang="0">
                  <a:pos x="585" y="148"/>
                </a:cxn>
                <a:cxn ang="0">
                  <a:pos x="588" y="162"/>
                </a:cxn>
                <a:cxn ang="0">
                  <a:pos x="581" y="168"/>
                </a:cxn>
                <a:cxn ang="0">
                  <a:pos x="564" y="174"/>
                </a:cxn>
                <a:cxn ang="0">
                  <a:pos x="530" y="197"/>
                </a:cxn>
                <a:cxn ang="0">
                  <a:pos x="522" y="187"/>
                </a:cxn>
                <a:cxn ang="0">
                  <a:pos x="509" y="218"/>
                </a:cxn>
                <a:cxn ang="0">
                  <a:pos x="493" y="244"/>
                </a:cxn>
                <a:cxn ang="0">
                  <a:pos x="462" y="274"/>
                </a:cxn>
                <a:cxn ang="0">
                  <a:pos x="435" y="266"/>
                </a:cxn>
                <a:cxn ang="0">
                  <a:pos x="415" y="253"/>
                </a:cxn>
                <a:cxn ang="0">
                  <a:pos x="403" y="247"/>
                </a:cxn>
                <a:cxn ang="0">
                  <a:pos x="396" y="240"/>
                </a:cxn>
                <a:cxn ang="0">
                  <a:pos x="368" y="221"/>
                </a:cxn>
                <a:cxn ang="0">
                  <a:pos x="333" y="210"/>
                </a:cxn>
                <a:cxn ang="0">
                  <a:pos x="266" y="214"/>
                </a:cxn>
                <a:cxn ang="0">
                  <a:pos x="179" y="203"/>
                </a:cxn>
                <a:cxn ang="0">
                  <a:pos x="129" y="215"/>
                </a:cxn>
                <a:cxn ang="0">
                  <a:pos x="106" y="225"/>
                </a:cxn>
                <a:cxn ang="0">
                  <a:pos x="83" y="236"/>
                </a:cxn>
                <a:cxn ang="0">
                  <a:pos x="0" y="247"/>
                </a:cxn>
                <a:cxn ang="0">
                  <a:pos x="18" y="219"/>
                </a:cxn>
                <a:cxn ang="0">
                  <a:pos x="20" y="203"/>
                </a:cxn>
                <a:cxn ang="0">
                  <a:pos x="61" y="183"/>
                </a:cxn>
                <a:cxn ang="0">
                  <a:pos x="88" y="163"/>
                </a:cxn>
                <a:cxn ang="0">
                  <a:pos x="112" y="139"/>
                </a:cxn>
                <a:cxn ang="0">
                  <a:pos x="132" y="126"/>
                </a:cxn>
                <a:cxn ang="0">
                  <a:pos x="158" y="112"/>
                </a:cxn>
                <a:cxn ang="0">
                  <a:pos x="175" y="70"/>
                </a:cxn>
                <a:cxn ang="0">
                  <a:pos x="347" y="48"/>
                </a:cxn>
                <a:cxn ang="0">
                  <a:pos x="494" y="18"/>
                </a:cxn>
                <a:cxn ang="0">
                  <a:pos x="576" y="0"/>
                </a:cxn>
              </a:cxnLst>
              <a:rect l="0" t="0" r="r" b="b"/>
              <a:pathLst>
                <a:path w="623" h="279">
                  <a:moveTo>
                    <a:pt x="576" y="0"/>
                  </a:moveTo>
                  <a:lnTo>
                    <a:pt x="586" y="2"/>
                  </a:lnTo>
                  <a:lnTo>
                    <a:pt x="593" y="9"/>
                  </a:lnTo>
                  <a:lnTo>
                    <a:pt x="600" y="22"/>
                  </a:lnTo>
                  <a:lnTo>
                    <a:pt x="598" y="21"/>
                  </a:lnTo>
                  <a:lnTo>
                    <a:pt x="597" y="19"/>
                  </a:lnTo>
                  <a:lnTo>
                    <a:pt x="592" y="16"/>
                  </a:lnTo>
                  <a:lnTo>
                    <a:pt x="592" y="20"/>
                  </a:lnTo>
                  <a:lnTo>
                    <a:pt x="593" y="22"/>
                  </a:lnTo>
                  <a:lnTo>
                    <a:pt x="598" y="25"/>
                  </a:lnTo>
                  <a:lnTo>
                    <a:pt x="593" y="27"/>
                  </a:lnTo>
                  <a:lnTo>
                    <a:pt x="590" y="25"/>
                  </a:lnTo>
                  <a:lnTo>
                    <a:pt x="585" y="21"/>
                  </a:lnTo>
                  <a:lnTo>
                    <a:pt x="580" y="20"/>
                  </a:lnTo>
                  <a:lnTo>
                    <a:pt x="574" y="22"/>
                  </a:lnTo>
                  <a:lnTo>
                    <a:pt x="578" y="26"/>
                  </a:lnTo>
                  <a:lnTo>
                    <a:pt x="580" y="27"/>
                  </a:lnTo>
                  <a:lnTo>
                    <a:pt x="584" y="27"/>
                  </a:lnTo>
                  <a:lnTo>
                    <a:pt x="586" y="29"/>
                  </a:lnTo>
                  <a:lnTo>
                    <a:pt x="586" y="34"/>
                  </a:lnTo>
                  <a:lnTo>
                    <a:pt x="583" y="34"/>
                  </a:lnTo>
                  <a:lnTo>
                    <a:pt x="580" y="35"/>
                  </a:lnTo>
                  <a:lnTo>
                    <a:pt x="576" y="35"/>
                  </a:lnTo>
                  <a:lnTo>
                    <a:pt x="573" y="36"/>
                  </a:lnTo>
                  <a:lnTo>
                    <a:pt x="570" y="39"/>
                  </a:lnTo>
                  <a:lnTo>
                    <a:pt x="569" y="41"/>
                  </a:lnTo>
                  <a:lnTo>
                    <a:pt x="567" y="44"/>
                  </a:lnTo>
                  <a:lnTo>
                    <a:pt x="560" y="54"/>
                  </a:lnTo>
                  <a:lnTo>
                    <a:pt x="558" y="51"/>
                  </a:lnTo>
                  <a:lnTo>
                    <a:pt x="556" y="50"/>
                  </a:lnTo>
                  <a:lnTo>
                    <a:pt x="547" y="50"/>
                  </a:lnTo>
                  <a:lnTo>
                    <a:pt x="545" y="43"/>
                  </a:lnTo>
                  <a:lnTo>
                    <a:pt x="544" y="35"/>
                  </a:lnTo>
                  <a:lnTo>
                    <a:pt x="541" y="28"/>
                  </a:lnTo>
                  <a:lnTo>
                    <a:pt x="537" y="36"/>
                  </a:lnTo>
                  <a:lnTo>
                    <a:pt x="538" y="43"/>
                  </a:lnTo>
                  <a:lnTo>
                    <a:pt x="545" y="57"/>
                  </a:lnTo>
                  <a:lnTo>
                    <a:pt x="547" y="64"/>
                  </a:lnTo>
                  <a:lnTo>
                    <a:pt x="556" y="64"/>
                  </a:lnTo>
                  <a:lnTo>
                    <a:pt x="558" y="63"/>
                  </a:lnTo>
                  <a:lnTo>
                    <a:pt x="562" y="61"/>
                  </a:lnTo>
                  <a:lnTo>
                    <a:pt x="564" y="58"/>
                  </a:lnTo>
                  <a:lnTo>
                    <a:pt x="566" y="57"/>
                  </a:lnTo>
                  <a:lnTo>
                    <a:pt x="567" y="56"/>
                  </a:lnTo>
                  <a:lnTo>
                    <a:pt x="567" y="57"/>
                  </a:lnTo>
                  <a:lnTo>
                    <a:pt x="569" y="57"/>
                  </a:lnTo>
                  <a:lnTo>
                    <a:pt x="569" y="58"/>
                  </a:lnTo>
                  <a:lnTo>
                    <a:pt x="570" y="60"/>
                  </a:lnTo>
                  <a:lnTo>
                    <a:pt x="572" y="60"/>
                  </a:lnTo>
                  <a:lnTo>
                    <a:pt x="574" y="58"/>
                  </a:lnTo>
                  <a:lnTo>
                    <a:pt x="584" y="55"/>
                  </a:lnTo>
                  <a:lnTo>
                    <a:pt x="594" y="50"/>
                  </a:lnTo>
                  <a:lnTo>
                    <a:pt x="597" y="57"/>
                  </a:lnTo>
                  <a:lnTo>
                    <a:pt x="597" y="63"/>
                  </a:lnTo>
                  <a:lnTo>
                    <a:pt x="592" y="68"/>
                  </a:lnTo>
                  <a:lnTo>
                    <a:pt x="594" y="69"/>
                  </a:lnTo>
                  <a:lnTo>
                    <a:pt x="595" y="71"/>
                  </a:lnTo>
                  <a:lnTo>
                    <a:pt x="595" y="77"/>
                  </a:lnTo>
                  <a:lnTo>
                    <a:pt x="598" y="82"/>
                  </a:lnTo>
                  <a:lnTo>
                    <a:pt x="604" y="78"/>
                  </a:lnTo>
                  <a:lnTo>
                    <a:pt x="605" y="74"/>
                  </a:lnTo>
                  <a:lnTo>
                    <a:pt x="605" y="61"/>
                  </a:lnTo>
                  <a:lnTo>
                    <a:pt x="606" y="56"/>
                  </a:lnTo>
                  <a:lnTo>
                    <a:pt x="612" y="56"/>
                  </a:lnTo>
                  <a:lnTo>
                    <a:pt x="614" y="55"/>
                  </a:lnTo>
                  <a:lnTo>
                    <a:pt x="614" y="54"/>
                  </a:lnTo>
                  <a:lnTo>
                    <a:pt x="619" y="57"/>
                  </a:lnTo>
                  <a:lnTo>
                    <a:pt x="622" y="63"/>
                  </a:lnTo>
                  <a:lnTo>
                    <a:pt x="623" y="70"/>
                  </a:lnTo>
                  <a:lnTo>
                    <a:pt x="623" y="78"/>
                  </a:lnTo>
                  <a:lnTo>
                    <a:pt x="614" y="78"/>
                  </a:lnTo>
                  <a:lnTo>
                    <a:pt x="613" y="83"/>
                  </a:lnTo>
                  <a:lnTo>
                    <a:pt x="611" y="91"/>
                  </a:lnTo>
                  <a:lnTo>
                    <a:pt x="607" y="99"/>
                  </a:lnTo>
                  <a:lnTo>
                    <a:pt x="604" y="106"/>
                  </a:lnTo>
                  <a:lnTo>
                    <a:pt x="597" y="106"/>
                  </a:lnTo>
                  <a:lnTo>
                    <a:pt x="591" y="107"/>
                  </a:lnTo>
                  <a:lnTo>
                    <a:pt x="585" y="106"/>
                  </a:lnTo>
                  <a:lnTo>
                    <a:pt x="581" y="104"/>
                  </a:lnTo>
                  <a:lnTo>
                    <a:pt x="580" y="98"/>
                  </a:lnTo>
                  <a:lnTo>
                    <a:pt x="578" y="100"/>
                  </a:lnTo>
                  <a:lnTo>
                    <a:pt x="578" y="106"/>
                  </a:lnTo>
                  <a:lnTo>
                    <a:pt x="574" y="106"/>
                  </a:lnTo>
                  <a:lnTo>
                    <a:pt x="572" y="105"/>
                  </a:lnTo>
                  <a:lnTo>
                    <a:pt x="571" y="104"/>
                  </a:lnTo>
                  <a:lnTo>
                    <a:pt x="571" y="97"/>
                  </a:lnTo>
                  <a:lnTo>
                    <a:pt x="570" y="96"/>
                  </a:lnTo>
                  <a:lnTo>
                    <a:pt x="567" y="96"/>
                  </a:lnTo>
                  <a:lnTo>
                    <a:pt x="565" y="97"/>
                  </a:lnTo>
                  <a:lnTo>
                    <a:pt x="564" y="98"/>
                  </a:lnTo>
                  <a:lnTo>
                    <a:pt x="564" y="100"/>
                  </a:lnTo>
                  <a:lnTo>
                    <a:pt x="563" y="103"/>
                  </a:lnTo>
                  <a:lnTo>
                    <a:pt x="563" y="106"/>
                  </a:lnTo>
                  <a:lnTo>
                    <a:pt x="562" y="109"/>
                  </a:lnTo>
                  <a:lnTo>
                    <a:pt x="560" y="110"/>
                  </a:lnTo>
                  <a:lnTo>
                    <a:pt x="550" y="110"/>
                  </a:lnTo>
                  <a:lnTo>
                    <a:pt x="536" y="105"/>
                  </a:lnTo>
                  <a:lnTo>
                    <a:pt x="530" y="106"/>
                  </a:lnTo>
                  <a:lnTo>
                    <a:pt x="537" y="112"/>
                  </a:lnTo>
                  <a:lnTo>
                    <a:pt x="545" y="114"/>
                  </a:lnTo>
                  <a:lnTo>
                    <a:pt x="556" y="117"/>
                  </a:lnTo>
                  <a:lnTo>
                    <a:pt x="574" y="121"/>
                  </a:lnTo>
                  <a:lnTo>
                    <a:pt x="574" y="125"/>
                  </a:lnTo>
                  <a:lnTo>
                    <a:pt x="572" y="127"/>
                  </a:lnTo>
                  <a:lnTo>
                    <a:pt x="569" y="127"/>
                  </a:lnTo>
                  <a:lnTo>
                    <a:pt x="566" y="130"/>
                  </a:lnTo>
                  <a:lnTo>
                    <a:pt x="565" y="132"/>
                  </a:lnTo>
                  <a:lnTo>
                    <a:pt x="566" y="133"/>
                  </a:lnTo>
                  <a:lnTo>
                    <a:pt x="566" y="134"/>
                  </a:lnTo>
                  <a:lnTo>
                    <a:pt x="567" y="135"/>
                  </a:lnTo>
                  <a:lnTo>
                    <a:pt x="572" y="135"/>
                  </a:lnTo>
                  <a:lnTo>
                    <a:pt x="572" y="137"/>
                  </a:lnTo>
                  <a:lnTo>
                    <a:pt x="573" y="138"/>
                  </a:lnTo>
                  <a:lnTo>
                    <a:pt x="572" y="140"/>
                  </a:lnTo>
                  <a:lnTo>
                    <a:pt x="560" y="152"/>
                  </a:lnTo>
                  <a:lnTo>
                    <a:pt x="550" y="146"/>
                  </a:lnTo>
                  <a:lnTo>
                    <a:pt x="538" y="140"/>
                  </a:lnTo>
                  <a:lnTo>
                    <a:pt x="537" y="142"/>
                  </a:lnTo>
                  <a:lnTo>
                    <a:pt x="537" y="146"/>
                  </a:lnTo>
                  <a:lnTo>
                    <a:pt x="540" y="148"/>
                  </a:lnTo>
                  <a:lnTo>
                    <a:pt x="542" y="152"/>
                  </a:lnTo>
                  <a:lnTo>
                    <a:pt x="549" y="156"/>
                  </a:lnTo>
                  <a:lnTo>
                    <a:pt x="552" y="158"/>
                  </a:lnTo>
                  <a:lnTo>
                    <a:pt x="560" y="158"/>
                  </a:lnTo>
                  <a:lnTo>
                    <a:pt x="569" y="154"/>
                  </a:lnTo>
                  <a:lnTo>
                    <a:pt x="577" y="153"/>
                  </a:lnTo>
                  <a:lnTo>
                    <a:pt x="584" y="155"/>
                  </a:lnTo>
                  <a:lnTo>
                    <a:pt x="583" y="152"/>
                  </a:lnTo>
                  <a:lnTo>
                    <a:pt x="583" y="148"/>
                  </a:lnTo>
                  <a:lnTo>
                    <a:pt x="585" y="148"/>
                  </a:lnTo>
                  <a:lnTo>
                    <a:pt x="586" y="149"/>
                  </a:lnTo>
                  <a:lnTo>
                    <a:pt x="586" y="152"/>
                  </a:lnTo>
                  <a:lnTo>
                    <a:pt x="590" y="158"/>
                  </a:lnTo>
                  <a:lnTo>
                    <a:pt x="590" y="160"/>
                  </a:lnTo>
                  <a:lnTo>
                    <a:pt x="588" y="162"/>
                  </a:lnTo>
                  <a:lnTo>
                    <a:pt x="587" y="163"/>
                  </a:lnTo>
                  <a:lnTo>
                    <a:pt x="586" y="166"/>
                  </a:lnTo>
                  <a:lnTo>
                    <a:pt x="586" y="169"/>
                  </a:lnTo>
                  <a:lnTo>
                    <a:pt x="584" y="169"/>
                  </a:lnTo>
                  <a:lnTo>
                    <a:pt x="581" y="168"/>
                  </a:lnTo>
                  <a:lnTo>
                    <a:pt x="580" y="168"/>
                  </a:lnTo>
                  <a:lnTo>
                    <a:pt x="579" y="167"/>
                  </a:lnTo>
                  <a:lnTo>
                    <a:pt x="577" y="166"/>
                  </a:lnTo>
                  <a:lnTo>
                    <a:pt x="572" y="166"/>
                  </a:lnTo>
                  <a:lnTo>
                    <a:pt x="564" y="174"/>
                  </a:lnTo>
                  <a:lnTo>
                    <a:pt x="553" y="179"/>
                  </a:lnTo>
                  <a:lnTo>
                    <a:pt x="541" y="180"/>
                  </a:lnTo>
                  <a:lnTo>
                    <a:pt x="536" y="187"/>
                  </a:lnTo>
                  <a:lnTo>
                    <a:pt x="535" y="190"/>
                  </a:lnTo>
                  <a:lnTo>
                    <a:pt x="530" y="197"/>
                  </a:lnTo>
                  <a:lnTo>
                    <a:pt x="529" y="195"/>
                  </a:lnTo>
                  <a:lnTo>
                    <a:pt x="529" y="194"/>
                  </a:lnTo>
                  <a:lnTo>
                    <a:pt x="528" y="191"/>
                  </a:lnTo>
                  <a:lnTo>
                    <a:pt x="526" y="189"/>
                  </a:lnTo>
                  <a:lnTo>
                    <a:pt x="522" y="187"/>
                  </a:lnTo>
                  <a:lnTo>
                    <a:pt x="519" y="186"/>
                  </a:lnTo>
                  <a:lnTo>
                    <a:pt x="521" y="195"/>
                  </a:lnTo>
                  <a:lnTo>
                    <a:pt x="520" y="204"/>
                  </a:lnTo>
                  <a:lnTo>
                    <a:pt x="515" y="211"/>
                  </a:lnTo>
                  <a:lnTo>
                    <a:pt x="509" y="218"/>
                  </a:lnTo>
                  <a:lnTo>
                    <a:pt x="502" y="226"/>
                  </a:lnTo>
                  <a:lnTo>
                    <a:pt x="498" y="236"/>
                  </a:lnTo>
                  <a:lnTo>
                    <a:pt x="496" y="247"/>
                  </a:lnTo>
                  <a:lnTo>
                    <a:pt x="494" y="246"/>
                  </a:lnTo>
                  <a:lnTo>
                    <a:pt x="493" y="244"/>
                  </a:lnTo>
                  <a:lnTo>
                    <a:pt x="488" y="242"/>
                  </a:lnTo>
                  <a:lnTo>
                    <a:pt x="492" y="259"/>
                  </a:lnTo>
                  <a:lnTo>
                    <a:pt x="491" y="267"/>
                  </a:lnTo>
                  <a:lnTo>
                    <a:pt x="477" y="271"/>
                  </a:lnTo>
                  <a:lnTo>
                    <a:pt x="462" y="274"/>
                  </a:lnTo>
                  <a:lnTo>
                    <a:pt x="449" y="279"/>
                  </a:lnTo>
                  <a:lnTo>
                    <a:pt x="445" y="277"/>
                  </a:lnTo>
                  <a:lnTo>
                    <a:pt x="443" y="273"/>
                  </a:lnTo>
                  <a:lnTo>
                    <a:pt x="437" y="267"/>
                  </a:lnTo>
                  <a:lnTo>
                    <a:pt x="435" y="266"/>
                  </a:lnTo>
                  <a:lnTo>
                    <a:pt x="431" y="265"/>
                  </a:lnTo>
                  <a:lnTo>
                    <a:pt x="429" y="264"/>
                  </a:lnTo>
                  <a:lnTo>
                    <a:pt x="425" y="263"/>
                  </a:lnTo>
                  <a:lnTo>
                    <a:pt x="423" y="261"/>
                  </a:lnTo>
                  <a:lnTo>
                    <a:pt x="415" y="253"/>
                  </a:lnTo>
                  <a:lnTo>
                    <a:pt x="411" y="251"/>
                  </a:lnTo>
                  <a:lnTo>
                    <a:pt x="409" y="250"/>
                  </a:lnTo>
                  <a:lnTo>
                    <a:pt x="408" y="249"/>
                  </a:lnTo>
                  <a:lnTo>
                    <a:pt x="406" y="249"/>
                  </a:lnTo>
                  <a:lnTo>
                    <a:pt x="403" y="247"/>
                  </a:lnTo>
                  <a:lnTo>
                    <a:pt x="402" y="246"/>
                  </a:lnTo>
                  <a:lnTo>
                    <a:pt x="402" y="243"/>
                  </a:lnTo>
                  <a:lnTo>
                    <a:pt x="401" y="242"/>
                  </a:lnTo>
                  <a:lnTo>
                    <a:pt x="399" y="242"/>
                  </a:lnTo>
                  <a:lnTo>
                    <a:pt x="396" y="240"/>
                  </a:lnTo>
                  <a:lnTo>
                    <a:pt x="394" y="240"/>
                  </a:lnTo>
                  <a:lnTo>
                    <a:pt x="392" y="239"/>
                  </a:lnTo>
                  <a:lnTo>
                    <a:pt x="385" y="232"/>
                  </a:lnTo>
                  <a:lnTo>
                    <a:pt x="375" y="225"/>
                  </a:lnTo>
                  <a:lnTo>
                    <a:pt x="368" y="221"/>
                  </a:lnTo>
                  <a:lnTo>
                    <a:pt x="361" y="215"/>
                  </a:lnTo>
                  <a:lnTo>
                    <a:pt x="354" y="210"/>
                  </a:lnTo>
                  <a:lnTo>
                    <a:pt x="350" y="208"/>
                  </a:lnTo>
                  <a:lnTo>
                    <a:pt x="343" y="209"/>
                  </a:lnTo>
                  <a:lnTo>
                    <a:pt x="333" y="210"/>
                  </a:lnTo>
                  <a:lnTo>
                    <a:pt x="323" y="212"/>
                  </a:lnTo>
                  <a:lnTo>
                    <a:pt x="314" y="214"/>
                  </a:lnTo>
                  <a:lnTo>
                    <a:pt x="292" y="218"/>
                  </a:lnTo>
                  <a:lnTo>
                    <a:pt x="268" y="223"/>
                  </a:lnTo>
                  <a:lnTo>
                    <a:pt x="266" y="214"/>
                  </a:lnTo>
                  <a:lnTo>
                    <a:pt x="257" y="200"/>
                  </a:lnTo>
                  <a:lnTo>
                    <a:pt x="237" y="197"/>
                  </a:lnTo>
                  <a:lnTo>
                    <a:pt x="217" y="197"/>
                  </a:lnTo>
                  <a:lnTo>
                    <a:pt x="198" y="200"/>
                  </a:lnTo>
                  <a:lnTo>
                    <a:pt x="179" y="203"/>
                  </a:lnTo>
                  <a:lnTo>
                    <a:pt x="155" y="203"/>
                  </a:lnTo>
                  <a:lnTo>
                    <a:pt x="145" y="205"/>
                  </a:lnTo>
                  <a:lnTo>
                    <a:pt x="141" y="207"/>
                  </a:lnTo>
                  <a:lnTo>
                    <a:pt x="131" y="214"/>
                  </a:lnTo>
                  <a:lnTo>
                    <a:pt x="129" y="215"/>
                  </a:lnTo>
                  <a:lnTo>
                    <a:pt x="126" y="215"/>
                  </a:lnTo>
                  <a:lnTo>
                    <a:pt x="122" y="217"/>
                  </a:lnTo>
                  <a:lnTo>
                    <a:pt x="119" y="219"/>
                  </a:lnTo>
                  <a:lnTo>
                    <a:pt x="108" y="225"/>
                  </a:lnTo>
                  <a:lnTo>
                    <a:pt x="106" y="225"/>
                  </a:lnTo>
                  <a:lnTo>
                    <a:pt x="105" y="226"/>
                  </a:lnTo>
                  <a:lnTo>
                    <a:pt x="103" y="226"/>
                  </a:lnTo>
                  <a:lnTo>
                    <a:pt x="102" y="228"/>
                  </a:lnTo>
                  <a:lnTo>
                    <a:pt x="95" y="232"/>
                  </a:lnTo>
                  <a:lnTo>
                    <a:pt x="83" y="236"/>
                  </a:lnTo>
                  <a:lnTo>
                    <a:pt x="70" y="238"/>
                  </a:lnTo>
                  <a:lnTo>
                    <a:pt x="42" y="240"/>
                  </a:lnTo>
                  <a:lnTo>
                    <a:pt x="30" y="242"/>
                  </a:lnTo>
                  <a:lnTo>
                    <a:pt x="16" y="244"/>
                  </a:lnTo>
                  <a:lnTo>
                    <a:pt x="0" y="247"/>
                  </a:lnTo>
                  <a:lnTo>
                    <a:pt x="0" y="225"/>
                  </a:lnTo>
                  <a:lnTo>
                    <a:pt x="7" y="225"/>
                  </a:lnTo>
                  <a:lnTo>
                    <a:pt x="12" y="223"/>
                  </a:lnTo>
                  <a:lnTo>
                    <a:pt x="13" y="222"/>
                  </a:lnTo>
                  <a:lnTo>
                    <a:pt x="18" y="219"/>
                  </a:lnTo>
                  <a:lnTo>
                    <a:pt x="18" y="214"/>
                  </a:lnTo>
                  <a:lnTo>
                    <a:pt x="19" y="212"/>
                  </a:lnTo>
                  <a:lnTo>
                    <a:pt x="19" y="210"/>
                  </a:lnTo>
                  <a:lnTo>
                    <a:pt x="20" y="209"/>
                  </a:lnTo>
                  <a:lnTo>
                    <a:pt x="20" y="203"/>
                  </a:lnTo>
                  <a:lnTo>
                    <a:pt x="27" y="196"/>
                  </a:lnTo>
                  <a:lnTo>
                    <a:pt x="37" y="193"/>
                  </a:lnTo>
                  <a:lnTo>
                    <a:pt x="47" y="190"/>
                  </a:lnTo>
                  <a:lnTo>
                    <a:pt x="58" y="186"/>
                  </a:lnTo>
                  <a:lnTo>
                    <a:pt x="61" y="183"/>
                  </a:lnTo>
                  <a:lnTo>
                    <a:pt x="63" y="180"/>
                  </a:lnTo>
                  <a:lnTo>
                    <a:pt x="77" y="166"/>
                  </a:lnTo>
                  <a:lnTo>
                    <a:pt x="80" y="165"/>
                  </a:lnTo>
                  <a:lnTo>
                    <a:pt x="81" y="163"/>
                  </a:lnTo>
                  <a:lnTo>
                    <a:pt x="88" y="163"/>
                  </a:lnTo>
                  <a:lnTo>
                    <a:pt x="97" y="148"/>
                  </a:lnTo>
                  <a:lnTo>
                    <a:pt x="108" y="135"/>
                  </a:lnTo>
                  <a:lnTo>
                    <a:pt x="110" y="135"/>
                  </a:lnTo>
                  <a:lnTo>
                    <a:pt x="112" y="138"/>
                  </a:lnTo>
                  <a:lnTo>
                    <a:pt x="112" y="139"/>
                  </a:lnTo>
                  <a:lnTo>
                    <a:pt x="113" y="140"/>
                  </a:lnTo>
                  <a:lnTo>
                    <a:pt x="119" y="140"/>
                  </a:lnTo>
                  <a:lnTo>
                    <a:pt x="124" y="137"/>
                  </a:lnTo>
                  <a:lnTo>
                    <a:pt x="127" y="132"/>
                  </a:lnTo>
                  <a:lnTo>
                    <a:pt x="132" y="126"/>
                  </a:lnTo>
                  <a:lnTo>
                    <a:pt x="138" y="123"/>
                  </a:lnTo>
                  <a:lnTo>
                    <a:pt x="144" y="121"/>
                  </a:lnTo>
                  <a:lnTo>
                    <a:pt x="151" y="124"/>
                  </a:lnTo>
                  <a:lnTo>
                    <a:pt x="155" y="118"/>
                  </a:lnTo>
                  <a:lnTo>
                    <a:pt x="158" y="112"/>
                  </a:lnTo>
                  <a:lnTo>
                    <a:pt x="161" y="105"/>
                  </a:lnTo>
                  <a:lnTo>
                    <a:pt x="166" y="99"/>
                  </a:lnTo>
                  <a:lnTo>
                    <a:pt x="173" y="96"/>
                  </a:lnTo>
                  <a:lnTo>
                    <a:pt x="176" y="78"/>
                  </a:lnTo>
                  <a:lnTo>
                    <a:pt x="175" y="70"/>
                  </a:lnTo>
                  <a:lnTo>
                    <a:pt x="205" y="69"/>
                  </a:lnTo>
                  <a:lnTo>
                    <a:pt x="236" y="67"/>
                  </a:lnTo>
                  <a:lnTo>
                    <a:pt x="266" y="62"/>
                  </a:lnTo>
                  <a:lnTo>
                    <a:pt x="304" y="55"/>
                  </a:lnTo>
                  <a:lnTo>
                    <a:pt x="347" y="48"/>
                  </a:lnTo>
                  <a:lnTo>
                    <a:pt x="392" y="39"/>
                  </a:lnTo>
                  <a:lnTo>
                    <a:pt x="415" y="34"/>
                  </a:lnTo>
                  <a:lnTo>
                    <a:pt x="441" y="28"/>
                  </a:lnTo>
                  <a:lnTo>
                    <a:pt x="469" y="22"/>
                  </a:lnTo>
                  <a:lnTo>
                    <a:pt x="494" y="18"/>
                  </a:lnTo>
                  <a:lnTo>
                    <a:pt x="519" y="14"/>
                  </a:lnTo>
                  <a:lnTo>
                    <a:pt x="533" y="11"/>
                  </a:lnTo>
                  <a:lnTo>
                    <a:pt x="545" y="6"/>
                  </a:lnTo>
                  <a:lnTo>
                    <a:pt x="560" y="2"/>
                  </a:lnTo>
                  <a:lnTo>
                    <a:pt x="576"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55" name="Freeform 101">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DD23EF1-439F-4E7A-8D60-009EC395CBB5}"/>
                </a:ext>
              </a:extLst>
            </p:cNvPr>
            <p:cNvSpPr>
              <a:spLocks/>
            </p:cNvSpPr>
            <p:nvPr/>
          </p:nvSpPr>
          <p:spPr bwMode="auto">
            <a:xfrm>
              <a:off x="7910443" y="3715413"/>
              <a:ext cx="639875" cy="690976"/>
            </a:xfrm>
            <a:custGeom>
              <a:avLst/>
              <a:gdLst/>
              <a:ahLst/>
              <a:cxnLst>
                <a:cxn ang="0">
                  <a:pos x="167" y="22"/>
                </a:cxn>
                <a:cxn ang="0">
                  <a:pos x="190" y="42"/>
                </a:cxn>
                <a:cxn ang="0">
                  <a:pos x="206" y="47"/>
                </a:cxn>
                <a:cxn ang="0">
                  <a:pos x="224" y="71"/>
                </a:cxn>
                <a:cxn ang="0">
                  <a:pos x="242" y="93"/>
                </a:cxn>
                <a:cxn ang="0">
                  <a:pos x="248" y="96"/>
                </a:cxn>
                <a:cxn ang="0">
                  <a:pos x="254" y="99"/>
                </a:cxn>
                <a:cxn ang="0">
                  <a:pos x="259" y="101"/>
                </a:cxn>
                <a:cxn ang="0">
                  <a:pos x="265" y="106"/>
                </a:cxn>
                <a:cxn ang="0">
                  <a:pos x="263" y="110"/>
                </a:cxn>
                <a:cxn ang="0">
                  <a:pos x="268" y="112"/>
                </a:cxn>
                <a:cxn ang="0">
                  <a:pos x="291" y="126"/>
                </a:cxn>
                <a:cxn ang="0">
                  <a:pos x="319" y="159"/>
                </a:cxn>
                <a:cxn ang="0">
                  <a:pos x="339" y="181"/>
                </a:cxn>
                <a:cxn ang="0">
                  <a:pos x="347" y="202"/>
                </a:cxn>
                <a:cxn ang="0">
                  <a:pos x="355" y="205"/>
                </a:cxn>
                <a:cxn ang="0">
                  <a:pos x="360" y="210"/>
                </a:cxn>
                <a:cxn ang="0">
                  <a:pos x="361" y="212"/>
                </a:cxn>
                <a:cxn ang="0">
                  <a:pos x="372" y="232"/>
                </a:cxn>
                <a:cxn ang="0">
                  <a:pos x="389" y="246"/>
                </a:cxn>
                <a:cxn ang="0">
                  <a:pos x="387" y="260"/>
                </a:cxn>
                <a:cxn ang="0">
                  <a:pos x="379" y="255"/>
                </a:cxn>
                <a:cxn ang="0">
                  <a:pos x="381" y="275"/>
                </a:cxn>
                <a:cxn ang="0">
                  <a:pos x="372" y="284"/>
                </a:cxn>
                <a:cxn ang="0">
                  <a:pos x="375" y="309"/>
                </a:cxn>
                <a:cxn ang="0">
                  <a:pos x="367" y="314"/>
                </a:cxn>
                <a:cxn ang="0">
                  <a:pos x="360" y="314"/>
                </a:cxn>
                <a:cxn ang="0">
                  <a:pos x="355" y="315"/>
                </a:cxn>
                <a:cxn ang="0">
                  <a:pos x="361" y="318"/>
                </a:cxn>
                <a:cxn ang="0">
                  <a:pos x="369" y="321"/>
                </a:cxn>
                <a:cxn ang="0">
                  <a:pos x="372" y="326"/>
                </a:cxn>
                <a:cxn ang="0">
                  <a:pos x="368" y="331"/>
                </a:cxn>
                <a:cxn ang="0">
                  <a:pos x="361" y="329"/>
                </a:cxn>
                <a:cxn ang="0">
                  <a:pos x="364" y="365"/>
                </a:cxn>
                <a:cxn ang="0">
                  <a:pos x="348" y="373"/>
                </a:cxn>
                <a:cxn ang="0">
                  <a:pos x="322" y="380"/>
                </a:cxn>
                <a:cxn ang="0">
                  <a:pos x="327" y="406"/>
                </a:cxn>
                <a:cxn ang="0">
                  <a:pos x="318" y="410"/>
                </a:cxn>
                <a:cxn ang="0">
                  <a:pos x="316" y="403"/>
                </a:cxn>
                <a:cxn ang="0">
                  <a:pos x="314" y="398"/>
                </a:cxn>
                <a:cxn ang="0">
                  <a:pos x="132" y="407"/>
                </a:cxn>
                <a:cxn ang="0">
                  <a:pos x="112" y="412"/>
                </a:cxn>
                <a:cxn ang="0">
                  <a:pos x="92" y="388"/>
                </a:cxn>
                <a:cxn ang="0">
                  <a:pos x="81" y="371"/>
                </a:cxn>
                <a:cxn ang="0">
                  <a:pos x="81" y="349"/>
                </a:cxn>
                <a:cxn ang="0">
                  <a:pos x="74" y="324"/>
                </a:cxn>
                <a:cxn ang="0">
                  <a:pos x="76" y="286"/>
                </a:cxn>
                <a:cxn ang="0">
                  <a:pos x="77" y="255"/>
                </a:cxn>
                <a:cxn ang="0">
                  <a:pos x="67" y="242"/>
                </a:cxn>
                <a:cxn ang="0">
                  <a:pos x="61" y="231"/>
                </a:cxn>
                <a:cxn ang="0">
                  <a:pos x="47" y="190"/>
                </a:cxn>
                <a:cxn ang="0">
                  <a:pos x="15" y="76"/>
                </a:cxn>
                <a:cxn ang="0">
                  <a:pos x="92" y="13"/>
                </a:cxn>
              </a:cxnLst>
              <a:rect l="0" t="0" r="r" b="b"/>
              <a:pathLst>
                <a:path w="395" h="414">
                  <a:moveTo>
                    <a:pt x="181" y="0"/>
                  </a:moveTo>
                  <a:lnTo>
                    <a:pt x="175" y="12"/>
                  </a:lnTo>
                  <a:lnTo>
                    <a:pt x="167" y="22"/>
                  </a:lnTo>
                  <a:lnTo>
                    <a:pt x="170" y="30"/>
                  </a:lnTo>
                  <a:lnTo>
                    <a:pt x="176" y="35"/>
                  </a:lnTo>
                  <a:lnTo>
                    <a:pt x="190" y="42"/>
                  </a:lnTo>
                  <a:lnTo>
                    <a:pt x="195" y="48"/>
                  </a:lnTo>
                  <a:lnTo>
                    <a:pt x="198" y="47"/>
                  </a:lnTo>
                  <a:lnTo>
                    <a:pt x="206" y="47"/>
                  </a:lnTo>
                  <a:lnTo>
                    <a:pt x="210" y="48"/>
                  </a:lnTo>
                  <a:lnTo>
                    <a:pt x="217" y="58"/>
                  </a:lnTo>
                  <a:lnTo>
                    <a:pt x="224" y="71"/>
                  </a:lnTo>
                  <a:lnTo>
                    <a:pt x="232" y="83"/>
                  </a:lnTo>
                  <a:lnTo>
                    <a:pt x="240" y="92"/>
                  </a:lnTo>
                  <a:lnTo>
                    <a:pt x="242" y="93"/>
                  </a:lnTo>
                  <a:lnTo>
                    <a:pt x="245" y="93"/>
                  </a:lnTo>
                  <a:lnTo>
                    <a:pt x="246" y="94"/>
                  </a:lnTo>
                  <a:lnTo>
                    <a:pt x="248" y="96"/>
                  </a:lnTo>
                  <a:lnTo>
                    <a:pt x="251" y="98"/>
                  </a:lnTo>
                  <a:lnTo>
                    <a:pt x="251" y="99"/>
                  </a:lnTo>
                  <a:lnTo>
                    <a:pt x="254" y="99"/>
                  </a:lnTo>
                  <a:lnTo>
                    <a:pt x="258" y="98"/>
                  </a:lnTo>
                  <a:lnTo>
                    <a:pt x="258" y="100"/>
                  </a:lnTo>
                  <a:lnTo>
                    <a:pt x="259" y="101"/>
                  </a:lnTo>
                  <a:lnTo>
                    <a:pt x="261" y="103"/>
                  </a:lnTo>
                  <a:lnTo>
                    <a:pt x="262" y="105"/>
                  </a:lnTo>
                  <a:lnTo>
                    <a:pt x="265" y="106"/>
                  </a:lnTo>
                  <a:lnTo>
                    <a:pt x="266" y="107"/>
                  </a:lnTo>
                  <a:lnTo>
                    <a:pt x="266" y="110"/>
                  </a:lnTo>
                  <a:lnTo>
                    <a:pt x="263" y="110"/>
                  </a:lnTo>
                  <a:lnTo>
                    <a:pt x="262" y="111"/>
                  </a:lnTo>
                  <a:lnTo>
                    <a:pt x="262" y="112"/>
                  </a:lnTo>
                  <a:lnTo>
                    <a:pt x="268" y="112"/>
                  </a:lnTo>
                  <a:lnTo>
                    <a:pt x="274" y="118"/>
                  </a:lnTo>
                  <a:lnTo>
                    <a:pt x="281" y="121"/>
                  </a:lnTo>
                  <a:lnTo>
                    <a:pt x="291" y="126"/>
                  </a:lnTo>
                  <a:lnTo>
                    <a:pt x="297" y="140"/>
                  </a:lnTo>
                  <a:lnTo>
                    <a:pt x="308" y="150"/>
                  </a:lnTo>
                  <a:lnTo>
                    <a:pt x="319" y="159"/>
                  </a:lnTo>
                  <a:lnTo>
                    <a:pt x="333" y="166"/>
                  </a:lnTo>
                  <a:lnTo>
                    <a:pt x="336" y="174"/>
                  </a:lnTo>
                  <a:lnTo>
                    <a:pt x="339" y="181"/>
                  </a:lnTo>
                  <a:lnTo>
                    <a:pt x="344" y="188"/>
                  </a:lnTo>
                  <a:lnTo>
                    <a:pt x="345" y="197"/>
                  </a:lnTo>
                  <a:lnTo>
                    <a:pt x="347" y="202"/>
                  </a:lnTo>
                  <a:lnTo>
                    <a:pt x="350" y="203"/>
                  </a:lnTo>
                  <a:lnTo>
                    <a:pt x="353" y="204"/>
                  </a:lnTo>
                  <a:lnTo>
                    <a:pt x="355" y="205"/>
                  </a:lnTo>
                  <a:lnTo>
                    <a:pt x="359" y="206"/>
                  </a:lnTo>
                  <a:lnTo>
                    <a:pt x="361" y="208"/>
                  </a:lnTo>
                  <a:lnTo>
                    <a:pt x="360" y="210"/>
                  </a:lnTo>
                  <a:lnTo>
                    <a:pt x="359" y="211"/>
                  </a:lnTo>
                  <a:lnTo>
                    <a:pt x="360" y="212"/>
                  </a:lnTo>
                  <a:lnTo>
                    <a:pt x="361" y="212"/>
                  </a:lnTo>
                  <a:lnTo>
                    <a:pt x="361" y="211"/>
                  </a:lnTo>
                  <a:lnTo>
                    <a:pt x="368" y="221"/>
                  </a:lnTo>
                  <a:lnTo>
                    <a:pt x="372" y="232"/>
                  </a:lnTo>
                  <a:lnTo>
                    <a:pt x="375" y="245"/>
                  </a:lnTo>
                  <a:lnTo>
                    <a:pt x="383" y="244"/>
                  </a:lnTo>
                  <a:lnTo>
                    <a:pt x="389" y="246"/>
                  </a:lnTo>
                  <a:lnTo>
                    <a:pt x="395" y="247"/>
                  </a:lnTo>
                  <a:lnTo>
                    <a:pt x="392" y="258"/>
                  </a:lnTo>
                  <a:lnTo>
                    <a:pt x="387" y="260"/>
                  </a:lnTo>
                  <a:lnTo>
                    <a:pt x="385" y="260"/>
                  </a:lnTo>
                  <a:lnTo>
                    <a:pt x="381" y="259"/>
                  </a:lnTo>
                  <a:lnTo>
                    <a:pt x="379" y="255"/>
                  </a:lnTo>
                  <a:lnTo>
                    <a:pt x="378" y="263"/>
                  </a:lnTo>
                  <a:lnTo>
                    <a:pt x="380" y="269"/>
                  </a:lnTo>
                  <a:lnTo>
                    <a:pt x="381" y="275"/>
                  </a:lnTo>
                  <a:lnTo>
                    <a:pt x="375" y="275"/>
                  </a:lnTo>
                  <a:lnTo>
                    <a:pt x="373" y="279"/>
                  </a:lnTo>
                  <a:lnTo>
                    <a:pt x="372" y="284"/>
                  </a:lnTo>
                  <a:lnTo>
                    <a:pt x="372" y="300"/>
                  </a:lnTo>
                  <a:lnTo>
                    <a:pt x="374" y="305"/>
                  </a:lnTo>
                  <a:lnTo>
                    <a:pt x="375" y="309"/>
                  </a:lnTo>
                  <a:lnTo>
                    <a:pt x="372" y="310"/>
                  </a:lnTo>
                  <a:lnTo>
                    <a:pt x="369" y="312"/>
                  </a:lnTo>
                  <a:lnTo>
                    <a:pt x="367" y="314"/>
                  </a:lnTo>
                  <a:lnTo>
                    <a:pt x="364" y="315"/>
                  </a:lnTo>
                  <a:lnTo>
                    <a:pt x="362" y="314"/>
                  </a:lnTo>
                  <a:lnTo>
                    <a:pt x="360" y="314"/>
                  </a:lnTo>
                  <a:lnTo>
                    <a:pt x="359" y="312"/>
                  </a:lnTo>
                  <a:lnTo>
                    <a:pt x="357" y="314"/>
                  </a:lnTo>
                  <a:lnTo>
                    <a:pt x="355" y="315"/>
                  </a:lnTo>
                  <a:lnTo>
                    <a:pt x="357" y="317"/>
                  </a:lnTo>
                  <a:lnTo>
                    <a:pt x="359" y="318"/>
                  </a:lnTo>
                  <a:lnTo>
                    <a:pt x="361" y="318"/>
                  </a:lnTo>
                  <a:lnTo>
                    <a:pt x="365" y="319"/>
                  </a:lnTo>
                  <a:lnTo>
                    <a:pt x="367" y="319"/>
                  </a:lnTo>
                  <a:lnTo>
                    <a:pt x="369" y="321"/>
                  </a:lnTo>
                  <a:lnTo>
                    <a:pt x="372" y="321"/>
                  </a:lnTo>
                  <a:lnTo>
                    <a:pt x="373" y="323"/>
                  </a:lnTo>
                  <a:lnTo>
                    <a:pt x="372" y="326"/>
                  </a:lnTo>
                  <a:lnTo>
                    <a:pt x="372" y="329"/>
                  </a:lnTo>
                  <a:lnTo>
                    <a:pt x="371" y="330"/>
                  </a:lnTo>
                  <a:lnTo>
                    <a:pt x="368" y="331"/>
                  </a:lnTo>
                  <a:lnTo>
                    <a:pt x="366" y="330"/>
                  </a:lnTo>
                  <a:lnTo>
                    <a:pt x="364" y="330"/>
                  </a:lnTo>
                  <a:lnTo>
                    <a:pt x="361" y="329"/>
                  </a:lnTo>
                  <a:lnTo>
                    <a:pt x="362" y="340"/>
                  </a:lnTo>
                  <a:lnTo>
                    <a:pt x="362" y="358"/>
                  </a:lnTo>
                  <a:lnTo>
                    <a:pt x="364" y="365"/>
                  </a:lnTo>
                  <a:lnTo>
                    <a:pt x="367" y="374"/>
                  </a:lnTo>
                  <a:lnTo>
                    <a:pt x="358" y="374"/>
                  </a:lnTo>
                  <a:lnTo>
                    <a:pt x="348" y="373"/>
                  </a:lnTo>
                  <a:lnTo>
                    <a:pt x="340" y="371"/>
                  </a:lnTo>
                  <a:lnTo>
                    <a:pt x="336" y="366"/>
                  </a:lnTo>
                  <a:lnTo>
                    <a:pt x="322" y="380"/>
                  </a:lnTo>
                  <a:lnTo>
                    <a:pt x="325" y="387"/>
                  </a:lnTo>
                  <a:lnTo>
                    <a:pt x="327" y="396"/>
                  </a:lnTo>
                  <a:lnTo>
                    <a:pt x="327" y="406"/>
                  </a:lnTo>
                  <a:lnTo>
                    <a:pt x="325" y="414"/>
                  </a:lnTo>
                  <a:lnTo>
                    <a:pt x="322" y="414"/>
                  </a:lnTo>
                  <a:lnTo>
                    <a:pt x="318" y="410"/>
                  </a:lnTo>
                  <a:lnTo>
                    <a:pt x="317" y="408"/>
                  </a:lnTo>
                  <a:lnTo>
                    <a:pt x="317" y="406"/>
                  </a:lnTo>
                  <a:lnTo>
                    <a:pt x="316" y="403"/>
                  </a:lnTo>
                  <a:lnTo>
                    <a:pt x="316" y="401"/>
                  </a:lnTo>
                  <a:lnTo>
                    <a:pt x="315" y="399"/>
                  </a:lnTo>
                  <a:lnTo>
                    <a:pt x="314" y="398"/>
                  </a:lnTo>
                  <a:lnTo>
                    <a:pt x="311" y="396"/>
                  </a:lnTo>
                  <a:lnTo>
                    <a:pt x="222" y="402"/>
                  </a:lnTo>
                  <a:lnTo>
                    <a:pt x="132" y="407"/>
                  </a:lnTo>
                  <a:lnTo>
                    <a:pt x="126" y="408"/>
                  </a:lnTo>
                  <a:lnTo>
                    <a:pt x="120" y="410"/>
                  </a:lnTo>
                  <a:lnTo>
                    <a:pt x="112" y="412"/>
                  </a:lnTo>
                  <a:lnTo>
                    <a:pt x="103" y="410"/>
                  </a:lnTo>
                  <a:lnTo>
                    <a:pt x="98" y="400"/>
                  </a:lnTo>
                  <a:lnTo>
                    <a:pt x="92" y="388"/>
                  </a:lnTo>
                  <a:lnTo>
                    <a:pt x="85" y="377"/>
                  </a:lnTo>
                  <a:lnTo>
                    <a:pt x="84" y="374"/>
                  </a:lnTo>
                  <a:lnTo>
                    <a:pt x="81" y="371"/>
                  </a:lnTo>
                  <a:lnTo>
                    <a:pt x="80" y="368"/>
                  </a:lnTo>
                  <a:lnTo>
                    <a:pt x="80" y="359"/>
                  </a:lnTo>
                  <a:lnTo>
                    <a:pt x="81" y="349"/>
                  </a:lnTo>
                  <a:lnTo>
                    <a:pt x="80" y="338"/>
                  </a:lnTo>
                  <a:lnTo>
                    <a:pt x="77" y="330"/>
                  </a:lnTo>
                  <a:lnTo>
                    <a:pt x="74" y="324"/>
                  </a:lnTo>
                  <a:lnTo>
                    <a:pt x="71" y="318"/>
                  </a:lnTo>
                  <a:lnTo>
                    <a:pt x="71" y="302"/>
                  </a:lnTo>
                  <a:lnTo>
                    <a:pt x="76" y="286"/>
                  </a:lnTo>
                  <a:lnTo>
                    <a:pt x="83" y="273"/>
                  </a:lnTo>
                  <a:lnTo>
                    <a:pt x="80" y="265"/>
                  </a:lnTo>
                  <a:lnTo>
                    <a:pt x="77" y="255"/>
                  </a:lnTo>
                  <a:lnTo>
                    <a:pt x="75" y="247"/>
                  </a:lnTo>
                  <a:lnTo>
                    <a:pt x="74" y="246"/>
                  </a:lnTo>
                  <a:lnTo>
                    <a:pt x="67" y="242"/>
                  </a:lnTo>
                  <a:lnTo>
                    <a:pt x="66" y="241"/>
                  </a:lnTo>
                  <a:lnTo>
                    <a:pt x="63" y="238"/>
                  </a:lnTo>
                  <a:lnTo>
                    <a:pt x="61" y="231"/>
                  </a:lnTo>
                  <a:lnTo>
                    <a:pt x="57" y="223"/>
                  </a:lnTo>
                  <a:lnTo>
                    <a:pt x="55" y="217"/>
                  </a:lnTo>
                  <a:lnTo>
                    <a:pt x="47" y="190"/>
                  </a:lnTo>
                  <a:lnTo>
                    <a:pt x="40" y="161"/>
                  </a:lnTo>
                  <a:lnTo>
                    <a:pt x="32" y="132"/>
                  </a:lnTo>
                  <a:lnTo>
                    <a:pt x="15" y="76"/>
                  </a:lnTo>
                  <a:lnTo>
                    <a:pt x="0" y="23"/>
                  </a:lnTo>
                  <a:lnTo>
                    <a:pt x="46" y="17"/>
                  </a:lnTo>
                  <a:lnTo>
                    <a:pt x="92" y="13"/>
                  </a:lnTo>
                  <a:lnTo>
                    <a:pt x="138" y="7"/>
                  </a:lnTo>
                  <a:lnTo>
                    <a:pt x="181"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56" name="Freeform 102">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1E6617D3-D3B4-4A70-B6FA-3AAB47658DA3}"/>
                </a:ext>
              </a:extLst>
            </p:cNvPr>
            <p:cNvSpPr>
              <a:spLocks/>
            </p:cNvSpPr>
            <p:nvPr/>
          </p:nvSpPr>
          <p:spPr bwMode="auto">
            <a:xfrm>
              <a:off x="7596175" y="3755469"/>
              <a:ext cx="451963" cy="764413"/>
            </a:xfrm>
            <a:custGeom>
              <a:avLst/>
              <a:gdLst/>
              <a:ahLst/>
              <a:cxnLst>
                <a:cxn ang="0">
                  <a:pos x="202" y="46"/>
                </a:cxn>
                <a:cxn ang="0">
                  <a:pos x="232" y="142"/>
                </a:cxn>
                <a:cxn ang="0">
                  <a:pos x="243" y="189"/>
                </a:cxn>
                <a:cxn ang="0">
                  <a:pos x="254" y="215"/>
                </a:cxn>
                <a:cxn ang="0">
                  <a:pos x="263" y="223"/>
                </a:cxn>
                <a:cxn ang="0">
                  <a:pos x="267" y="231"/>
                </a:cxn>
                <a:cxn ang="0">
                  <a:pos x="267" y="243"/>
                </a:cxn>
                <a:cxn ang="0">
                  <a:pos x="267" y="255"/>
                </a:cxn>
                <a:cxn ang="0">
                  <a:pos x="263" y="274"/>
                </a:cxn>
                <a:cxn ang="0">
                  <a:pos x="262" y="294"/>
                </a:cxn>
                <a:cxn ang="0">
                  <a:pos x="271" y="314"/>
                </a:cxn>
                <a:cxn ang="0">
                  <a:pos x="269" y="339"/>
                </a:cxn>
                <a:cxn ang="0">
                  <a:pos x="275" y="351"/>
                </a:cxn>
                <a:cxn ang="0">
                  <a:pos x="279" y="364"/>
                </a:cxn>
                <a:cxn ang="0">
                  <a:pos x="209" y="371"/>
                </a:cxn>
                <a:cxn ang="0">
                  <a:pos x="136" y="382"/>
                </a:cxn>
                <a:cxn ang="0">
                  <a:pos x="100" y="383"/>
                </a:cxn>
                <a:cxn ang="0">
                  <a:pos x="80" y="389"/>
                </a:cxn>
                <a:cxn ang="0">
                  <a:pos x="77" y="404"/>
                </a:cxn>
                <a:cxn ang="0">
                  <a:pos x="88" y="414"/>
                </a:cxn>
                <a:cxn ang="0">
                  <a:pos x="92" y="426"/>
                </a:cxn>
                <a:cxn ang="0">
                  <a:pos x="94" y="444"/>
                </a:cxn>
                <a:cxn ang="0">
                  <a:pos x="91" y="446"/>
                </a:cxn>
                <a:cxn ang="0">
                  <a:pos x="86" y="449"/>
                </a:cxn>
                <a:cxn ang="0">
                  <a:pos x="84" y="448"/>
                </a:cxn>
                <a:cxn ang="0">
                  <a:pos x="79" y="446"/>
                </a:cxn>
                <a:cxn ang="0">
                  <a:pos x="80" y="452"/>
                </a:cxn>
                <a:cxn ang="0">
                  <a:pos x="77" y="458"/>
                </a:cxn>
                <a:cxn ang="0">
                  <a:pos x="70" y="451"/>
                </a:cxn>
                <a:cxn ang="0">
                  <a:pos x="64" y="444"/>
                </a:cxn>
                <a:cxn ang="0">
                  <a:pos x="57" y="431"/>
                </a:cxn>
                <a:cxn ang="0">
                  <a:pos x="46" y="416"/>
                </a:cxn>
                <a:cxn ang="0">
                  <a:pos x="41" y="435"/>
                </a:cxn>
                <a:cxn ang="0">
                  <a:pos x="21" y="449"/>
                </a:cxn>
                <a:cxn ang="0">
                  <a:pos x="15" y="400"/>
                </a:cxn>
                <a:cxn ang="0">
                  <a:pos x="2" y="320"/>
                </a:cxn>
                <a:cxn ang="0">
                  <a:pos x="1" y="277"/>
                </a:cxn>
                <a:cxn ang="0">
                  <a:pos x="5" y="184"/>
                </a:cxn>
                <a:cxn ang="0">
                  <a:pos x="6" y="83"/>
                </a:cxn>
                <a:cxn ang="0">
                  <a:pos x="8" y="31"/>
                </a:cxn>
                <a:cxn ang="0">
                  <a:pos x="2" y="23"/>
                </a:cxn>
                <a:cxn ang="0">
                  <a:pos x="0" y="19"/>
                </a:cxn>
                <a:cxn ang="0">
                  <a:pos x="66" y="14"/>
                </a:cxn>
              </a:cxnLst>
              <a:rect l="0" t="0" r="r" b="b"/>
              <a:pathLst>
                <a:path w="279" h="458">
                  <a:moveTo>
                    <a:pt x="190" y="0"/>
                  </a:moveTo>
                  <a:lnTo>
                    <a:pt x="202" y="46"/>
                  </a:lnTo>
                  <a:lnTo>
                    <a:pt x="218" y="94"/>
                  </a:lnTo>
                  <a:lnTo>
                    <a:pt x="232" y="142"/>
                  </a:lnTo>
                  <a:lnTo>
                    <a:pt x="239" y="174"/>
                  </a:lnTo>
                  <a:lnTo>
                    <a:pt x="243" y="189"/>
                  </a:lnTo>
                  <a:lnTo>
                    <a:pt x="248" y="202"/>
                  </a:lnTo>
                  <a:lnTo>
                    <a:pt x="254" y="215"/>
                  </a:lnTo>
                  <a:lnTo>
                    <a:pt x="260" y="221"/>
                  </a:lnTo>
                  <a:lnTo>
                    <a:pt x="263" y="223"/>
                  </a:lnTo>
                  <a:lnTo>
                    <a:pt x="265" y="227"/>
                  </a:lnTo>
                  <a:lnTo>
                    <a:pt x="267" y="231"/>
                  </a:lnTo>
                  <a:lnTo>
                    <a:pt x="265" y="237"/>
                  </a:lnTo>
                  <a:lnTo>
                    <a:pt x="267" y="243"/>
                  </a:lnTo>
                  <a:lnTo>
                    <a:pt x="271" y="246"/>
                  </a:lnTo>
                  <a:lnTo>
                    <a:pt x="267" y="255"/>
                  </a:lnTo>
                  <a:lnTo>
                    <a:pt x="265" y="263"/>
                  </a:lnTo>
                  <a:lnTo>
                    <a:pt x="263" y="274"/>
                  </a:lnTo>
                  <a:lnTo>
                    <a:pt x="262" y="285"/>
                  </a:lnTo>
                  <a:lnTo>
                    <a:pt x="262" y="294"/>
                  </a:lnTo>
                  <a:lnTo>
                    <a:pt x="265" y="304"/>
                  </a:lnTo>
                  <a:lnTo>
                    <a:pt x="271" y="314"/>
                  </a:lnTo>
                  <a:lnTo>
                    <a:pt x="271" y="334"/>
                  </a:lnTo>
                  <a:lnTo>
                    <a:pt x="269" y="339"/>
                  </a:lnTo>
                  <a:lnTo>
                    <a:pt x="270" y="346"/>
                  </a:lnTo>
                  <a:lnTo>
                    <a:pt x="275" y="351"/>
                  </a:lnTo>
                  <a:lnTo>
                    <a:pt x="278" y="357"/>
                  </a:lnTo>
                  <a:lnTo>
                    <a:pt x="279" y="364"/>
                  </a:lnTo>
                  <a:lnTo>
                    <a:pt x="246" y="367"/>
                  </a:lnTo>
                  <a:lnTo>
                    <a:pt x="209" y="371"/>
                  </a:lnTo>
                  <a:lnTo>
                    <a:pt x="172" y="377"/>
                  </a:lnTo>
                  <a:lnTo>
                    <a:pt x="136" y="382"/>
                  </a:lnTo>
                  <a:lnTo>
                    <a:pt x="112" y="382"/>
                  </a:lnTo>
                  <a:lnTo>
                    <a:pt x="100" y="383"/>
                  </a:lnTo>
                  <a:lnTo>
                    <a:pt x="90" y="384"/>
                  </a:lnTo>
                  <a:lnTo>
                    <a:pt x="80" y="389"/>
                  </a:lnTo>
                  <a:lnTo>
                    <a:pt x="74" y="396"/>
                  </a:lnTo>
                  <a:lnTo>
                    <a:pt x="77" y="404"/>
                  </a:lnTo>
                  <a:lnTo>
                    <a:pt x="83" y="410"/>
                  </a:lnTo>
                  <a:lnTo>
                    <a:pt x="88" y="414"/>
                  </a:lnTo>
                  <a:lnTo>
                    <a:pt x="94" y="420"/>
                  </a:lnTo>
                  <a:lnTo>
                    <a:pt x="92" y="426"/>
                  </a:lnTo>
                  <a:lnTo>
                    <a:pt x="94" y="435"/>
                  </a:lnTo>
                  <a:lnTo>
                    <a:pt x="94" y="444"/>
                  </a:lnTo>
                  <a:lnTo>
                    <a:pt x="93" y="444"/>
                  </a:lnTo>
                  <a:lnTo>
                    <a:pt x="91" y="446"/>
                  </a:lnTo>
                  <a:lnTo>
                    <a:pt x="88" y="447"/>
                  </a:lnTo>
                  <a:lnTo>
                    <a:pt x="86" y="449"/>
                  </a:lnTo>
                  <a:lnTo>
                    <a:pt x="85" y="449"/>
                  </a:lnTo>
                  <a:lnTo>
                    <a:pt x="84" y="448"/>
                  </a:lnTo>
                  <a:lnTo>
                    <a:pt x="83" y="446"/>
                  </a:lnTo>
                  <a:lnTo>
                    <a:pt x="79" y="446"/>
                  </a:lnTo>
                  <a:lnTo>
                    <a:pt x="79" y="449"/>
                  </a:lnTo>
                  <a:lnTo>
                    <a:pt x="80" y="452"/>
                  </a:lnTo>
                  <a:lnTo>
                    <a:pt x="80" y="458"/>
                  </a:lnTo>
                  <a:lnTo>
                    <a:pt x="77" y="458"/>
                  </a:lnTo>
                  <a:lnTo>
                    <a:pt x="72" y="455"/>
                  </a:lnTo>
                  <a:lnTo>
                    <a:pt x="70" y="451"/>
                  </a:lnTo>
                  <a:lnTo>
                    <a:pt x="67" y="447"/>
                  </a:lnTo>
                  <a:lnTo>
                    <a:pt x="64" y="444"/>
                  </a:lnTo>
                  <a:lnTo>
                    <a:pt x="57" y="444"/>
                  </a:lnTo>
                  <a:lnTo>
                    <a:pt x="57" y="431"/>
                  </a:lnTo>
                  <a:lnTo>
                    <a:pt x="53" y="421"/>
                  </a:lnTo>
                  <a:lnTo>
                    <a:pt x="46" y="416"/>
                  </a:lnTo>
                  <a:lnTo>
                    <a:pt x="42" y="425"/>
                  </a:lnTo>
                  <a:lnTo>
                    <a:pt x="41" y="435"/>
                  </a:lnTo>
                  <a:lnTo>
                    <a:pt x="41" y="449"/>
                  </a:lnTo>
                  <a:lnTo>
                    <a:pt x="21" y="449"/>
                  </a:lnTo>
                  <a:lnTo>
                    <a:pt x="16" y="425"/>
                  </a:lnTo>
                  <a:lnTo>
                    <a:pt x="15" y="400"/>
                  </a:lnTo>
                  <a:lnTo>
                    <a:pt x="13" y="376"/>
                  </a:lnTo>
                  <a:lnTo>
                    <a:pt x="2" y="320"/>
                  </a:lnTo>
                  <a:lnTo>
                    <a:pt x="1" y="299"/>
                  </a:lnTo>
                  <a:lnTo>
                    <a:pt x="1" y="277"/>
                  </a:lnTo>
                  <a:lnTo>
                    <a:pt x="5" y="232"/>
                  </a:lnTo>
                  <a:lnTo>
                    <a:pt x="5" y="184"/>
                  </a:lnTo>
                  <a:lnTo>
                    <a:pt x="6" y="133"/>
                  </a:lnTo>
                  <a:lnTo>
                    <a:pt x="6" y="83"/>
                  </a:lnTo>
                  <a:lnTo>
                    <a:pt x="7" y="34"/>
                  </a:lnTo>
                  <a:lnTo>
                    <a:pt x="8" y="31"/>
                  </a:lnTo>
                  <a:lnTo>
                    <a:pt x="5" y="24"/>
                  </a:lnTo>
                  <a:lnTo>
                    <a:pt x="2" y="23"/>
                  </a:lnTo>
                  <a:lnTo>
                    <a:pt x="0" y="20"/>
                  </a:lnTo>
                  <a:lnTo>
                    <a:pt x="0" y="19"/>
                  </a:lnTo>
                  <a:lnTo>
                    <a:pt x="1" y="18"/>
                  </a:lnTo>
                  <a:lnTo>
                    <a:pt x="66" y="14"/>
                  </a:lnTo>
                  <a:lnTo>
                    <a:pt x="190"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57" name="Freeform 103">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8333F20B-0AF3-41C9-8777-EF85B26B3305}"/>
                </a:ext>
              </a:extLst>
            </p:cNvPr>
            <p:cNvSpPr>
              <a:spLocks/>
            </p:cNvSpPr>
            <p:nvPr/>
          </p:nvSpPr>
          <p:spPr bwMode="auto">
            <a:xfrm>
              <a:off x="7204151" y="3790519"/>
              <a:ext cx="417944" cy="757737"/>
            </a:xfrm>
            <a:custGeom>
              <a:avLst/>
              <a:gdLst/>
              <a:ahLst/>
              <a:cxnLst>
                <a:cxn ang="0">
                  <a:pos x="238" y="6"/>
                </a:cxn>
                <a:cxn ang="0">
                  <a:pos x="238" y="221"/>
                </a:cxn>
                <a:cxn ang="0">
                  <a:pos x="251" y="374"/>
                </a:cxn>
                <a:cxn ang="0">
                  <a:pos x="256" y="426"/>
                </a:cxn>
                <a:cxn ang="0">
                  <a:pos x="257" y="433"/>
                </a:cxn>
                <a:cxn ang="0">
                  <a:pos x="244" y="430"/>
                </a:cxn>
                <a:cxn ang="0">
                  <a:pos x="235" y="433"/>
                </a:cxn>
                <a:cxn ang="0">
                  <a:pos x="224" y="428"/>
                </a:cxn>
                <a:cxn ang="0">
                  <a:pos x="203" y="434"/>
                </a:cxn>
                <a:cxn ang="0">
                  <a:pos x="183" y="442"/>
                </a:cxn>
                <a:cxn ang="0">
                  <a:pos x="177" y="452"/>
                </a:cxn>
                <a:cxn ang="0">
                  <a:pos x="165" y="449"/>
                </a:cxn>
                <a:cxn ang="0">
                  <a:pos x="159" y="434"/>
                </a:cxn>
                <a:cxn ang="0">
                  <a:pos x="152" y="425"/>
                </a:cxn>
                <a:cxn ang="0">
                  <a:pos x="148" y="399"/>
                </a:cxn>
                <a:cxn ang="0">
                  <a:pos x="123" y="382"/>
                </a:cxn>
                <a:cxn ang="0">
                  <a:pos x="35" y="389"/>
                </a:cxn>
                <a:cxn ang="0">
                  <a:pos x="0" y="376"/>
                </a:cxn>
                <a:cxn ang="0">
                  <a:pos x="10" y="367"/>
                </a:cxn>
                <a:cxn ang="0">
                  <a:pos x="10" y="339"/>
                </a:cxn>
                <a:cxn ang="0">
                  <a:pos x="14" y="337"/>
                </a:cxn>
                <a:cxn ang="0">
                  <a:pos x="15" y="328"/>
                </a:cxn>
                <a:cxn ang="0">
                  <a:pos x="18" y="313"/>
                </a:cxn>
                <a:cxn ang="0">
                  <a:pos x="38" y="288"/>
                </a:cxn>
                <a:cxn ang="0">
                  <a:pos x="39" y="279"/>
                </a:cxn>
                <a:cxn ang="0">
                  <a:pos x="40" y="273"/>
                </a:cxn>
                <a:cxn ang="0">
                  <a:pos x="47" y="263"/>
                </a:cxn>
                <a:cxn ang="0">
                  <a:pos x="38" y="257"/>
                </a:cxn>
                <a:cxn ang="0">
                  <a:pos x="38" y="248"/>
                </a:cxn>
                <a:cxn ang="0">
                  <a:pos x="38" y="239"/>
                </a:cxn>
                <a:cxn ang="0">
                  <a:pos x="28" y="237"/>
                </a:cxn>
                <a:cxn ang="0">
                  <a:pos x="36" y="229"/>
                </a:cxn>
                <a:cxn ang="0">
                  <a:pos x="32" y="227"/>
                </a:cxn>
                <a:cxn ang="0">
                  <a:pos x="28" y="218"/>
                </a:cxn>
                <a:cxn ang="0">
                  <a:pos x="33" y="213"/>
                </a:cxn>
                <a:cxn ang="0">
                  <a:pos x="33" y="208"/>
                </a:cxn>
                <a:cxn ang="0">
                  <a:pos x="27" y="207"/>
                </a:cxn>
                <a:cxn ang="0">
                  <a:pos x="24" y="197"/>
                </a:cxn>
                <a:cxn ang="0">
                  <a:pos x="30" y="178"/>
                </a:cxn>
                <a:cxn ang="0">
                  <a:pos x="27" y="164"/>
                </a:cxn>
                <a:cxn ang="0">
                  <a:pos x="27" y="158"/>
                </a:cxn>
                <a:cxn ang="0">
                  <a:pos x="18" y="150"/>
                </a:cxn>
                <a:cxn ang="0">
                  <a:pos x="25" y="137"/>
                </a:cxn>
                <a:cxn ang="0">
                  <a:pos x="30" y="135"/>
                </a:cxn>
                <a:cxn ang="0">
                  <a:pos x="22" y="131"/>
                </a:cxn>
                <a:cxn ang="0">
                  <a:pos x="27" y="129"/>
                </a:cxn>
                <a:cxn ang="0">
                  <a:pos x="30" y="115"/>
                </a:cxn>
                <a:cxn ang="0">
                  <a:pos x="29" y="111"/>
                </a:cxn>
                <a:cxn ang="0">
                  <a:pos x="37" y="107"/>
                </a:cxn>
                <a:cxn ang="0">
                  <a:pos x="43" y="88"/>
                </a:cxn>
                <a:cxn ang="0">
                  <a:pos x="60" y="67"/>
                </a:cxn>
                <a:cxn ang="0">
                  <a:pos x="64" y="48"/>
                </a:cxn>
                <a:cxn ang="0">
                  <a:pos x="72" y="31"/>
                </a:cxn>
                <a:cxn ang="0">
                  <a:pos x="75" y="26"/>
                </a:cxn>
                <a:cxn ang="0">
                  <a:pos x="81" y="14"/>
                </a:cxn>
                <a:cxn ang="0">
                  <a:pos x="236" y="0"/>
                </a:cxn>
              </a:cxnLst>
              <a:rect l="0" t="0" r="r" b="b"/>
              <a:pathLst>
                <a:path w="258" h="454">
                  <a:moveTo>
                    <a:pt x="236" y="0"/>
                  </a:moveTo>
                  <a:lnTo>
                    <a:pt x="236" y="4"/>
                  </a:lnTo>
                  <a:lnTo>
                    <a:pt x="238" y="6"/>
                  </a:lnTo>
                  <a:lnTo>
                    <a:pt x="244" y="6"/>
                  </a:lnTo>
                  <a:lnTo>
                    <a:pt x="242" y="114"/>
                  </a:lnTo>
                  <a:lnTo>
                    <a:pt x="238" y="221"/>
                  </a:lnTo>
                  <a:lnTo>
                    <a:pt x="240" y="273"/>
                  </a:lnTo>
                  <a:lnTo>
                    <a:pt x="244" y="325"/>
                  </a:lnTo>
                  <a:lnTo>
                    <a:pt x="251" y="374"/>
                  </a:lnTo>
                  <a:lnTo>
                    <a:pt x="258" y="421"/>
                  </a:lnTo>
                  <a:lnTo>
                    <a:pt x="258" y="426"/>
                  </a:lnTo>
                  <a:lnTo>
                    <a:pt x="256" y="426"/>
                  </a:lnTo>
                  <a:lnTo>
                    <a:pt x="256" y="428"/>
                  </a:lnTo>
                  <a:lnTo>
                    <a:pt x="257" y="430"/>
                  </a:lnTo>
                  <a:lnTo>
                    <a:pt x="257" y="433"/>
                  </a:lnTo>
                  <a:lnTo>
                    <a:pt x="255" y="434"/>
                  </a:lnTo>
                  <a:lnTo>
                    <a:pt x="251" y="433"/>
                  </a:lnTo>
                  <a:lnTo>
                    <a:pt x="244" y="430"/>
                  </a:lnTo>
                  <a:lnTo>
                    <a:pt x="240" y="432"/>
                  </a:lnTo>
                  <a:lnTo>
                    <a:pt x="238" y="434"/>
                  </a:lnTo>
                  <a:lnTo>
                    <a:pt x="235" y="433"/>
                  </a:lnTo>
                  <a:lnTo>
                    <a:pt x="230" y="431"/>
                  </a:lnTo>
                  <a:lnTo>
                    <a:pt x="227" y="430"/>
                  </a:lnTo>
                  <a:lnTo>
                    <a:pt x="224" y="428"/>
                  </a:lnTo>
                  <a:lnTo>
                    <a:pt x="221" y="428"/>
                  </a:lnTo>
                  <a:lnTo>
                    <a:pt x="212" y="431"/>
                  </a:lnTo>
                  <a:lnTo>
                    <a:pt x="203" y="434"/>
                  </a:lnTo>
                  <a:lnTo>
                    <a:pt x="194" y="439"/>
                  </a:lnTo>
                  <a:lnTo>
                    <a:pt x="185" y="440"/>
                  </a:lnTo>
                  <a:lnTo>
                    <a:pt x="183" y="442"/>
                  </a:lnTo>
                  <a:lnTo>
                    <a:pt x="180" y="446"/>
                  </a:lnTo>
                  <a:lnTo>
                    <a:pt x="179" y="448"/>
                  </a:lnTo>
                  <a:lnTo>
                    <a:pt x="177" y="452"/>
                  </a:lnTo>
                  <a:lnTo>
                    <a:pt x="173" y="454"/>
                  </a:lnTo>
                  <a:lnTo>
                    <a:pt x="167" y="453"/>
                  </a:lnTo>
                  <a:lnTo>
                    <a:pt x="165" y="449"/>
                  </a:lnTo>
                  <a:lnTo>
                    <a:pt x="163" y="445"/>
                  </a:lnTo>
                  <a:lnTo>
                    <a:pt x="162" y="439"/>
                  </a:lnTo>
                  <a:lnTo>
                    <a:pt x="159" y="434"/>
                  </a:lnTo>
                  <a:lnTo>
                    <a:pt x="158" y="431"/>
                  </a:lnTo>
                  <a:lnTo>
                    <a:pt x="156" y="427"/>
                  </a:lnTo>
                  <a:lnTo>
                    <a:pt x="152" y="425"/>
                  </a:lnTo>
                  <a:lnTo>
                    <a:pt x="145" y="418"/>
                  </a:lnTo>
                  <a:lnTo>
                    <a:pt x="145" y="407"/>
                  </a:lnTo>
                  <a:lnTo>
                    <a:pt x="148" y="399"/>
                  </a:lnTo>
                  <a:lnTo>
                    <a:pt x="150" y="392"/>
                  </a:lnTo>
                  <a:lnTo>
                    <a:pt x="151" y="384"/>
                  </a:lnTo>
                  <a:lnTo>
                    <a:pt x="123" y="382"/>
                  </a:lnTo>
                  <a:lnTo>
                    <a:pt x="94" y="383"/>
                  </a:lnTo>
                  <a:lnTo>
                    <a:pt x="65" y="386"/>
                  </a:lnTo>
                  <a:lnTo>
                    <a:pt x="35" y="389"/>
                  </a:lnTo>
                  <a:lnTo>
                    <a:pt x="4" y="390"/>
                  </a:lnTo>
                  <a:lnTo>
                    <a:pt x="1" y="383"/>
                  </a:lnTo>
                  <a:lnTo>
                    <a:pt x="0" y="376"/>
                  </a:lnTo>
                  <a:lnTo>
                    <a:pt x="1" y="370"/>
                  </a:lnTo>
                  <a:lnTo>
                    <a:pt x="4" y="367"/>
                  </a:lnTo>
                  <a:lnTo>
                    <a:pt x="10" y="367"/>
                  </a:lnTo>
                  <a:lnTo>
                    <a:pt x="8" y="362"/>
                  </a:lnTo>
                  <a:lnTo>
                    <a:pt x="8" y="346"/>
                  </a:lnTo>
                  <a:lnTo>
                    <a:pt x="10" y="339"/>
                  </a:lnTo>
                  <a:lnTo>
                    <a:pt x="11" y="339"/>
                  </a:lnTo>
                  <a:lnTo>
                    <a:pt x="13" y="337"/>
                  </a:lnTo>
                  <a:lnTo>
                    <a:pt x="14" y="337"/>
                  </a:lnTo>
                  <a:lnTo>
                    <a:pt x="14" y="336"/>
                  </a:lnTo>
                  <a:lnTo>
                    <a:pt x="11" y="333"/>
                  </a:lnTo>
                  <a:lnTo>
                    <a:pt x="15" y="328"/>
                  </a:lnTo>
                  <a:lnTo>
                    <a:pt x="18" y="325"/>
                  </a:lnTo>
                  <a:lnTo>
                    <a:pt x="21" y="319"/>
                  </a:lnTo>
                  <a:lnTo>
                    <a:pt x="18" y="313"/>
                  </a:lnTo>
                  <a:lnTo>
                    <a:pt x="30" y="305"/>
                  </a:lnTo>
                  <a:lnTo>
                    <a:pt x="38" y="293"/>
                  </a:lnTo>
                  <a:lnTo>
                    <a:pt x="38" y="288"/>
                  </a:lnTo>
                  <a:lnTo>
                    <a:pt x="40" y="284"/>
                  </a:lnTo>
                  <a:lnTo>
                    <a:pt x="40" y="280"/>
                  </a:lnTo>
                  <a:lnTo>
                    <a:pt x="39" y="279"/>
                  </a:lnTo>
                  <a:lnTo>
                    <a:pt x="33" y="279"/>
                  </a:lnTo>
                  <a:lnTo>
                    <a:pt x="37" y="277"/>
                  </a:lnTo>
                  <a:lnTo>
                    <a:pt x="40" y="273"/>
                  </a:lnTo>
                  <a:lnTo>
                    <a:pt x="50" y="269"/>
                  </a:lnTo>
                  <a:lnTo>
                    <a:pt x="49" y="265"/>
                  </a:lnTo>
                  <a:lnTo>
                    <a:pt x="47" y="263"/>
                  </a:lnTo>
                  <a:lnTo>
                    <a:pt x="45" y="262"/>
                  </a:lnTo>
                  <a:lnTo>
                    <a:pt x="43" y="259"/>
                  </a:lnTo>
                  <a:lnTo>
                    <a:pt x="38" y="257"/>
                  </a:lnTo>
                  <a:lnTo>
                    <a:pt x="36" y="255"/>
                  </a:lnTo>
                  <a:lnTo>
                    <a:pt x="38" y="250"/>
                  </a:lnTo>
                  <a:lnTo>
                    <a:pt x="38" y="248"/>
                  </a:lnTo>
                  <a:lnTo>
                    <a:pt x="37" y="246"/>
                  </a:lnTo>
                  <a:lnTo>
                    <a:pt x="37" y="242"/>
                  </a:lnTo>
                  <a:lnTo>
                    <a:pt x="38" y="239"/>
                  </a:lnTo>
                  <a:lnTo>
                    <a:pt x="38" y="238"/>
                  </a:lnTo>
                  <a:lnTo>
                    <a:pt x="36" y="237"/>
                  </a:lnTo>
                  <a:lnTo>
                    <a:pt x="28" y="237"/>
                  </a:lnTo>
                  <a:lnTo>
                    <a:pt x="30" y="235"/>
                  </a:lnTo>
                  <a:lnTo>
                    <a:pt x="32" y="231"/>
                  </a:lnTo>
                  <a:lnTo>
                    <a:pt x="36" y="229"/>
                  </a:lnTo>
                  <a:lnTo>
                    <a:pt x="36" y="228"/>
                  </a:lnTo>
                  <a:lnTo>
                    <a:pt x="33" y="227"/>
                  </a:lnTo>
                  <a:lnTo>
                    <a:pt x="32" y="227"/>
                  </a:lnTo>
                  <a:lnTo>
                    <a:pt x="30" y="225"/>
                  </a:lnTo>
                  <a:lnTo>
                    <a:pt x="28" y="225"/>
                  </a:lnTo>
                  <a:lnTo>
                    <a:pt x="28" y="218"/>
                  </a:lnTo>
                  <a:lnTo>
                    <a:pt x="30" y="217"/>
                  </a:lnTo>
                  <a:lnTo>
                    <a:pt x="31" y="215"/>
                  </a:lnTo>
                  <a:lnTo>
                    <a:pt x="33" y="213"/>
                  </a:lnTo>
                  <a:lnTo>
                    <a:pt x="36" y="211"/>
                  </a:lnTo>
                  <a:lnTo>
                    <a:pt x="35" y="209"/>
                  </a:lnTo>
                  <a:lnTo>
                    <a:pt x="33" y="208"/>
                  </a:lnTo>
                  <a:lnTo>
                    <a:pt x="31" y="208"/>
                  </a:lnTo>
                  <a:lnTo>
                    <a:pt x="29" y="207"/>
                  </a:lnTo>
                  <a:lnTo>
                    <a:pt x="27" y="207"/>
                  </a:lnTo>
                  <a:lnTo>
                    <a:pt x="25" y="206"/>
                  </a:lnTo>
                  <a:lnTo>
                    <a:pt x="24" y="203"/>
                  </a:lnTo>
                  <a:lnTo>
                    <a:pt x="24" y="197"/>
                  </a:lnTo>
                  <a:lnTo>
                    <a:pt x="27" y="194"/>
                  </a:lnTo>
                  <a:lnTo>
                    <a:pt x="31" y="185"/>
                  </a:lnTo>
                  <a:lnTo>
                    <a:pt x="30" y="178"/>
                  </a:lnTo>
                  <a:lnTo>
                    <a:pt x="24" y="172"/>
                  </a:lnTo>
                  <a:lnTo>
                    <a:pt x="24" y="168"/>
                  </a:lnTo>
                  <a:lnTo>
                    <a:pt x="27" y="164"/>
                  </a:lnTo>
                  <a:lnTo>
                    <a:pt x="28" y="163"/>
                  </a:lnTo>
                  <a:lnTo>
                    <a:pt x="28" y="161"/>
                  </a:lnTo>
                  <a:lnTo>
                    <a:pt x="27" y="158"/>
                  </a:lnTo>
                  <a:lnTo>
                    <a:pt x="24" y="157"/>
                  </a:lnTo>
                  <a:lnTo>
                    <a:pt x="20" y="152"/>
                  </a:lnTo>
                  <a:lnTo>
                    <a:pt x="18" y="150"/>
                  </a:lnTo>
                  <a:lnTo>
                    <a:pt x="18" y="147"/>
                  </a:lnTo>
                  <a:lnTo>
                    <a:pt x="22" y="144"/>
                  </a:lnTo>
                  <a:lnTo>
                    <a:pt x="25" y="137"/>
                  </a:lnTo>
                  <a:lnTo>
                    <a:pt x="28" y="136"/>
                  </a:lnTo>
                  <a:lnTo>
                    <a:pt x="30" y="136"/>
                  </a:lnTo>
                  <a:lnTo>
                    <a:pt x="30" y="135"/>
                  </a:lnTo>
                  <a:lnTo>
                    <a:pt x="28" y="133"/>
                  </a:lnTo>
                  <a:lnTo>
                    <a:pt x="22" y="133"/>
                  </a:lnTo>
                  <a:lnTo>
                    <a:pt x="22" y="131"/>
                  </a:lnTo>
                  <a:lnTo>
                    <a:pt x="23" y="130"/>
                  </a:lnTo>
                  <a:lnTo>
                    <a:pt x="24" y="130"/>
                  </a:lnTo>
                  <a:lnTo>
                    <a:pt x="27" y="129"/>
                  </a:lnTo>
                  <a:lnTo>
                    <a:pt x="28" y="129"/>
                  </a:lnTo>
                  <a:lnTo>
                    <a:pt x="30" y="126"/>
                  </a:lnTo>
                  <a:lnTo>
                    <a:pt x="30" y="115"/>
                  </a:lnTo>
                  <a:lnTo>
                    <a:pt x="29" y="114"/>
                  </a:lnTo>
                  <a:lnTo>
                    <a:pt x="28" y="114"/>
                  </a:lnTo>
                  <a:lnTo>
                    <a:pt x="29" y="111"/>
                  </a:lnTo>
                  <a:lnTo>
                    <a:pt x="31" y="109"/>
                  </a:lnTo>
                  <a:lnTo>
                    <a:pt x="33" y="108"/>
                  </a:lnTo>
                  <a:lnTo>
                    <a:pt x="37" y="107"/>
                  </a:lnTo>
                  <a:lnTo>
                    <a:pt x="42" y="104"/>
                  </a:lnTo>
                  <a:lnTo>
                    <a:pt x="40" y="95"/>
                  </a:lnTo>
                  <a:lnTo>
                    <a:pt x="43" y="88"/>
                  </a:lnTo>
                  <a:lnTo>
                    <a:pt x="47" y="81"/>
                  </a:lnTo>
                  <a:lnTo>
                    <a:pt x="54" y="74"/>
                  </a:lnTo>
                  <a:lnTo>
                    <a:pt x="60" y="67"/>
                  </a:lnTo>
                  <a:lnTo>
                    <a:pt x="63" y="60"/>
                  </a:lnTo>
                  <a:lnTo>
                    <a:pt x="61" y="52"/>
                  </a:lnTo>
                  <a:lnTo>
                    <a:pt x="64" y="48"/>
                  </a:lnTo>
                  <a:lnTo>
                    <a:pt x="70" y="42"/>
                  </a:lnTo>
                  <a:lnTo>
                    <a:pt x="70" y="35"/>
                  </a:lnTo>
                  <a:lnTo>
                    <a:pt x="72" y="31"/>
                  </a:lnTo>
                  <a:lnTo>
                    <a:pt x="72" y="30"/>
                  </a:lnTo>
                  <a:lnTo>
                    <a:pt x="74" y="28"/>
                  </a:lnTo>
                  <a:lnTo>
                    <a:pt x="75" y="26"/>
                  </a:lnTo>
                  <a:lnTo>
                    <a:pt x="78" y="23"/>
                  </a:lnTo>
                  <a:lnTo>
                    <a:pt x="81" y="19"/>
                  </a:lnTo>
                  <a:lnTo>
                    <a:pt x="81" y="14"/>
                  </a:lnTo>
                  <a:lnTo>
                    <a:pt x="132" y="10"/>
                  </a:lnTo>
                  <a:lnTo>
                    <a:pt x="185" y="6"/>
                  </a:lnTo>
                  <a:lnTo>
                    <a:pt x="236"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58" name="Freeform 10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F783459E-15DB-43E7-87AC-856277BF0987}"/>
                </a:ext>
              </a:extLst>
            </p:cNvPr>
            <p:cNvSpPr>
              <a:spLocks/>
            </p:cNvSpPr>
            <p:nvPr/>
          </p:nvSpPr>
          <p:spPr bwMode="auto">
            <a:xfrm>
              <a:off x="8653992" y="4631708"/>
              <a:ext cx="14580" cy="13353"/>
            </a:xfrm>
            <a:custGeom>
              <a:avLst/>
              <a:gdLst/>
              <a:ahLst/>
              <a:cxnLst>
                <a:cxn ang="0">
                  <a:pos x="1" y="0"/>
                </a:cxn>
                <a:cxn ang="0">
                  <a:pos x="2" y="1"/>
                </a:cxn>
                <a:cxn ang="0">
                  <a:pos x="5" y="3"/>
                </a:cxn>
                <a:cxn ang="0">
                  <a:pos x="7" y="5"/>
                </a:cxn>
                <a:cxn ang="0">
                  <a:pos x="9" y="6"/>
                </a:cxn>
                <a:cxn ang="0">
                  <a:pos x="8" y="8"/>
                </a:cxn>
                <a:cxn ang="0">
                  <a:pos x="4" y="8"/>
                </a:cxn>
                <a:cxn ang="0">
                  <a:pos x="2" y="6"/>
                </a:cxn>
                <a:cxn ang="0">
                  <a:pos x="1" y="5"/>
                </a:cxn>
                <a:cxn ang="0">
                  <a:pos x="0" y="3"/>
                </a:cxn>
                <a:cxn ang="0">
                  <a:pos x="1" y="0"/>
                </a:cxn>
              </a:cxnLst>
              <a:rect l="0" t="0" r="r" b="b"/>
              <a:pathLst>
                <a:path w="9" h="8">
                  <a:moveTo>
                    <a:pt x="1" y="0"/>
                  </a:moveTo>
                  <a:lnTo>
                    <a:pt x="2" y="1"/>
                  </a:lnTo>
                  <a:lnTo>
                    <a:pt x="5" y="3"/>
                  </a:lnTo>
                  <a:lnTo>
                    <a:pt x="7" y="5"/>
                  </a:lnTo>
                  <a:lnTo>
                    <a:pt x="9" y="6"/>
                  </a:lnTo>
                  <a:lnTo>
                    <a:pt x="8" y="8"/>
                  </a:lnTo>
                  <a:lnTo>
                    <a:pt x="4" y="8"/>
                  </a:lnTo>
                  <a:lnTo>
                    <a:pt x="2" y="6"/>
                  </a:lnTo>
                  <a:lnTo>
                    <a:pt x="1" y="5"/>
                  </a:lnTo>
                  <a:lnTo>
                    <a:pt x="0" y="3"/>
                  </a:lnTo>
                  <a:lnTo>
                    <a:pt x="1"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59" name="Freeform 105">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0168C62C-371F-48CC-B9CF-602D12096322}"/>
                </a:ext>
              </a:extLst>
            </p:cNvPr>
            <p:cNvSpPr>
              <a:spLocks noEditPoints="1"/>
            </p:cNvSpPr>
            <p:nvPr/>
          </p:nvSpPr>
          <p:spPr bwMode="auto">
            <a:xfrm>
              <a:off x="7725770" y="4339627"/>
              <a:ext cx="1077257" cy="834511"/>
            </a:xfrm>
            <a:custGeom>
              <a:avLst/>
              <a:gdLst/>
              <a:ahLst/>
              <a:cxnLst>
                <a:cxn ang="0">
                  <a:pos x="451" y="0"/>
                </a:cxn>
                <a:cxn ang="0">
                  <a:pos x="486" y="18"/>
                </a:cxn>
                <a:cxn ang="0">
                  <a:pos x="511" y="76"/>
                </a:cxn>
                <a:cxn ang="0">
                  <a:pos x="573" y="171"/>
                </a:cxn>
                <a:cxn ang="0">
                  <a:pos x="566" y="182"/>
                </a:cxn>
                <a:cxn ang="0">
                  <a:pos x="602" y="248"/>
                </a:cxn>
                <a:cxn ang="0">
                  <a:pos x="636" y="304"/>
                </a:cxn>
                <a:cxn ang="0">
                  <a:pos x="649" y="319"/>
                </a:cxn>
                <a:cxn ang="0">
                  <a:pos x="665" y="395"/>
                </a:cxn>
                <a:cxn ang="0">
                  <a:pos x="656" y="452"/>
                </a:cxn>
                <a:cxn ang="0">
                  <a:pos x="655" y="479"/>
                </a:cxn>
                <a:cxn ang="0">
                  <a:pos x="635" y="496"/>
                </a:cxn>
                <a:cxn ang="0">
                  <a:pos x="613" y="496"/>
                </a:cxn>
                <a:cxn ang="0">
                  <a:pos x="596" y="486"/>
                </a:cxn>
                <a:cxn ang="0">
                  <a:pos x="567" y="447"/>
                </a:cxn>
                <a:cxn ang="0">
                  <a:pos x="542" y="440"/>
                </a:cxn>
                <a:cxn ang="0">
                  <a:pos x="509" y="395"/>
                </a:cxn>
                <a:cxn ang="0">
                  <a:pos x="511" y="374"/>
                </a:cxn>
                <a:cxn ang="0">
                  <a:pos x="496" y="377"/>
                </a:cxn>
                <a:cxn ang="0">
                  <a:pos x="489" y="354"/>
                </a:cxn>
                <a:cxn ang="0">
                  <a:pos x="479" y="357"/>
                </a:cxn>
                <a:cxn ang="0">
                  <a:pos x="473" y="362"/>
                </a:cxn>
                <a:cxn ang="0">
                  <a:pos x="447" y="322"/>
                </a:cxn>
                <a:cxn ang="0">
                  <a:pos x="436" y="311"/>
                </a:cxn>
                <a:cxn ang="0">
                  <a:pos x="444" y="300"/>
                </a:cxn>
                <a:cxn ang="0">
                  <a:pos x="452" y="286"/>
                </a:cxn>
                <a:cxn ang="0">
                  <a:pos x="440" y="270"/>
                </a:cxn>
                <a:cxn ang="0">
                  <a:pos x="428" y="270"/>
                </a:cxn>
                <a:cxn ang="0">
                  <a:pos x="431" y="278"/>
                </a:cxn>
                <a:cxn ang="0">
                  <a:pos x="430" y="288"/>
                </a:cxn>
                <a:cxn ang="0">
                  <a:pos x="421" y="283"/>
                </a:cxn>
                <a:cxn ang="0">
                  <a:pos x="419" y="271"/>
                </a:cxn>
                <a:cxn ang="0">
                  <a:pos x="424" y="204"/>
                </a:cxn>
                <a:cxn ang="0">
                  <a:pos x="400" y="158"/>
                </a:cxn>
                <a:cxn ang="0">
                  <a:pos x="386" y="160"/>
                </a:cxn>
                <a:cxn ang="0">
                  <a:pos x="350" y="126"/>
                </a:cxn>
                <a:cxn ang="0">
                  <a:pos x="330" y="110"/>
                </a:cxn>
                <a:cxn ang="0">
                  <a:pos x="319" y="97"/>
                </a:cxn>
                <a:cxn ang="0">
                  <a:pos x="280" y="87"/>
                </a:cxn>
                <a:cxn ang="0">
                  <a:pos x="262" y="98"/>
                </a:cxn>
                <a:cxn ang="0">
                  <a:pos x="258" y="103"/>
                </a:cxn>
                <a:cxn ang="0">
                  <a:pos x="251" y="110"/>
                </a:cxn>
                <a:cxn ang="0">
                  <a:pos x="232" y="129"/>
                </a:cxn>
                <a:cxn ang="0">
                  <a:pos x="221" y="127"/>
                </a:cxn>
                <a:cxn ang="0">
                  <a:pos x="197" y="138"/>
                </a:cxn>
                <a:cxn ang="0">
                  <a:pos x="176" y="111"/>
                </a:cxn>
                <a:cxn ang="0">
                  <a:pos x="160" y="92"/>
                </a:cxn>
                <a:cxn ang="0">
                  <a:pos x="157" y="88"/>
                </a:cxn>
                <a:cxn ang="0">
                  <a:pos x="147" y="85"/>
                </a:cxn>
                <a:cxn ang="0">
                  <a:pos x="126" y="88"/>
                </a:cxn>
                <a:cxn ang="0">
                  <a:pos x="113" y="74"/>
                </a:cxn>
                <a:cxn ang="0">
                  <a:pos x="78" y="82"/>
                </a:cxn>
                <a:cxn ang="0">
                  <a:pos x="50" y="68"/>
                </a:cxn>
                <a:cxn ang="0">
                  <a:pos x="39" y="74"/>
                </a:cxn>
                <a:cxn ang="0">
                  <a:pos x="34" y="81"/>
                </a:cxn>
                <a:cxn ang="0">
                  <a:pos x="22" y="87"/>
                </a:cxn>
                <a:cxn ang="0">
                  <a:pos x="11" y="62"/>
                </a:cxn>
                <a:cxn ang="0">
                  <a:pos x="14" y="36"/>
                </a:cxn>
                <a:cxn ang="0">
                  <a:pos x="203" y="17"/>
                </a:cxn>
                <a:cxn ang="0">
                  <a:pos x="428" y="28"/>
                </a:cxn>
                <a:cxn ang="0">
                  <a:pos x="444" y="38"/>
                </a:cxn>
                <a:cxn ang="0">
                  <a:pos x="444" y="0"/>
                </a:cxn>
              </a:cxnLst>
              <a:rect l="0" t="0" r="r" b="b"/>
              <a:pathLst>
                <a:path w="665" h="500">
                  <a:moveTo>
                    <a:pt x="265" y="104"/>
                  </a:moveTo>
                  <a:lnTo>
                    <a:pt x="263" y="105"/>
                  </a:lnTo>
                  <a:lnTo>
                    <a:pt x="265" y="104"/>
                  </a:lnTo>
                  <a:close/>
                  <a:moveTo>
                    <a:pt x="444" y="0"/>
                  </a:moveTo>
                  <a:lnTo>
                    <a:pt x="451" y="0"/>
                  </a:lnTo>
                  <a:lnTo>
                    <a:pt x="460" y="1"/>
                  </a:lnTo>
                  <a:lnTo>
                    <a:pt x="472" y="4"/>
                  </a:lnTo>
                  <a:lnTo>
                    <a:pt x="483" y="3"/>
                  </a:lnTo>
                  <a:lnTo>
                    <a:pt x="485" y="10"/>
                  </a:lnTo>
                  <a:lnTo>
                    <a:pt x="486" y="18"/>
                  </a:lnTo>
                  <a:lnTo>
                    <a:pt x="488" y="24"/>
                  </a:lnTo>
                  <a:lnTo>
                    <a:pt x="495" y="28"/>
                  </a:lnTo>
                  <a:lnTo>
                    <a:pt x="499" y="45"/>
                  </a:lnTo>
                  <a:lnTo>
                    <a:pt x="504" y="61"/>
                  </a:lnTo>
                  <a:lnTo>
                    <a:pt x="511" y="76"/>
                  </a:lnTo>
                  <a:lnTo>
                    <a:pt x="524" y="102"/>
                  </a:lnTo>
                  <a:lnTo>
                    <a:pt x="538" y="126"/>
                  </a:lnTo>
                  <a:lnTo>
                    <a:pt x="556" y="150"/>
                  </a:lnTo>
                  <a:lnTo>
                    <a:pt x="574" y="169"/>
                  </a:lnTo>
                  <a:lnTo>
                    <a:pt x="573" y="171"/>
                  </a:lnTo>
                  <a:lnTo>
                    <a:pt x="573" y="172"/>
                  </a:lnTo>
                  <a:lnTo>
                    <a:pt x="572" y="171"/>
                  </a:lnTo>
                  <a:lnTo>
                    <a:pt x="570" y="169"/>
                  </a:lnTo>
                  <a:lnTo>
                    <a:pt x="565" y="169"/>
                  </a:lnTo>
                  <a:lnTo>
                    <a:pt x="566" y="182"/>
                  </a:lnTo>
                  <a:lnTo>
                    <a:pt x="571" y="194"/>
                  </a:lnTo>
                  <a:lnTo>
                    <a:pt x="577" y="206"/>
                  </a:lnTo>
                  <a:lnTo>
                    <a:pt x="586" y="222"/>
                  </a:lnTo>
                  <a:lnTo>
                    <a:pt x="596" y="237"/>
                  </a:lnTo>
                  <a:lnTo>
                    <a:pt x="602" y="248"/>
                  </a:lnTo>
                  <a:lnTo>
                    <a:pt x="610" y="257"/>
                  </a:lnTo>
                  <a:lnTo>
                    <a:pt x="616" y="266"/>
                  </a:lnTo>
                  <a:lnTo>
                    <a:pt x="628" y="290"/>
                  </a:lnTo>
                  <a:lnTo>
                    <a:pt x="636" y="299"/>
                  </a:lnTo>
                  <a:lnTo>
                    <a:pt x="636" y="304"/>
                  </a:lnTo>
                  <a:lnTo>
                    <a:pt x="635" y="306"/>
                  </a:lnTo>
                  <a:lnTo>
                    <a:pt x="634" y="307"/>
                  </a:lnTo>
                  <a:lnTo>
                    <a:pt x="632" y="307"/>
                  </a:lnTo>
                  <a:lnTo>
                    <a:pt x="642" y="312"/>
                  </a:lnTo>
                  <a:lnTo>
                    <a:pt x="649" y="319"/>
                  </a:lnTo>
                  <a:lnTo>
                    <a:pt x="653" y="327"/>
                  </a:lnTo>
                  <a:lnTo>
                    <a:pt x="658" y="341"/>
                  </a:lnTo>
                  <a:lnTo>
                    <a:pt x="662" y="355"/>
                  </a:lnTo>
                  <a:lnTo>
                    <a:pt x="664" y="374"/>
                  </a:lnTo>
                  <a:lnTo>
                    <a:pt x="665" y="395"/>
                  </a:lnTo>
                  <a:lnTo>
                    <a:pt x="665" y="416"/>
                  </a:lnTo>
                  <a:lnTo>
                    <a:pt x="664" y="432"/>
                  </a:lnTo>
                  <a:lnTo>
                    <a:pt x="662" y="439"/>
                  </a:lnTo>
                  <a:lnTo>
                    <a:pt x="658" y="445"/>
                  </a:lnTo>
                  <a:lnTo>
                    <a:pt x="656" y="452"/>
                  </a:lnTo>
                  <a:lnTo>
                    <a:pt x="656" y="458"/>
                  </a:lnTo>
                  <a:lnTo>
                    <a:pt x="658" y="465"/>
                  </a:lnTo>
                  <a:lnTo>
                    <a:pt x="658" y="474"/>
                  </a:lnTo>
                  <a:lnTo>
                    <a:pt x="657" y="476"/>
                  </a:lnTo>
                  <a:lnTo>
                    <a:pt x="655" y="479"/>
                  </a:lnTo>
                  <a:lnTo>
                    <a:pt x="652" y="483"/>
                  </a:lnTo>
                  <a:lnTo>
                    <a:pt x="652" y="488"/>
                  </a:lnTo>
                  <a:lnTo>
                    <a:pt x="645" y="489"/>
                  </a:lnTo>
                  <a:lnTo>
                    <a:pt x="639" y="491"/>
                  </a:lnTo>
                  <a:lnTo>
                    <a:pt x="635" y="496"/>
                  </a:lnTo>
                  <a:lnTo>
                    <a:pt x="629" y="498"/>
                  </a:lnTo>
                  <a:lnTo>
                    <a:pt x="623" y="500"/>
                  </a:lnTo>
                  <a:lnTo>
                    <a:pt x="616" y="496"/>
                  </a:lnTo>
                  <a:lnTo>
                    <a:pt x="615" y="495"/>
                  </a:lnTo>
                  <a:lnTo>
                    <a:pt x="613" y="496"/>
                  </a:lnTo>
                  <a:lnTo>
                    <a:pt x="613" y="493"/>
                  </a:lnTo>
                  <a:lnTo>
                    <a:pt x="610" y="489"/>
                  </a:lnTo>
                  <a:lnTo>
                    <a:pt x="608" y="488"/>
                  </a:lnTo>
                  <a:lnTo>
                    <a:pt x="606" y="486"/>
                  </a:lnTo>
                  <a:lnTo>
                    <a:pt x="596" y="486"/>
                  </a:lnTo>
                  <a:lnTo>
                    <a:pt x="586" y="472"/>
                  </a:lnTo>
                  <a:lnTo>
                    <a:pt x="574" y="456"/>
                  </a:lnTo>
                  <a:lnTo>
                    <a:pt x="571" y="453"/>
                  </a:lnTo>
                  <a:lnTo>
                    <a:pt x="568" y="449"/>
                  </a:lnTo>
                  <a:lnTo>
                    <a:pt x="567" y="447"/>
                  </a:lnTo>
                  <a:lnTo>
                    <a:pt x="565" y="445"/>
                  </a:lnTo>
                  <a:lnTo>
                    <a:pt x="561" y="442"/>
                  </a:lnTo>
                  <a:lnTo>
                    <a:pt x="557" y="440"/>
                  </a:lnTo>
                  <a:lnTo>
                    <a:pt x="549" y="439"/>
                  </a:lnTo>
                  <a:lnTo>
                    <a:pt x="542" y="440"/>
                  </a:lnTo>
                  <a:lnTo>
                    <a:pt x="535" y="438"/>
                  </a:lnTo>
                  <a:lnTo>
                    <a:pt x="523" y="417"/>
                  </a:lnTo>
                  <a:lnTo>
                    <a:pt x="521" y="404"/>
                  </a:lnTo>
                  <a:lnTo>
                    <a:pt x="518" y="399"/>
                  </a:lnTo>
                  <a:lnTo>
                    <a:pt x="509" y="395"/>
                  </a:lnTo>
                  <a:lnTo>
                    <a:pt x="511" y="385"/>
                  </a:lnTo>
                  <a:lnTo>
                    <a:pt x="516" y="379"/>
                  </a:lnTo>
                  <a:lnTo>
                    <a:pt x="521" y="372"/>
                  </a:lnTo>
                  <a:lnTo>
                    <a:pt x="514" y="372"/>
                  </a:lnTo>
                  <a:lnTo>
                    <a:pt x="511" y="374"/>
                  </a:lnTo>
                  <a:lnTo>
                    <a:pt x="510" y="376"/>
                  </a:lnTo>
                  <a:lnTo>
                    <a:pt x="509" y="377"/>
                  </a:lnTo>
                  <a:lnTo>
                    <a:pt x="503" y="389"/>
                  </a:lnTo>
                  <a:lnTo>
                    <a:pt x="499" y="384"/>
                  </a:lnTo>
                  <a:lnTo>
                    <a:pt x="496" y="377"/>
                  </a:lnTo>
                  <a:lnTo>
                    <a:pt x="495" y="369"/>
                  </a:lnTo>
                  <a:lnTo>
                    <a:pt x="495" y="360"/>
                  </a:lnTo>
                  <a:lnTo>
                    <a:pt x="497" y="353"/>
                  </a:lnTo>
                  <a:lnTo>
                    <a:pt x="494" y="351"/>
                  </a:lnTo>
                  <a:lnTo>
                    <a:pt x="489" y="354"/>
                  </a:lnTo>
                  <a:lnTo>
                    <a:pt x="483" y="355"/>
                  </a:lnTo>
                  <a:lnTo>
                    <a:pt x="478" y="353"/>
                  </a:lnTo>
                  <a:lnTo>
                    <a:pt x="476" y="354"/>
                  </a:lnTo>
                  <a:lnTo>
                    <a:pt x="476" y="356"/>
                  </a:lnTo>
                  <a:lnTo>
                    <a:pt x="479" y="357"/>
                  </a:lnTo>
                  <a:lnTo>
                    <a:pt x="480" y="358"/>
                  </a:lnTo>
                  <a:lnTo>
                    <a:pt x="482" y="360"/>
                  </a:lnTo>
                  <a:lnTo>
                    <a:pt x="483" y="362"/>
                  </a:lnTo>
                  <a:lnTo>
                    <a:pt x="483" y="367"/>
                  </a:lnTo>
                  <a:lnTo>
                    <a:pt x="473" y="362"/>
                  </a:lnTo>
                  <a:lnTo>
                    <a:pt x="465" y="356"/>
                  </a:lnTo>
                  <a:lnTo>
                    <a:pt x="459" y="347"/>
                  </a:lnTo>
                  <a:lnTo>
                    <a:pt x="454" y="337"/>
                  </a:lnTo>
                  <a:lnTo>
                    <a:pt x="450" y="327"/>
                  </a:lnTo>
                  <a:lnTo>
                    <a:pt x="447" y="322"/>
                  </a:lnTo>
                  <a:lnTo>
                    <a:pt x="445" y="321"/>
                  </a:lnTo>
                  <a:lnTo>
                    <a:pt x="443" y="319"/>
                  </a:lnTo>
                  <a:lnTo>
                    <a:pt x="438" y="316"/>
                  </a:lnTo>
                  <a:lnTo>
                    <a:pt x="437" y="314"/>
                  </a:lnTo>
                  <a:lnTo>
                    <a:pt x="436" y="311"/>
                  </a:lnTo>
                  <a:lnTo>
                    <a:pt x="438" y="311"/>
                  </a:lnTo>
                  <a:lnTo>
                    <a:pt x="440" y="309"/>
                  </a:lnTo>
                  <a:lnTo>
                    <a:pt x="443" y="305"/>
                  </a:lnTo>
                  <a:lnTo>
                    <a:pt x="443" y="302"/>
                  </a:lnTo>
                  <a:lnTo>
                    <a:pt x="444" y="300"/>
                  </a:lnTo>
                  <a:lnTo>
                    <a:pt x="444" y="293"/>
                  </a:lnTo>
                  <a:lnTo>
                    <a:pt x="445" y="291"/>
                  </a:lnTo>
                  <a:lnTo>
                    <a:pt x="447" y="290"/>
                  </a:lnTo>
                  <a:lnTo>
                    <a:pt x="450" y="287"/>
                  </a:lnTo>
                  <a:lnTo>
                    <a:pt x="452" y="286"/>
                  </a:lnTo>
                  <a:lnTo>
                    <a:pt x="453" y="284"/>
                  </a:lnTo>
                  <a:lnTo>
                    <a:pt x="453" y="279"/>
                  </a:lnTo>
                  <a:lnTo>
                    <a:pt x="451" y="272"/>
                  </a:lnTo>
                  <a:lnTo>
                    <a:pt x="446" y="270"/>
                  </a:lnTo>
                  <a:lnTo>
                    <a:pt x="440" y="270"/>
                  </a:lnTo>
                  <a:lnTo>
                    <a:pt x="433" y="269"/>
                  </a:lnTo>
                  <a:lnTo>
                    <a:pt x="426" y="265"/>
                  </a:lnTo>
                  <a:lnTo>
                    <a:pt x="425" y="269"/>
                  </a:lnTo>
                  <a:lnTo>
                    <a:pt x="426" y="270"/>
                  </a:lnTo>
                  <a:lnTo>
                    <a:pt x="428" y="270"/>
                  </a:lnTo>
                  <a:lnTo>
                    <a:pt x="428" y="273"/>
                  </a:lnTo>
                  <a:lnTo>
                    <a:pt x="429" y="274"/>
                  </a:lnTo>
                  <a:lnTo>
                    <a:pt x="429" y="277"/>
                  </a:lnTo>
                  <a:lnTo>
                    <a:pt x="430" y="277"/>
                  </a:lnTo>
                  <a:lnTo>
                    <a:pt x="431" y="278"/>
                  </a:lnTo>
                  <a:lnTo>
                    <a:pt x="433" y="278"/>
                  </a:lnTo>
                  <a:lnTo>
                    <a:pt x="436" y="277"/>
                  </a:lnTo>
                  <a:lnTo>
                    <a:pt x="433" y="281"/>
                  </a:lnTo>
                  <a:lnTo>
                    <a:pt x="433" y="287"/>
                  </a:lnTo>
                  <a:lnTo>
                    <a:pt x="430" y="288"/>
                  </a:lnTo>
                  <a:lnTo>
                    <a:pt x="428" y="287"/>
                  </a:lnTo>
                  <a:lnTo>
                    <a:pt x="426" y="287"/>
                  </a:lnTo>
                  <a:lnTo>
                    <a:pt x="424" y="285"/>
                  </a:lnTo>
                  <a:lnTo>
                    <a:pt x="422" y="284"/>
                  </a:lnTo>
                  <a:lnTo>
                    <a:pt x="421" y="283"/>
                  </a:lnTo>
                  <a:lnTo>
                    <a:pt x="416" y="283"/>
                  </a:lnTo>
                  <a:lnTo>
                    <a:pt x="416" y="277"/>
                  </a:lnTo>
                  <a:lnTo>
                    <a:pt x="418" y="274"/>
                  </a:lnTo>
                  <a:lnTo>
                    <a:pt x="418" y="272"/>
                  </a:lnTo>
                  <a:lnTo>
                    <a:pt x="419" y="271"/>
                  </a:lnTo>
                  <a:lnTo>
                    <a:pt x="419" y="269"/>
                  </a:lnTo>
                  <a:lnTo>
                    <a:pt x="421" y="265"/>
                  </a:lnTo>
                  <a:lnTo>
                    <a:pt x="421" y="246"/>
                  </a:lnTo>
                  <a:lnTo>
                    <a:pt x="423" y="227"/>
                  </a:lnTo>
                  <a:lnTo>
                    <a:pt x="424" y="204"/>
                  </a:lnTo>
                  <a:lnTo>
                    <a:pt x="419" y="183"/>
                  </a:lnTo>
                  <a:lnTo>
                    <a:pt x="412" y="179"/>
                  </a:lnTo>
                  <a:lnTo>
                    <a:pt x="408" y="172"/>
                  </a:lnTo>
                  <a:lnTo>
                    <a:pt x="404" y="165"/>
                  </a:lnTo>
                  <a:lnTo>
                    <a:pt x="400" y="158"/>
                  </a:lnTo>
                  <a:lnTo>
                    <a:pt x="397" y="157"/>
                  </a:lnTo>
                  <a:lnTo>
                    <a:pt x="395" y="158"/>
                  </a:lnTo>
                  <a:lnTo>
                    <a:pt x="393" y="158"/>
                  </a:lnTo>
                  <a:lnTo>
                    <a:pt x="388" y="160"/>
                  </a:lnTo>
                  <a:lnTo>
                    <a:pt x="386" y="160"/>
                  </a:lnTo>
                  <a:lnTo>
                    <a:pt x="386" y="158"/>
                  </a:lnTo>
                  <a:lnTo>
                    <a:pt x="376" y="152"/>
                  </a:lnTo>
                  <a:lnTo>
                    <a:pt x="360" y="138"/>
                  </a:lnTo>
                  <a:lnTo>
                    <a:pt x="348" y="133"/>
                  </a:lnTo>
                  <a:lnTo>
                    <a:pt x="350" y="126"/>
                  </a:lnTo>
                  <a:lnTo>
                    <a:pt x="347" y="122"/>
                  </a:lnTo>
                  <a:lnTo>
                    <a:pt x="343" y="118"/>
                  </a:lnTo>
                  <a:lnTo>
                    <a:pt x="338" y="116"/>
                  </a:lnTo>
                  <a:lnTo>
                    <a:pt x="332" y="113"/>
                  </a:lnTo>
                  <a:lnTo>
                    <a:pt x="330" y="110"/>
                  </a:lnTo>
                  <a:lnTo>
                    <a:pt x="329" y="108"/>
                  </a:lnTo>
                  <a:lnTo>
                    <a:pt x="327" y="104"/>
                  </a:lnTo>
                  <a:lnTo>
                    <a:pt x="325" y="102"/>
                  </a:lnTo>
                  <a:lnTo>
                    <a:pt x="324" y="99"/>
                  </a:lnTo>
                  <a:lnTo>
                    <a:pt x="319" y="97"/>
                  </a:lnTo>
                  <a:lnTo>
                    <a:pt x="311" y="94"/>
                  </a:lnTo>
                  <a:lnTo>
                    <a:pt x="302" y="90"/>
                  </a:lnTo>
                  <a:lnTo>
                    <a:pt x="295" y="88"/>
                  </a:lnTo>
                  <a:lnTo>
                    <a:pt x="288" y="87"/>
                  </a:lnTo>
                  <a:lnTo>
                    <a:pt x="280" y="87"/>
                  </a:lnTo>
                  <a:lnTo>
                    <a:pt x="273" y="88"/>
                  </a:lnTo>
                  <a:lnTo>
                    <a:pt x="270" y="89"/>
                  </a:lnTo>
                  <a:lnTo>
                    <a:pt x="267" y="92"/>
                  </a:lnTo>
                  <a:lnTo>
                    <a:pt x="265" y="96"/>
                  </a:lnTo>
                  <a:lnTo>
                    <a:pt x="262" y="98"/>
                  </a:lnTo>
                  <a:lnTo>
                    <a:pt x="260" y="99"/>
                  </a:lnTo>
                  <a:lnTo>
                    <a:pt x="258" y="102"/>
                  </a:lnTo>
                  <a:lnTo>
                    <a:pt x="256" y="102"/>
                  </a:lnTo>
                  <a:lnTo>
                    <a:pt x="256" y="103"/>
                  </a:lnTo>
                  <a:lnTo>
                    <a:pt x="258" y="103"/>
                  </a:lnTo>
                  <a:lnTo>
                    <a:pt x="259" y="104"/>
                  </a:lnTo>
                  <a:lnTo>
                    <a:pt x="261" y="105"/>
                  </a:lnTo>
                  <a:lnTo>
                    <a:pt x="263" y="105"/>
                  </a:lnTo>
                  <a:lnTo>
                    <a:pt x="261" y="106"/>
                  </a:lnTo>
                  <a:lnTo>
                    <a:pt x="251" y="110"/>
                  </a:lnTo>
                  <a:lnTo>
                    <a:pt x="241" y="117"/>
                  </a:lnTo>
                  <a:lnTo>
                    <a:pt x="239" y="120"/>
                  </a:lnTo>
                  <a:lnTo>
                    <a:pt x="235" y="124"/>
                  </a:lnTo>
                  <a:lnTo>
                    <a:pt x="233" y="127"/>
                  </a:lnTo>
                  <a:lnTo>
                    <a:pt x="232" y="129"/>
                  </a:lnTo>
                  <a:lnTo>
                    <a:pt x="227" y="124"/>
                  </a:lnTo>
                  <a:lnTo>
                    <a:pt x="227" y="122"/>
                  </a:lnTo>
                  <a:lnTo>
                    <a:pt x="225" y="123"/>
                  </a:lnTo>
                  <a:lnTo>
                    <a:pt x="223" y="125"/>
                  </a:lnTo>
                  <a:lnTo>
                    <a:pt x="221" y="127"/>
                  </a:lnTo>
                  <a:lnTo>
                    <a:pt x="219" y="131"/>
                  </a:lnTo>
                  <a:lnTo>
                    <a:pt x="217" y="133"/>
                  </a:lnTo>
                  <a:lnTo>
                    <a:pt x="211" y="134"/>
                  </a:lnTo>
                  <a:lnTo>
                    <a:pt x="200" y="134"/>
                  </a:lnTo>
                  <a:lnTo>
                    <a:pt x="197" y="138"/>
                  </a:lnTo>
                  <a:lnTo>
                    <a:pt x="194" y="130"/>
                  </a:lnTo>
                  <a:lnTo>
                    <a:pt x="189" y="122"/>
                  </a:lnTo>
                  <a:lnTo>
                    <a:pt x="183" y="116"/>
                  </a:lnTo>
                  <a:lnTo>
                    <a:pt x="174" y="113"/>
                  </a:lnTo>
                  <a:lnTo>
                    <a:pt x="176" y="111"/>
                  </a:lnTo>
                  <a:lnTo>
                    <a:pt x="180" y="111"/>
                  </a:lnTo>
                  <a:lnTo>
                    <a:pt x="183" y="108"/>
                  </a:lnTo>
                  <a:lnTo>
                    <a:pt x="171" y="101"/>
                  </a:lnTo>
                  <a:lnTo>
                    <a:pt x="157" y="96"/>
                  </a:lnTo>
                  <a:lnTo>
                    <a:pt x="160" y="92"/>
                  </a:lnTo>
                  <a:lnTo>
                    <a:pt x="167" y="85"/>
                  </a:lnTo>
                  <a:lnTo>
                    <a:pt x="169" y="82"/>
                  </a:lnTo>
                  <a:lnTo>
                    <a:pt x="168" y="80"/>
                  </a:lnTo>
                  <a:lnTo>
                    <a:pt x="166" y="80"/>
                  </a:lnTo>
                  <a:lnTo>
                    <a:pt x="157" y="88"/>
                  </a:lnTo>
                  <a:lnTo>
                    <a:pt x="154" y="88"/>
                  </a:lnTo>
                  <a:lnTo>
                    <a:pt x="153" y="87"/>
                  </a:lnTo>
                  <a:lnTo>
                    <a:pt x="150" y="87"/>
                  </a:lnTo>
                  <a:lnTo>
                    <a:pt x="149" y="85"/>
                  </a:lnTo>
                  <a:lnTo>
                    <a:pt x="147" y="85"/>
                  </a:lnTo>
                  <a:lnTo>
                    <a:pt x="145" y="88"/>
                  </a:lnTo>
                  <a:lnTo>
                    <a:pt x="143" y="90"/>
                  </a:lnTo>
                  <a:lnTo>
                    <a:pt x="143" y="94"/>
                  </a:lnTo>
                  <a:lnTo>
                    <a:pt x="138" y="92"/>
                  </a:lnTo>
                  <a:lnTo>
                    <a:pt x="126" y="88"/>
                  </a:lnTo>
                  <a:lnTo>
                    <a:pt x="118" y="88"/>
                  </a:lnTo>
                  <a:lnTo>
                    <a:pt x="121" y="82"/>
                  </a:lnTo>
                  <a:lnTo>
                    <a:pt x="121" y="78"/>
                  </a:lnTo>
                  <a:lnTo>
                    <a:pt x="118" y="76"/>
                  </a:lnTo>
                  <a:lnTo>
                    <a:pt x="113" y="74"/>
                  </a:lnTo>
                  <a:lnTo>
                    <a:pt x="106" y="73"/>
                  </a:lnTo>
                  <a:lnTo>
                    <a:pt x="100" y="71"/>
                  </a:lnTo>
                  <a:lnTo>
                    <a:pt x="96" y="70"/>
                  </a:lnTo>
                  <a:lnTo>
                    <a:pt x="88" y="77"/>
                  </a:lnTo>
                  <a:lnTo>
                    <a:pt x="78" y="82"/>
                  </a:lnTo>
                  <a:lnTo>
                    <a:pt x="67" y="84"/>
                  </a:lnTo>
                  <a:lnTo>
                    <a:pt x="56" y="88"/>
                  </a:lnTo>
                  <a:lnTo>
                    <a:pt x="55" y="83"/>
                  </a:lnTo>
                  <a:lnTo>
                    <a:pt x="53" y="77"/>
                  </a:lnTo>
                  <a:lnTo>
                    <a:pt x="50" y="68"/>
                  </a:lnTo>
                  <a:lnTo>
                    <a:pt x="47" y="68"/>
                  </a:lnTo>
                  <a:lnTo>
                    <a:pt x="46" y="69"/>
                  </a:lnTo>
                  <a:lnTo>
                    <a:pt x="46" y="78"/>
                  </a:lnTo>
                  <a:lnTo>
                    <a:pt x="44" y="80"/>
                  </a:lnTo>
                  <a:lnTo>
                    <a:pt x="39" y="74"/>
                  </a:lnTo>
                  <a:lnTo>
                    <a:pt x="36" y="74"/>
                  </a:lnTo>
                  <a:lnTo>
                    <a:pt x="36" y="75"/>
                  </a:lnTo>
                  <a:lnTo>
                    <a:pt x="35" y="76"/>
                  </a:lnTo>
                  <a:lnTo>
                    <a:pt x="35" y="78"/>
                  </a:lnTo>
                  <a:lnTo>
                    <a:pt x="34" y="81"/>
                  </a:lnTo>
                  <a:lnTo>
                    <a:pt x="34" y="84"/>
                  </a:lnTo>
                  <a:lnTo>
                    <a:pt x="33" y="87"/>
                  </a:lnTo>
                  <a:lnTo>
                    <a:pt x="31" y="90"/>
                  </a:lnTo>
                  <a:lnTo>
                    <a:pt x="25" y="90"/>
                  </a:lnTo>
                  <a:lnTo>
                    <a:pt x="22" y="87"/>
                  </a:lnTo>
                  <a:lnTo>
                    <a:pt x="19" y="81"/>
                  </a:lnTo>
                  <a:lnTo>
                    <a:pt x="17" y="76"/>
                  </a:lnTo>
                  <a:lnTo>
                    <a:pt x="20" y="70"/>
                  </a:lnTo>
                  <a:lnTo>
                    <a:pt x="17" y="66"/>
                  </a:lnTo>
                  <a:lnTo>
                    <a:pt x="11" y="62"/>
                  </a:lnTo>
                  <a:lnTo>
                    <a:pt x="1" y="55"/>
                  </a:lnTo>
                  <a:lnTo>
                    <a:pt x="0" y="48"/>
                  </a:lnTo>
                  <a:lnTo>
                    <a:pt x="3" y="41"/>
                  </a:lnTo>
                  <a:lnTo>
                    <a:pt x="8" y="38"/>
                  </a:lnTo>
                  <a:lnTo>
                    <a:pt x="14" y="36"/>
                  </a:lnTo>
                  <a:lnTo>
                    <a:pt x="34" y="36"/>
                  </a:lnTo>
                  <a:lnTo>
                    <a:pt x="75" y="32"/>
                  </a:lnTo>
                  <a:lnTo>
                    <a:pt x="118" y="27"/>
                  </a:lnTo>
                  <a:lnTo>
                    <a:pt x="161" y="21"/>
                  </a:lnTo>
                  <a:lnTo>
                    <a:pt x="203" y="17"/>
                  </a:lnTo>
                  <a:lnTo>
                    <a:pt x="213" y="40"/>
                  </a:lnTo>
                  <a:lnTo>
                    <a:pt x="268" y="38"/>
                  </a:lnTo>
                  <a:lnTo>
                    <a:pt x="323" y="33"/>
                  </a:lnTo>
                  <a:lnTo>
                    <a:pt x="376" y="29"/>
                  </a:lnTo>
                  <a:lnTo>
                    <a:pt x="428" y="28"/>
                  </a:lnTo>
                  <a:lnTo>
                    <a:pt x="428" y="33"/>
                  </a:lnTo>
                  <a:lnTo>
                    <a:pt x="429" y="38"/>
                  </a:lnTo>
                  <a:lnTo>
                    <a:pt x="433" y="42"/>
                  </a:lnTo>
                  <a:lnTo>
                    <a:pt x="440" y="41"/>
                  </a:lnTo>
                  <a:lnTo>
                    <a:pt x="444" y="38"/>
                  </a:lnTo>
                  <a:lnTo>
                    <a:pt x="445" y="32"/>
                  </a:lnTo>
                  <a:lnTo>
                    <a:pt x="445" y="25"/>
                  </a:lnTo>
                  <a:lnTo>
                    <a:pt x="443" y="11"/>
                  </a:lnTo>
                  <a:lnTo>
                    <a:pt x="441" y="5"/>
                  </a:lnTo>
                  <a:lnTo>
                    <a:pt x="444"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60" name="Freeform 106">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F8BB94E1-85B8-4867-A526-2FBE5AD7CEFC}"/>
                </a:ext>
              </a:extLst>
            </p:cNvPr>
            <p:cNvSpPr>
              <a:spLocks/>
            </p:cNvSpPr>
            <p:nvPr/>
          </p:nvSpPr>
          <p:spPr bwMode="auto">
            <a:xfrm>
              <a:off x="6886644" y="4131000"/>
              <a:ext cx="664173" cy="594173"/>
            </a:xfrm>
            <a:custGeom>
              <a:avLst/>
              <a:gdLst/>
              <a:ahLst/>
              <a:cxnLst>
                <a:cxn ang="0">
                  <a:pos x="217" y="9"/>
                </a:cxn>
                <a:cxn ang="0">
                  <a:pos x="224" y="11"/>
                </a:cxn>
                <a:cxn ang="0">
                  <a:pos x="225" y="28"/>
                </a:cxn>
                <a:cxn ang="0">
                  <a:pos x="228" y="46"/>
                </a:cxn>
                <a:cxn ang="0">
                  <a:pos x="226" y="72"/>
                </a:cxn>
                <a:cxn ang="0">
                  <a:pos x="226" y="87"/>
                </a:cxn>
                <a:cxn ang="0">
                  <a:pos x="212" y="116"/>
                </a:cxn>
                <a:cxn ang="0">
                  <a:pos x="203" y="144"/>
                </a:cxn>
                <a:cxn ang="0">
                  <a:pos x="200" y="159"/>
                </a:cxn>
                <a:cxn ang="0">
                  <a:pos x="196" y="185"/>
                </a:cxn>
                <a:cxn ang="0">
                  <a:pos x="338" y="205"/>
                </a:cxn>
                <a:cxn ang="0">
                  <a:pos x="361" y="254"/>
                </a:cxn>
                <a:cxn ang="0">
                  <a:pos x="327" y="240"/>
                </a:cxn>
                <a:cxn ang="0">
                  <a:pos x="304" y="268"/>
                </a:cxn>
                <a:cxn ang="0">
                  <a:pos x="352" y="262"/>
                </a:cxn>
                <a:cxn ang="0">
                  <a:pos x="344" y="270"/>
                </a:cxn>
                <a:cxn ang="0">
                  <a:pos x="367" y="280"/>
                </a:cxn>
                <a:cxn ang="0">
                  <a:pos x="372" y="266"/>
                </a:cxn>
                <a:cxn ang="0">
                  <a:pos x="383" y="286"/>
                </a:cxn>
                <a:cxn ang="0">
                  <a:pos x="367" y="297"/>
                </a:cxn>
                <a:cxn ang="0">
                  <a:pos x="361" y="306"/>
                </a:cxn>
                <a:cxn ang="0">
                  <a:pos x="365" y="317"/>
                </a:cxn>
                <a:cxn ang="0">
                  <a:pos x="376" y="325"/>
                </a:cxn>
                <a:cxn ang="0">
                  <a:pos x="383" y="325"/>
                </a:cxn>
                <a:cxn ang="0">
                  <a:pos x="392" y="331"/>
                </a:cxn>
                <a:cxn ang="0">
                  <a:pos x="410" y="347"/>
                </a:cxn>
                <a:cxn ang="0">
                  <a:pos x="394" y="342"/>
                </a:cxn>
                <a:cxn ang="0">
                  <a:pos x="384" y="343"/>
                </a:cxn>
                <a:cxn ang="0">
                  <a:pos x="368" y="332"/>
                </a:cxn>
                <a:cxn ang="0">
                  <a:pos x="356" y="326"/>
                </a:cxn>
                <a:cxn ang="0">
                  <a:pos x="333" y="318"/>
                </a:cxn>
                <a:cxn ang="0">
                  <a:pos x="320" y="321"/>
                </a:cxn>
                <a:cxn ang="0">
                  <a:pos x="333" y="332"/>
                </a:cxn>
                <a:cxn ang="0">
                  <a:pos x="326" y="336"/>
                </a:cxn>
                <a:cxn ang="0">
                  <a:pos x="324" y="354"/>
                </a:cxn>
                <a:cxn ang="0">
                  <a:pos x="312" y="340"/>
                </a:cxn>
                <a:cxn ang="0">
                  <a:pos x="299" y="335"/>
                </a:cxn>
                <a:cxn ang="0">
                  <a:pos x="262" y="350"/>
                </a:cxn>
                <a:cxn ang="0">
                  <a:pos x="236" y="314"/>
                </a:cxn>
                <a:cxn ang="0">
                  <a:pos x="217" y="320"/>
                </a:cxn>
                <a:cxn ang="0">
                  <a:pos x="185" y="294"/>
                </a:cxn>
                <a:cxn ang="0">
                  <a:pos x="158" y="311"/>
                </a:cxn>
                <a:cxn ang="0">
                  <a:pos x="158" y="319"/>
                </a:cxn>
                <a:cxn ang="0">
                  <a:pos x="127" y="320"/>
                </a:cxn>
                <a:cxn ang="0">
                  <a:pos x="77" y="305"/>
                </a:cxn>
                <a:cxn ang="0">
                  <a:pos x="58" y="294"/>
                </a:cxn>
                <a:cxn ang="0">
                  <a:pos x="22" y="311"/>
                </a:cxn>
                <a:cxn ang="0">
                  <a:pos x="32" y="300"/>
                </a:cxn>
                <a:cxn ang="0">
                  <a:pos x="35" y="271"/>
                </a:cxn>
                <a:cxn ang="0">
                  <a:pos x="37" y="229"/>
                </a:cxn>
                <a:cxn ang="0">
                  <a:pos x="44" y="173"/>
                </a:cxn>
                <a:cxn ang="0">
                  <a:pos x="27" y="144"/>
                </a:cxn>
                <a:cxn ang="0">
                  <a:pos x="0" y="10"/>
                </a:cxn>
              </a:cxnLst>
              <a:rect l="0" t="0" r="r" b="b"/>
              <a:pathLst>
                <a:path w="410" h="356">
                  <a:moveTo>
                    <a:pt x="191" y="0"/>
                  </a:moveTo>
                  <a:lnTo>
                    <a:pt x="217" y="2"/>
                  </a:lnTo>
                  <a:lnTo>
                    <a:pt x="216" y="5"/>
                  </a:lnTo>
                  <a:lnTo>
                    <a:pt x="214" y="7"/>
                  </a:lnTo>
                  <a:lnTo>
                    <a:pt x="216" y="9"/>
                  </a:lnTo>
                  <a:lnTo>
                    <a:pt x="217" y="9"/>
                  </a:lnTo>
                  <a:lnTo>
                    <a:pt x="219" y="7"/>
                  </a:lnTo>
                  <a:lnTo>
                    <a:pt x="223" y="4"/>
                  </a:lnTo>
                  <a:lnTo>
                    <a:pt x="225" y="5"/>
                  </a:lnTo>
                  <a:lnTo>
                    <a:pt x="225" y="7"/>
                  </a:lnTo>
                  <a:lnTo>
                    <a:pt x="224" y="9"/>
                  </a:lnTo>
                  <a:lnTo>
                    <a:pt x="224" y="11"/>
                  </a:lnTo>
                  <a:lnTo>
                    <a:pt x="223" y="13"/>
                  </a:lnTo>
                  <a:lnTo>
                    <a:pt x="223" y="18"/>
                  </a:lnTo>
                  <a:lnTo>
                    <a:pt x="228" y="24"/>
                  </a:lnTo>
                  <a:lnTo>
                    <a:pt x="228" y="25"/>
                  </a:lnTo>
                  <a:lnTo>
                    <a:pt x="226" y="26"/>
                  </a:lnTo>
                  <a:lnTo>
                    <a:pt x="225" y="28"/>
                  </a:lnTo>
                  <a:lnTo>
                    <a:pt x="223" y="31"/>
                  </a:lnTo>
                  <a:lnTo>
                    <a:pt x="223" y="32"/>
                  </a:lnTo>
                  <a:lnTo>
                    <a:pt x="224" y="34"/>
                  </a:lnTo>
                  <a:lnTo>
                    <a:pt x="226" y="35"/>
                  </a:lnTo>
                  <a:lnTo>
                    <a:pt x="228" y="38"/>
                  </a:lnTo>
                  <a:lnTo>
                    <a:pt x="228" y="46"/>
                  </a:lnTo>
                  <a:lnTo>
                    <a:pt x="233" y="53"/>
                  </a:lnTo>
                  <a:lnTo>
                    <a:pt x="236" y="56"/>
                  </a:lnTo>
                  <a:lnTo>
                    <a:pt x="239" y="60"/>
                  </a:lnTo>
                  <a:lnTo>
                    <a:pt x="236" y="65"/>
                  </a:lnTo>
                  <a:lnTo>
                    <a:pt x="229" y="68"/>
                  </a:lnTo>
                  <a:lnTo>
                    <a:pt x="226" y="72"/>
                  </a:lnTo>
                  <a:lnTo>
                    <a:pt x="225" y="74"/>
                  </a:lnTo>
                  <a:lnTo>
                    <a:pt x="227" y="76"/>
                  </a:lnTo>
                  <a:lnTo>
                    <a:pt x="234" y="80"/>
                  </a:lnTo>
                  <a:lnTo>
                    <a:pt x="231" y="83"/>
                  </a:lnTo>
                  <a:lnTo>
                    <a:pt x="228" y="84"/>
                  </a:lnTo>
                  <a:lnTo>
                    <a:pt x="226" y="87"/>
                  </a:lnTo>
                  <a:lnTo>
                    <a:pt x="226" y="88"/>
                  </a:lnTo>
                  <a:lnTo>
                    <a:pt x="227" y="89"/>
                  </a:lnTo>
                  <a:lnTo>
                    <a:pt x="231" y="89"/>
                  </a:lnTo>
                  <a:lnTo>
                    <a:pt x="223" y="100"/>
                  </a:lnTo>
                  <a:lnTo>
                    <a:pt x="211" y="108"/>
                  </a:lnTo>
                  <a:lnTo>
                    <a:pt x="212" y="116"/>
                  </a:lnTo>
                  <a:lnTo>
                    <a:pt x="207" y="124"/>
                  </a:lnTo>
                  <a:lnTo>
                    <a:pt x="203" y="131"/>
                  </a:lnTo>
                  <a:lnTo>
                    <a:pt x="200" y="137"/>
                  </a:lnTo>
                  <a:lnTo>
                    <a:pt x="200" y="140"/>
                  </a:lnTo>
                  <a:lnTo>
                    <a:pt x="202" y="143"/>
                  </a:lnTo>
                  <a:lnTo>
                    <a:pt x="203" y="144"/>
                  </a:lnTo>
                  <a:lnTo>
                    <a:pt x="203" y="147"/>
                  </a:lnTo>
                  <a:lnTo>
                    <a:pt x="197" y="147"/>
                  </a:lnTo>
                  <a:lnTo>
                    <a:pt x="197" y="151"/>
                  </a:lnTo>
                  <a:lnTo>
                    <a:pt x="199" y="153"/>
                  </a:lnTo>
                  <a:lnTo>
                    <a:pt x="200" y="156"/>
                  </a:lnTo>
                  <a:lnTo>
                    <a:pt x="200" y="159"/>
                  </a:lnTo>
                  <a:lnTo>
                    <a:pt x="198" y="160"/>
                  </a:lnTo>
                  <a:lnTo>
                    <a:pt x="197" y="160"/>
                  </a:lnTo>
                  <a:lnTo>
                    <a:pt x="195" y="161"/>
                  </a:lnTo>
                  <a:lnTo>
                    <a:pt x="191" y="161"/>
                  </a:lnTo>
                  <a:lnTo>
                    <a:pt x="196" y="178"/>
                  </a:lnTo>
                  <a:lnTo>
                    <a:pt x="196" y="185"/>
                  </a:lnTo>
                  <a:lnTo>
                    <a:pt x="191" y="191"/>
                  </a:lnTo>
                  <a:lnTo>
                    <a:pt x="269" y="185"/>
                  </a:lnTo>
                  <a:lnTo>
                    <a:pt x="346" y="179"/>
                  </a:lnTo>
                  <a:lnTo>
                    <a:pt x="344" y="187"/>
                  </a:lnTo>
                  <a:lnTo>
                    <a:pt x="341" y="196"/>
                  </a:lnTo>
                  <a:lnTo>
                    <a:pt x="338" y="205"/>
                  </a:lnTo>
                  <a:lnTo>
                    <a:pt x="342" y="216"/>
                  </a:lnTo>
                  <a:lnTo>
                    <a:pt x="349" y="227"/>
                  </a:lnTo>
                  <a:lnTo>
                    <a:pt x="356" y="236"/>
                  </a:lnTo>
                  <a:lnTo>
                    <a:pt x="363" y="249"/>
                  </a:lnTo>
                  <a:lnTo>
                    <a:pt x="362" y="252"/>
                  </a:lnTo>
                  <a:lnTo>
                    <a:pt x="361" y="254"/>
                  </a:lnTo>
                  <a:lnTo>
                    <a:pt x="359" y="254"/>
                  </a:lnTo>
                  <a:lnTo>
                    <a:pt x="354" y="249"/>
                  </a:lnTo>
                  <a:lnTo>
                    <a:pt x="349" y="247"/>
                  </a:lnTo>
                  <a:lnTo>
                    <a:pt x="335" y="247"/>
                  </a:lnTo>
                  <a:lnTo>
                    <a:pt x="332" y="244"/>
                  </a:lnTo>
                  <a:lnTo>
                    <a:pt x="327" y="240"/>
                  </a:lnTo>
                  <a:lnTo>
                    <a:pt x="323" y="236"/>
                  </a:lnTo>
                  <a:lnTo>
                    <a:pt x="316" y="235"/>
                  </a:lnTo>
                  <a:lnTo>
                    <a:pt x="306" y="242"/>
                  </a:lnTo>
                  <a:lnTo>
                    <a:pt x="299" y="251"/>
                  </a:lnTo>
                  <a:lnTo>
                    <a:pt x="296" y="263"/>
                  </a:lnTo>
                  <a:lnTo>
                    <a:pt x="304" y="268"/>
                  </a:lnTo>
                  <a:lnTo>
                    <a:pt x="313" y="269"/>
                  </a:lnTo>
                  <a:lnTo>
                    <a:pt x="325" y="268"/>
                  </a:lnTo>
                  <a:lnTo>
                    <a:pt x="335" y="265"/>
                  </a:lnTo>
                  <a:lnTo>
                    <a:pt x="344" y="262"/>
                  </a:lnTo>
                  <a:lnTo>
                    <a:pt x="349" y="261"/>
                  </a:lnTo>
                  <a:lnTo>
                    <a:pt x="352" y="262"/>
                  </a:lnTo>
                  <a:lnTo>
                    <a:pt x="352" y="264"/>
                  </a:lnTo>
                  <a:lnTo>
                    <a:pt x="351" y="265"/>
                  </a:lnTo>
                  <a:lnTo>
                    <a:pt x="348" y="266"/>
                  </a:lnTo>
                  <a:lnTo>
                    <a:pt x="347" y="268"/>
                  </a:lnTo>
                  <a:lnTo>
                    <a:pt x="345" y="269"/>
                  </a:lnTo>
                  <a:lnTo>
                    <a:pt x="344" y="270"/>
                  </a:lnTo>
                  <a:lnTo>
                    <a:pt x="344" y="272"/>
                  </a:lnTo>
                  <a:lnTo>
                    <a:pt x="348" y="277"/>
                  </a:lnTo>
                  <a:lnTo>
                    <a:pt x="356" y="280"/>
                  </a:lnTo>
                  <a:lnTo>
                    <a:pt x="363" y="283"/>
                  </a:lnTo>
                  <a:lnTo>
                    <a:pt x="366" y="282"/>
                  </a:lnTo>
                  <a:lnTo>
                    <a:pt x="367" y="280"/>
                  </a:lnTo>
                  <a:lnTo>
                    <a:pt x="368" y="278"/>
                  </a:lnTo>
                  <a:lnTo>
                    <a:pt x="368" y="276"/>
                  </a:lnTo>
                  <a:lnTo>
                    <a:pt x="369" y="273"/>
                  </a:lnTo>
                  <a:lnTo>
                    <a:pt x="369" y="270"/>
                  </a:lnTo>
                  <a:lnTo>
                    <a:pt x="370" y="269"/>
                  </a:lnTo>
                  <a:lnTo>
                    <a:pt x="372" y="266"/>
                  </a:lnTo>
                  <a:lnTo>
                    <a:pt x="377" y="266"/>
                  </a:lnTo>
                  <a:lnTo>
                    <a:pt x="376" y="272"/>
                  </a:lnTo>
                  <a:lnTo>
                    <a:pt x="377" y="276"/>
                  </a:lnTo>
                  <a:lnTo>
                    <a:pt x="380" y="278"/>
                  </a:lnTo>
                  <a:lnTo>
                    <a:pt x="382" y="282"/>
                  </a:lnTo>
                  <a:lnTo>
                    <a:pt x="383" y="286"/>
                  </a:lnTo>
                  <a:lnTo>
                    <a:pt x="377" y="286"/>
                  </a:lnTo>
                  <a:lnTo>
                    <a:pt x="373" y="287"/>
                  </a:lnTo>
                  <a:lnTo>
                    <a:pt x="370" y="289"/>
                  </a:lnTo>
                  <a:lnTo>
                    <a:pt x="368" y="291"/>
                  </a:lnTo>
                  <a:lnTo>
                    <a:pt x="367" y="293"/>
                  </a:lnTo>
                  <a:lnTo>
                    <a:pt x="367" y="297"/>
                  </a:lnTo>
                  <a:lnTo>
                    <a:pt x="369" y="300"/>
                  </a:lnTo>
                  <a:lnTo>
                    <a:pt x="363" y="300"/>
                  </a:lnTo>
                  <a:lnTo>
                    <a:pt x="362" y="301"/>
                  </a:lnTo>
                  <a:lnTo>
                    <a:pt x="362" y="304"/>
                  </a:lnTo>
                  <a:lnTo>
                    <a:pt x="361" y="305"/>
                  </a:lnTo>
                  <a:lnTo>
                    <a:pt x="361" y="306"/>
                  </a:lnTo>
                  <a:lnTo>
                    <a:pt x="360" y="307"/>
                  </a:lnTo>
                  <a:lnTo>
                    <a:pt x="358" y="308"/>
                  </a:lnTo>
                  <a:lnTo>
                    <a:pt x="358" y="313"/>
                  </a:lnTo>
                  <a:lnTo>
                    <a:pt x="360" y="315"/>
                  </a:lnTo>
                  <a:lnTo>
                    <a:pt x="362" y="317"/>
                  </a:lnTo>
                  <a:lnTo>
                    <a:pt x="365" y="317"/>
                  </a:lnTo>
                  <a:lnTo>
                    <a:pt x="368" y="318"/>
                  </a:lnTo>
                  <a:lnTo>
                    <a:pt x="370" y="318"/>
                  </a:lnTo>
                  <a:lnTo>
                    <a:pt x="373" y="319"/>
                  </a:lnTo>
                  <a:lnTo>
                    <a:pt x="375" y="321"/>
                  </a:lnTo>
                  <a:lnTo>
                    <a:pt x="375" y="324"/>
                  </a:lnTo>
                  <a:lnTo>
                    <a:pt x="376" y="325"/>
                  </a:lnTo>
                  <a:lnTo>
                    <a:pt x="376" y="327"/>
                  </a:lnTo>
                  <a:lnTo>
                    <a:pt x="377" y="328"/>
                  </a:lnTo>
                  <a:lnTo>
                    <a:pt x="379" y="328"/>
                  </a:lnTo>
                  <a:lnTo>
                    <a:pt x="380" y="327"/>
                  </a:lnTo>
                  <a:lnTo>
                    <a:pt x="382" y="326"/>
                  </a:lnTo>
                  <a:lnTo>
                    <a:pt x="383" y="325"/>
                  </a:lnTo>
                  <a:lnTo>
                    <a:pt x="386" y="326"/>
                  </a:lnTo>
                  <a:lnTo>
                    <a:pt x="387" y="326"/>
                  </a:lnTo>
                  <a:lnTo>
                    <a:pt x="387" y="327"/>
                  </a:lnTo>
                  <a:lnTo>
                    <a:pt x="389" y="328"/>
                  </a:lnTo>
                  <a:lnTo>
                    <a:pt x="390" y="331"/>
                  </a:lnTo>
                  <a:lnTo>
                    <a:pt x="392" y="331"/>
                  </a:lnTo>
                  <a:lnTo>
                    <a:pt x="396" y="332"/>
                  </a:lnTo>
                  <a:lnTo>
                    <a:pt x="399" y="332"/>
                  </a:lnTo>
                  <a:lnTo>
                    <a:pt x="403" y="331"/>
                  </a:lnTo>
                  <a:lnTo>
                    <a:pt x="406" y="335"/>
                  </a:lnTo>
                  <a:lnTo>
                    <a:pt x="410" y="341"/>
                  </a:lnTo>
                  <a:lnTo>
                    <a:pt x="410" y="347"/>
                  </a:lnTo>
                  <a:lnTo>
                    <a:pt x="408" y="354"/>
                  </a:lnTo>
                  <a:lnTo>
                    <a:pt x="404" y="353"/>
                  </a:lnTo>
                  <a:lnTo>
                    <a:pt x="401" y="350"/>
                  </a:lnTo>
                  <a:lnTo>
                    <a:pt x="398" y="348"/>
                  </a:lnTo>
                  <a:lnTo>
                    <a:pt x="396" y="345"/>
                  </a:lnTo>
                  <a:lnTo>
                    <a:pt x="394" y="342"/>
                  </a:lnTo>
                  <a:lnTo>
                    <a:pt x="391" y="345"/>
                  </a:lnTo>
                  <a:lnTo>
                    <a:pt x="391" y="347"/>
                  </a:lnTo>
                  <a:lnTo>
                    <a:pt x="390" y="348"/>
                  </a:lnTo>
                  <a:lnTo>
                    <a:pt x="386" y="348"/>
                  </a:lnTo>
                  <a:lnTo>
                    <a:pt x="386" y="346"/>
                  </a:lnTo>
                  <a:lnTo>
                    <a:pt x="384" y="343"/>
                  </a:lnTo>
                  <a:lnTo>
                    <a:pt x="383" y="342"/>
                  </a:lnTo>
                  <a:lnTo>
                    <a:pt x="383" y="336"/>
                  </a:lnTo>
                  <a:lnTo>
                    <a:pt x="380" y="338"/>
                  </a:lnTo>
                  <a:lnTo>
                    <a:pt x="376" y="338"/>
                  </a:lnTo>
                  <a:lnTo>
                    <a:pt x="369" y="334"/>
                  </a:lnTo>
                  <a:lnTo>
                    <a:pt x="368" y="332"/>
                  </a:lnTo>
                  <a:lnTo>
                    <a:pt x="366" y="331"/>
                  </a:lnTo>
                  <a:lnTo>
                    <a:pt x="365" y="331"/>
                  </a:lnTo>
                  <a:lnTo>
                    <a:pt x="362" y="332"/>
                  </a:lnTo>
                  <a:lnTo>
                    <a:pt x="359" y="332"/>
                  </a:lnTo>
                  <a:lnTo>
                    <a:pt x="356" y="329"/>
                  </a:lnTo>
                  <a:lnTo>
                    <a:pt x="356" y="326"/>
                  </a:lnTo>
                  <a:lnTo>
                    <a:pt x="355" y="324"/>
                  </a:lnTo>
                  <a:lnTo>
                    <a:pt x="354" y="322"/>
                  </a:lnTo>
                  <a:lnTo>
                    <a:pt x="352" y="321"/>
                  </a:lnTo>
                  <a:lnTo>
                    <a:pt x="341" y="321"/>
                  </a:lnTo>
                  <a:lnTo>
                    <a:pt x="338" y="320"/>
                  </a:lnTo>
                  <a:lnTo>
                    <a:pt x="333" y="318"/>
                  </a:lnTo>
                  <a:lnTo>
                    <a:pt x="330" y="314"/>
                  </a:lnTo>
                  <a:lnTo>
                    <a:pt x="324" y="312"/>
                  </a:lnTo>
                  <a:lnTo>
                    <a:pt x="318" y="311"/>
                  </a:lnTo>
                  <a:lnTo>
                    <a:pt x="318" y="318"/>
                  </a:lnTo>
                  <a:lnTo>
                    <a:pt x="319" y="319"/>
                  </a:lnTo>
                  <a:lnTo>
                    <a:pt x="320" y="321"/>
                  </a:lnTo>
                  <a:lnTo>
                    <a:pt x="325" y="324"/>
                  </a:lnTo>
                  <a:lnTo>
                    <a:pt x="327" y="324"/>
                  </a:lnTo>
                  <a:lnTo>
                    <a:pt x="328" y="325"/>
                  </a:lnTo>
                  <a:lnTo>
                    <a:pt x="331" y="326"/>
                  </a:lnTo>
                  <a:lnTo>
                    <a:pt x="333" y="331"/>
                  </a:lnTo>
                  <a:lnTo>
                    <a:pt x="333" y="332"/>
                  </a:lnTo>
                  <a:lnTo>
                    <a:pt x="332" y="334"/>
                  </a:lnTo>
                  <a:lnTo>
                    <a:pt x="331" y="334"/>
                  </a:lnTo>
                  <a:lnTo>
                    <a:pt x="330" y="335"/>
                  </a:lnTo>
                  <a:lnTo>
                    <a:pt x="328" y="335"/>
                  </a:lnTo>
                  <a:lnTo>
                    <a:pt x="327" y="336"/>
                  </a:lnTo>
                  <a:lnTo>
                    <a:pt x="326" y="336"/>
                  </a:lnTo>
                  <a:lnTo>
                    <a:pt x="326" y="340"/>
                  </a:lnTo>
                  <a:lnTo>
                    <a:pt x="330" y="347"/>
                  </a:lnTo>
                  <a:lnTo>
                    <a:pt x="330" y="349"/>
                  </a:lnTo>
                  <a:lnTo>
                    <a:pt x="328" y="352"/>
                  </a:lnTo>
                  <a:lnTo>
                    <a:pt x="327" y="353"/>
                  </a:lnTo>
                  <a:lnTo>
                    <a:pt x="324" y="354"/>
                  </a:lnTo>
                  <a:lnTo>
                    <a:pt x="319" y="354"/>
                  </a:lnTo>
                  <a:lnTo>
                    <a:pt x="318" y="353"/>
                  </a:lnTo>
                  <a:lnTo>
                    <a:pt x="318" y="340"/>
                  </a:lnTo>
                  <a:lnTo>
                    <a:pt x="317" y="339"/>
                  </a:lnTo>
                  <a:lnTo>
                    <a:pt x="314" y="339"/>
                  </a:lnTo>
                  <a:lnTo>
                    <a:pt x="312" y="340"/>
                  </a:lnTo>
                  <a:lnTo>
                    <a:pt x="310" y="340"/>
                  </a:lnTo>
                  <a:lnTo>
                    <a:pt x="308" y="341"/>
                  </a:lnTo>
                  <a:lnTo>
                    <a:pt x="305" y="341"/>
                  </a:lnTo>
                  <a:lnTo>
                    <a:pt x="303" y="339"/>
                  </a:lnTo>
                  <a:lnTo>
                    <a:pt x="303" y="335"/>
                  </a:lnTo>
                  <a:lnTo>
                    <a:pt x="299" y="335"/>
                  </a:lnTo>
                  <a:lnTo>
                    <a:pt x="296" y="336"/>
                  </a:lnTo>
                  <a:lnTo>
                    <a:pt x="289" y="340"/>
                  </a:lnTo>
                  <a:lnTo>
                    <a:pt x="284" y="346"/>
                  </a:lnTo>
                  <a:lnTo>
                    <a:pt x="282" y="356"/>
                  </a:lnTo>
                  <a:lnTo>
                    <a:pt x="276" y="355"/>
                  </a:lnTo>
                  <a:lnTo>
                    <a:pt x="262" y="350"/>
                  </a:lnTo>
                  <a:lnTo>
                    <a:pt x="255" y="349"/>
                  </a:lnTo>
                  <a:lnTo>
                    <a:pt x="250" y="350"/>
                  </a:lnTo>
                  <a:lnTo>
                    <a:pt x="248" y="343"/>
                  </a:lnTo>
                  <a:lnTo>
                    <a:pt x="239" y="332"/>
                  </a:lnTo>
                  <a:lnTo>
                    <a:pt x="236" y="325"/>
                  </a:lnTo>
                  <a:lnTo>
                    <a:pt x="236" y="314"/>
                  </a:lnTo>
                  <a:lnTo>
                    <a:pt x="232" y="314"/>
                  </a:lnTo>
                  <a:lnTo>
                    <a:pt x="232" y="317"/>
                  </a:lnTo>
                  <a:lnTo>
                    <a:pt x="231" y="318"/>
                  </a:lnTo>
                  <a:lnTo>
                    <a:pt x="231" y="322"/>
                  </a:lnTo>
                  <a:lnTo>
                    <a:pt x="226" y="322"/>
                  </a:lnTo>
                  <a:lnTo>
                    <a:pt x="217" y="320"/>
                  </a:lnTo>
                  <a:lnTo>
                    <a:pt x="211" y="320"/>
                  </a:lnTo>
                  <a:lnTo>
                    <a:pt x="209" y="312"/>
                  </a:lnTo>
                  <a:lnTo>
                    <a:pt x="204" y="306"/>
                  </a:lnTo>
                  <a:lnTo>
                    <a:pt x="196" y="303"/>
                  </a:lnTo>
                  <a:lnTo>
                    <a:pt x="185" y="303"/>
                  </a:lnTo>
                  <a:lnTo>
                    <a:pt x="185" y="294"/>
                  </a:lnTo>
                  <a:lnTo>
                    <a:pt x="176" y="298"/>
                  </a:lnTo>
                  <a:lnTo>
                    <a:pt x="168" y="303"/>
                  </a:lnTo>
                  <a:lnTo>
                    <a:pt x="157" y="306"/>
                  </a:lnTo>
                  <a:lnTo>
                    <a:pt x="156" y="307"/>
                  </a:lnTo>
                  <a:lnTo>
                    <a:pt x="156" y="310"/>
                  </a:lnTo>
                  <a:lnTo>
                    <a:pt x="158" y="311"/>
                  </a:lnTo>
                  <a:lnTo>
                    <a:pt x="160" y="312"/>
                  </a:lnTo>
                  <a:lnTo>
                    <a:pt x="162" y="313"/>
                  </a:lnTo>
                  <a:lnTo>
                    <a:pt x="163" y="315"/>
                  </a:lnTo>
                  <a:lnTo>
                    <a:pt x="163" y="320"/>
                  </a:lnTo>
                  <a:lnTo>
                    <a:pt x="161" y="319"/>
                  </a:lnTo>
                  <a:lnTo>
                    <a:pt x="158" y="319"/>
                  </a:lnTo>
                  <a:lnTo>
                    <a:pt x="156" y="320"/>
                  </a:lnTo>
                  <a:lnTo>
                    <a:pt x="151" y="325"/>
                  </a:lnTo>
                  <a:lnTo>
                    <a:pt x="149" y="326"/>
                  </a:lnTo>
                  <a:lnTo>
                    <a:pt x="143" y="325"/>
                  </a:lnTo>
                  <a:lnTo>
                    <a:pt x="135" y="321"/>
                  </a:lnTo>
                  <a:lnTo>
                    <a:pt x="127" y="320"/>
                  </a:lnTo>
                  <a:lnTo>
                    <a:pt x="115" y="318"/>
                  </a:lnTo>
                  <a:lnTo>
                    <a:pt x="105" y="314"/>
                  </a:lnTo>
                  <a:lnTo>
                    <a:pt x="93" y="311"/>
                  </a:lnTo>
                  <a:lnTo>
                    <a:pt x="87" y="308"/>
                  </a:lnTo>
                  <a:lnTo>
                    <a:pt x="83" y="306"/>
                  </a:lnTo>
                  <a:lnTo>
                    <a:pt x="77" y="305"/>
                  </a:lnTo>
                  <a:lnTo>
                    <a:pt x="70" y="306"/>
                  </a:lnTo>
                  <a:lnTo>
                    <a:pt x="73" y="298"/>
                  </a:lnTo>
                  <a:lnTo>
                    <a:pt x="72" y="290"/>
                  </a:lnTo>
                  <a:lnTo>
                    <a:pt x="70" y="283"/>
                  </a:lnTo>
                  <a:lnTo>
                    <a:pt x="65" y="277"/>
                  </a:lnTo>
                  <a:lnTo>
                    <a:pt x="58" y="294"/>
                  </a:lnTo>
                  <a:lnTo>
                    <a:pt x="58" y="300"/>
                  </a:lnTo>
                  <a:lnTo>
                    <a:pt x="60" y="303"/>
                  </a:lnTo>
                  <a:lnTo>
                    <a:pt x="55" y="307"/>
                  </a:lnTo>
                  <a:lnTo>
                    <a:pt x="39" y="310"/>
                  </a:lnTo>
                  <a:lnTo>
                    <a:pt x="29" y="310"/>
                  </a:lnTo>
                  <a:lnTo>
                    <a:pt x="22" y="311"/>
                  </a:lnTo>
                  <a:lnTo>
                    <a:pt x="21" y="308"/>
                  </a:lnTo>
                  <a:lnTo>
                    <a:pt x="25" y="305"/>
                  </a:lnTo>
                  <a:lnTo>
                    <a:pt x="27" y="304"/>
                  </a:lnTo>
                  <a:lnTo>
                    <a:pt x="28" y="303"/>
                  </a:lnTo>
                  <a:lnTo>
                    <a:pt x="30" y="301"/>
                  </a:lnTo>
                  <a:lnTo>
                    <a:pt x="32" y="300"/>
                  </a:lnTo>
                  <a:lnTo>
                    <a:pt x="32" y="284"/>
                  </a:lnTo>
                  <a:lnTo>
                    <a:pt x="33" y="283"/>
                  </a:lnTo>
                  <a:lnTo>
                    <a:pt x="35" y="282"/>
                  </a:lnTo>
                  <a:lnTo>
                    <a:pt x="36" y="279"/>
                  </a:lnTo>
                  <a:lnTo>
                    <a:pt x="36" y="277"/>
                  </a:lnTo>
                  <a:lnTo>
                    <a:pt x="35" y="271"/>
                  </a:lnTo>
                  <a:lnTo>
                    <a:pt x="33" y="264"/>
                  </a:lnTo>
                  <a:lnTo>
                    <a:pt x="32" y="258"/>
                  </a:lnTo>
                  <a:lnTo>
                    <a:pt x="32" y="250"/>
                  </a:lnTo>
                  <a:lnTo>
                    <a:pt x="33" y="242"/>
                  </a:lnTo>
                  <a:lnTo>
                    <a:pt x="34" y="235"/>
                  </a:lnTo>
                  <a:lnTo>
                    <a:pt x="37" y="229"/>
                  </a:lnTo>
                  <a:lnTo>
                    <a:pt x="42" y="222"/>
                  </a:lnTo>
                  <a:lnTo>
                    <a:pt x="46" y="215"/>
                  </a:lnTo>
                  <a:lnTo>
                    <a:pt x="47" y="201"/>
                  </a:lnTo>
                  <a:lnTo>
                    <a:pt x="47" y="186"/>
                  </a:lnTo>
                  <a:lnTo>
                    <a:pt x="46" y="175"/>
                  </a:lnTo>
                  <a:lnTo>
                    <a:pt x="44" y="173"/>
                  </a:lnTo>
                  <a:lnTo>
                    <a:pt x="42" y="171"/>
                  </a:lnTo>
                  <a:lnTo>
                    <a:pt x="39" y="170"/>
                  </a:lnTo>
                  <a:lnTo>
                    <a:pt x="34" y="165"/>
                  </a:lnTo>
                  <a:lnTo>
                    <a:pt x="33" y="160"/>
                  </a:lnTo>
                  <a:lnTo>
                    <a:pt x="30" y="149"/>
                  </a:lnTo>
                  <a:lnTo>
                    <a:pt x="27" y="144"/>
                  </a:lnTo>
                  <a:lnTo>
                    <a:pt x="22" y="142"/>
                  </a:lnTo>
                  <a:lnTo>
                    <a:pt x="22" y="130"/>
                  </a:lnTo>
                  <a:lnTo>
                    <a:pt x="20" y="121"/>
                  </a:lnTo>
                  <a:lnTo>
                    <a:pt x="2" y="100"/>
                  </a:lnTo>
                  <a:lnTo>
                    <a:pt x="4" y="76"/>
                  </a:lnTo>
                  <a:lnTo>
                    <a:pt x="0" y="10"/>
                  </a:lnTo>
                  <a:lnTo>
                    <a:pt x="54" y="7"/>
                  </a:lnTo>
                  <a:lnTo>
                    <a:pt x="108" y="4"/>
                  </a:lnTo>
                  <a:lnTo>
                    <a:pt x="163" y="2"/>
                  </a:lnTo>
                  <a:lnTo>
                    <a:pt x="191" y="0"/>
                  </a:lnTo>
                  <a:close/>
                </a:path>
              </a:pathLst>
            </a:custGeom>
            <a:grp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sp>
          <p:nvSpPr>
            <p:cNvPr id="61" name="Freeform 107">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47F8C075-821D-468F-94B6-C2EAA6F7AB71}"/>
                </a:ext>
              </a:extLst>
            </p:cNvPr>
            <p:cNvSpPr>
              <a:spLocks noEditPoints="1"/>
            </p:cNvSpPr>
            <p:nvPr/>
          </p:nvSpPr>
          <p:spPr bwMode="auto">
            <a:xfrm>
              <a:off x="5291008" y="3583560"/>
              <a:ext cx="1663674" cy="1674031"/>
            </a:xfrm>
            <a:custGeom>
              <a:avLst/>
              <a:gdLst/>
              <a:ahLst/>
              <a:cxnLst>
                <a:cxn ang="0">
                  <a:pos x="310" y="0"/>
                </a:cxn>
                <a:cxn ang="0">
                  <a:pos x="532" y="192"/>
                </a:cxn>
                <a:cxn ang="0">
                  <a:pos x="585" y="212"/>
                </a:cxn>
                <a:cxn ang="0">
                  <a:pos x="642" y="242"/>
                </a:cxn>
                <a:cxn ang="0">
                  <a:pos x="677" y="248"/>
                </a:cxn>
                <a:cxn ang="0">
                  <a:pos x="699" y="254"/>
                </a:cxn>
                <a:cxn ang="0">
                  <a:pos x="730" y="263"/>
                </a:cxn>
                <a:cxn ang="0">
                  <a:pos x="745" y="273"/>
                </a:cxn>
                <a:cxn ang="0">
                  <a:pos x="757" y="253"/>
                </a:cxn>
                <a:cxn ang="0">
                  <a:pos x="802" y="271"/>
                </a:cxn>
                <a:cxn ang="0">
                  <a:pos x="841" y="261"/>
                </a:cxn>
                <a:cxn ang="0">
                  <a:pos x="878" y="260"/>
                </a:cxn>
                <a:cxn ang="0">
                  <a:pos x="926" y="270"/>
                </a:cxn>
                <a:cxn ang="0">
                  <a:pos x="951" y="281"/>
                </a:cxn>
                <a:cxn ang="0">
                  <a:pos x="989" y="436"/>
                </a:cxn>
                <a:cxn ang="0">
                  <a:pos x="1005" y="460"/>
                </a:cxn>
                <a:cxn ang="0">
                  <a:pos x="1024" y="503"/>
                </a:cxn>
                <a:cxn ang="0">
                  <a:pos x="1027" y="536"/>
                </a:cxn>
                <a:cxn ang="0">
                  <a:pos x="1010" y="617"/>
                </a:cxn>
                <a:cxn ang="0">
                  <a:pos x="985" y="648"/>
                </a:cxn>
                <a:cxn ang="0">
                  <a:pos x="957" y="656"/>
                </a:cxn>
                <a:cxn ang="0">
                  <a:pos x="934" y="636"/>
                </a:cxn>
                <a:cxn ang="0">
                  <a:pos x="918" y="643"/>
                </a:cxn>
                <a:cxn ang="0">
                  <a:pos x="923" y="682"/>
                </a:cxn>
                <a:cxn ang="0">
                  <a:pos x="890" y="719"/>
                </a:cxn>
                <a:cxn ang="0">
                  <a:pos x="844" y="738"/>
                </a:cxn>
                <a:cxn ang="0">
                  <a:pos x="835" y="744"/>
                </a:cxn>
                <a:cxn ang="0">
                  <a:pos x="819" y="746"/>
                </a:cxn>
                <a:cxn ang="0">
                  <a:pos x="804" y="739"/>
                </a:cxn>
                <a:cxn ang="0">
                  <a:pos x="802" y="747"/>
                </a:cxn>
                <a:cxn ang="0">
                  <a:pos x="781" y="743"/>
                </a:cxn>
                <a:cxn ang="0">
                  <a:pos x="793" y="771"/>
                </a:cxn>
                <a:cxn ang="0">
                  <a:pos x="770" y="785"/>
                </a:cxn>
                <a:cxn ang="0">
                  <a:pos x="738" y="795"/>
                </a:cxn>
                <a:cxn ang="0">
                  <a:pos x="719" y="817"/>
                </a:cxn>
                <a:cxn ang="0">
                  <a:pos x="724" y="830"/>
                </a:cxn>
                <a:cxn ang="0">
                  <a:pos x="700" y="862"/>
                </a:cxn>
                <a:cxn ang="0">
                  <a:pos x="703" y="877"/>
                </a:cxn>
                <a:cxn ang="0">
                  <a:pos x="706" y="906"/>
                </a:cxn>
                <a:cxn ang="0">
                  <a:pos x="717" y="949"/>
                </a:cxn>
                <a:cxn ang="0">
                  <a:pos x="732" y="995"/>
                </a:cxn>
                <a:cxn ang="0">
                  <a:pos x="715" y="1000"/>
                </a:cxn>
                <a:cxn ang="0">
                  <a:pos x="632" y="969"/>
                </a:cxn>
                <a:cxn ang="0">
                  <a:pos x="581" y="951"/>
                </a:cxn>
                <a:cxn ang="0">
                  <a:pos x="574" y="941"/>
                </a:cxn>
                <a:cxn ang="0">
                  <a:pos x="552" y="886"/>
                </a:cxn>
                <a:cxn ang="0">
                  <a:pos x="549" y="867"/>
                </a:cxn>
                <a:cxn ang="0">
                  <a:pos x="512" y="803"/>
                </a:cxn>
                <a:cxn ang="0">
                  <a:pos x="486" y="767"/>
                </a:cxn>
                <a:cxn ang="0">
                  <a:pos x="475" y="741"/>
                </a:cxn>
                <a:cxn ang="0">
                  <a:pos x="459" y="702"/>
                </a:cxn>
                <a:cxn ang="0">
                  <a:pos x="412" y="649"/>
                </a:cxn>
                <a:cxn ang="0">
                  <a:pos x="346" y="625"/>
                </a:cxn>
                <a:cxn ang="0">
                  <a:pos x="294" y="636"/>
                </a:cxn>
                <a:cxn ang="0">
                  <a:pos x="242" y="694"/>
                </a:cxn>
                <a:cxn ang="0">
                  <a:pos x="196" y="666"/>
                </a:cxn>
                <a:cxn ang="0">
                  <a:pos x="150" y="625"/>
                </a:cxn>
                <a:cxn ang="0">
                  <a:pos x="135" y="565"/>
                </a:cxn>
                <a:cxn ang="0">
                  <a:pos x="127" y="555"/>
                </a:cxn>
                <a:cxn ang="0">
                  <a:pos x="94" y="514"/>
                </a:cxn>
                <a:cxn ang="0">
                  <a:pos x="51" y="464"/>
                </a:cxn>
                <a:cxn ang="0">
                  <a:pos x="14" y="419"/>
                </a:cxn>
                <a:cxn ang="0">
                  <a:pos x="274" y="419"/>
                </a:cxn>
              </a:cxnLst>
              <a:rect l="0" t="0" r="r" b="b"/>
              <a:pathLst>
                <a:path w="1027" h="1003">
                  <a:moveTo>
                    <a:pt x="749" y="800"/>
                  </a:moveTo>
                  <a:lnTo>
                    <a:pt x="750" y="804"/>
                  </a:lnTo>
                  <a:lnTo>
                    <a:pt x="746" y="808"/>
                  </a:lnTo>
                  <a:lnTo>
                    <a:pt x="746" y="804"/>
                  </a:lnTo>
                  <a:lnTo>
                    <a:pt x="749" y="802"/>
                  </a:lnTo>
                  <a:lnTo>
                    <a:pt x="749" y="800"/>
                  </a:lnTo>
                  <a:close/>
                  <a:moveTo>
                    <a:pt x="310" y="0"/>
                  </a:moveTo>
                  <a:lnTo>
                    <a:pt x="382" y="4"/>
                  </a:lnTo>
                  <a:lnTo>
                    <a:pt x="457" y="7"/>
                  </a:lnTo>
                  <a:lnTo>
                    <a:pt x="530" y="11"/>
                  </a:lnTo>
                  <a:lnTo>
                    <a:pt x="530" y="72"/>
                  </a:lnTo>
                  <a:lnTo>
                    <a:pt x="528" y="131"/>
                  </a:lnTo>
                  <a:lnTo>
                    <a:pt x="524" y="189"/>
                  </a:lnTo>
                  <a:lnTo>
                    <a:pt x="532" y="192"/>
                  </a:lnTo>
                  <a:lnTo>
                    <a:pt x="539" y="197"/>
                  </a:lnTo>
                  <a:lnTo>
                    <a:pt x="545" y="203"/>
                  </a:lnTo>
                  <a:lnTo>
                    <a:pt x="552" y="208"/>
                  </a:lnTo>
                  <a:lnTo>
                    <a:pt x="565" y="208"/>
                  </a:lnTo>
                  <a:lnTo>
                    <a:pt x="574" y="207"/>
                  </a:lnTo>
                  <a:lnTo>
                    <a:pt x="582" y="208"/>
                  </a:lnTo>
                  <a:lnTo>
                    <a:pt x="585" y="212"/>
                  </a:lnTo>
                  <a:lnTo>
                    <a:pt x="585" y="218"/>
                  </a:lnTo>
                  <a:lnTo>
                    <a:pt x="586" y="224"/>
                  </a:lnTo>
                  <a:lnTo>
                    <a:pt x="588" y="228"/>
                  </a:lnTo>
                  <a:lnTo>
                    <a:pt x="604" y="229"/>
                  </a:lnTo>
                  <a:lnTo>
                    <a:pt x="618" y="232"/>
                  </a:lnTo>
                  <a:lnTo>
                    <a:pt x="631" y="235"/>
                  </a:lnTo>
                  <a:lnTo>
                    <a:pt x="642" y="242"/>
                  </a:lnTo>
                  <a:lnTo>
                    <a:pt x="649" y="238"/>
                  </a:lnTo>
                  <a:lnTo>
                    <a:pt x="653" y="235"/>
                  </a:lnTo>
                  <a:lnTo>
                    <a:pt x="660" y="235"/>
                  </a:lnTo>
                  <a:lnTo>
                    <a:pt x="670" y="236"/>
                  </a:lnTo>
                  <a:lnTo>
                    <a:pt x="670" y="243"/>
                  </a:lnTo>
                  <a:lnTo>
                    <a:pt x="672" y="246"/>
                  </a:lnTo>
                  <a:lnTo>
                    <a:pt x="677" y="248"/>
                  </a:lnTo>
                  <a:lnTo>
                    <a:pt x="681" y="248"/>
                  </a:lnTo>
                  <a:lnTo>
                    <a:pt x="681" y="256"/>
                  </a:lnTo>
                  <a:lnTo>
                    <a:pt x="682" y="260"/>
                  </a:lnTo>
                  <a:lnTo>
                    <a:pt x="684" y="262"/>
                  </a:lnTo>
                  <a:lnTo>
                    <a:pt x="691" y="261"/>
                  </a:lnTo>
                  <a:lnTo>
                    <a:pt x="695" y="257"/>
                  </a:lnTo>
                  <a:lnTo>
                    <a:pt x="699" y="254"/>
                  </a:lnTo>
                  <a:lnTo>
                    <a:pt x="703" y="250"/>
                  </a:lnTo>
                  <a:lnTo>
                    <a:pt x="708" y="253"/>
                  </a:lnTo>
                  <a:lnTo>
                    <a:pt x="712" y="255"/>
                  </a:lnTo>
                  <a:lnTo>
                    <a:pt x="715" y="260"/>
                  </a:lnTo>
                  <a:lnTo>
                    <a:pt x="717" y="264"/>
                  </a:lnTo>
                  <a:lnTo>
                    <a:pt x="727" y="264"/>
                  </a:lnTo>
                  <a:lnTo>
                    <a:pt x="730" y="263"/>
                  </a:lnTo>
                  <a:lnTo>
                    <a:pt x="735" y="259"/>
                  </a:lnTo>
                  <a:lnTo>
                    <a:pt x="737" y="261"/>
                  </a:lnTo>
                  <a:lnTo>
                    <a:pt x="737" y="263"/>
                  </a:lnTo>
                  <a:lnTo>
                    <a:pt x="738" y="266"/>
                  </a:lnTo>
                  <a:lnTo>
                    <a:pt x="738" y="270"/>
                  </a:lnTo>
                  <a:lnTo>
                    <a:pt x="741" y="273"/>
                  </a:lnTo>
                  <a:lnTo>
                    <a:pt x="745" y="273"/>
                  </a:lnTo>
                  <a:lnTo>
                    <a:pt x="748" y="271"/>
                  </a:lnTo>
                  <a:lnTo>
                    <a:pt x="750" y="269"/>
                  </a:lnTo>
                  <a:lnTo>
                    <a:pt x="752" y="264"/>
                  </a:lnTo>
                  <a:lnTo>
                    <a:pt x="753" y="261"/>
                  </a:lnTo>
                  <a:lnTo>
                    <a:pt x="755" y="259"/>
                  </a:lnTo>
                  <a:lnTo>
                    <a:pt x="757" y="256"/>
                  </a:lnTo>
                  <a:lnTo>
                    <a:pt x="757" y="253"/>
                  </a:lnTo>
                  <a:lnTo>
                    <a:pt x="764" y="256"/>
                  </a:lnTo>
                  <a:lnTo>
                    <a:pt x="770" y="260"/>
                  </a:lnTo>
                  <a:lnTo>
                    <a:pt x="777" y="261"/>
                  </a:lnTo>
                  <a:lnTo>
                    <a:pt x="785" y="259"/>
                  </a:lnTo>
                  <a:lnTo>
                    <a:pt x="790" y="264"/>
                  </a:lnTo>
                  <a:lnTo>
                    <a:pt x="795" y="268"/>
                  </a:lnTo>
                  <a:lnTo>
                    <a:pt x="802" y="271"/>
                  </a:lnTo>
                  <a:lnTo>
                    <a:pt x="808" y="276"/>
                  </a:lnTo>
                  <a:lnTo>
                    <a:pt x="814" y="271"/>
                  </a:lnTo>
                  <a:lnTo>
                    <a:pt x="828" y="262"/>
                  </a:lnTo>
                  <a:lnTo>
                    <a:pt x="831" y="261"/>
                  </a:lnTo>
                  <a:lnTo>
                    <a:pt x="834" y="260"/>
                  </a:lnTo>
                  <a:lnTo>
                    <a:pt x="838" y="260"/>
                  </a:lnTo>
                  <a:lnTo>
                    <a:pt x="841" y="261"/>
                  </a:lnTo>
                  <a:lnTo>
                    <a:pt x="844" y="262"/>
                  </a:lnTo>
                  <a:lnTo>
                    <a:pt x="854" y="257"/>
                  </a:lnTo>
                  <a:lnTo>
                    <a:pt x="857" y="255"/>
                  </a:lnTo>
                  <a:lnTo>
                    <a:pt x="862" y="253"/>
                  </a:lnTo>
                  <a:lnTo>
                    <a:pt x="865" y="255"/>
                  </a:lnTo>
                  <a:lnTo>
                    <a:pt x="871" y="257"/>
                  </a:lnTo>
                  <a:lnTo>
                    <a:pt x="878" y="260"/>
                  </a:lnTo>
                  <a:lnTo>
                    <a:pt x="885" y="259"/>
                  </a:lnTo>
                  <a:lnTo>
                    <a:pt x="890" y="253"/>
                  </a:lnTo>
                  <a:lnTo>
                    <a:pt x="898" y="254"/>
                  </a:lnTo>
                  <a:lnTo>
                    <a:pt x="906" y="259"/>
                  </a:lnTo>
                  <a:lnTo>
                    <a:pt x="912" y="266"/>
                  </a:lnTo>
                  <a:lnTo>
                    <a:pt x="918" y="270"/>
                  </a:lnTo>
                  <a:lnTo>
                    <a:pt x="926" y="270"/>
                  </a:lnTo>
                  <a:lnTo>
                    <a:pt x="928" y="273"/>
                  </a:lnTo>
                  <a:lnTo>
                    <a:pt x="928" y="275"/>
                  </a:lnTo>
                  <a:lnTo>
                    <a:pt x="929" y="276"/>
                  </a:lnTo>
                  <a:lnTo>
                    <a:pt x="935" y="277"/>
                  </a:lnTo>
                  <a:lnTo>
                    <a:pt x="941" y="277"/>
                  </a:lnTo>
                  <a:lnTo>
                    <a:pt x="947" y="278"/>
                  </a:lnTo>
                  <a:lnTo>
                    <a:pt x="951" y="281"/>
                  </a:lnTo>
                  <a:lnTo>
                    <a:pt x="954" y="287"/>
                  </a:lnTo>
                  <a:lnTo>
                    <a:pt x="967" y="284"/>
                  </a:lnTo>
                  <a:lnTo>
                    <a:pt x="979" y="287"/>
                  </a:lnTo>
                  <a:lnTo>
                    <a:pt x="982" y="334"/>
                  </a:lnTo>
                  <a:lnTo>
                    <a:pt x="983" y="383"/>
                  </a:lnTo>
                  <a:lnTo>
                    <a:pt x="985" y="431"/>
                  </a:lnTo>
                  <a:lnTo>
                    <a:pt x="989" y="436"/>
                  </a:lnTo>
                  <a:lnTo>
                    <a:pt x="993" y="439"/>
                  </a:lnTo>
                  <a:lnTo>
                    <a:pt x="998" y="444"/>
                  </a:lnTo>
                  <a:lnTo>
                    <a:pt x="1003" y="447"/>
                  </a:lnTo>
                  <a:lnTo>
                    <a:pt x="1003" y="454"/>
                  </a:lnTo>
                  <a:lnTo>
                    <a:pt x="1004" y="457"/>
                  </a:lnTo>
                  <a:lnTo>
                    <a:pt x="1004" y="459"/>
                  </a:lnTo>
                  <a:lnTo>
                    <a:pt x="1005" y="460"/>
                  </a:lnTo>
                  <a:lnTo>
                    <a:pt x="1003" y="465"/>
                  </a:lnTo>
                  <a:lnTo>
                    <a:pt x="1005" y="472"/>
                  </a:lnTo>
                  <a:lnTo>
                    <a:pt x="1007" y="475"/>
                  </a:lnTo>
                  <a:lnTo>
                    <a:pt x="1017" y="485"/>
                  </a:lnTo>
                  <a:lnTo>
                    <a:pt x="1017" y="493"/>
                  </a:lnTo>
                  <a:lnTo>
                    <a:pt x="1020" y="499"/>
                  </a:lnTo>
                  <a:lnTo>
                    <a:pt x="1024" y="503"/>
                  </a:lnTo>
                  <a:lnTo>
                    <a:pt x="1027" y="510"/>
                  </a:lnTo>
                  <a:lnTo>
                    <a:pt x="1027" y="521"/>
                  </a:lnTo>
                  <a:lnTo>
                    <a:pt x="1025" y="521"/>
                  </a:lnTo>
                  <a:lnTo>
                    <a:pt x="1025" y="526"/>
                  </a:lnTo>
                  <a:lnTo>
                    <a:pt x="1026" y="528"/>
                  </a:lnTo>
                  <a:lnTo>
                    <a:pt x="1026" y="533"/>
                  </a:lnTo>
                  <a:lnTo>
                    <a:pt x="1027" y="536"/>
                  </a:lnTo>
                  <a:lnTo>
                    <a:pt x="1027" y="541"/>
                  </a:lnTo>
                  <a:lnTo>
                    <a:pt x="1020" y="551"/>
                  </a:lnTo>
                  <a:lnTo>
                    <a:pt x="1017" y="564"/>
                  </a:lnTo>
                  <a:lnTo>
                    <a:pt x="1014" y="578"/>
                  </a:lnTo>
                  <a:lnTo>
                    <a:pt x="1015" y="592"/>
                  </a:lnTo>
                  <a:lnTo>
                    <a:pt x="1019" y="605"/>
                  </a:lnTo>
                  <a:lnTo>
                    <a:pt x="1010" y="617"/>
                  </a:lnTo>
                  <a:lnTo>
                    <a:pt x="1004" y="622"/>
                  </a:lnTo>
                  <a:lnTo>
                    <a:pt x="1000" y="628"/>
                  </a:lnTo>
                  <a:lnTo>
                    <a:pt x="1000" y="635"/>
                  </a:lnTo>
                  <a:lnTo>
                    <a:pt x="1005" y="642"/>
                  </a:lnTo>
                  <a:lnTo>
                    <a:pt x="998" y="646"/>
                  </a:lnTo>
                  <a:lnTo>
                    <a:pt x="992" y="647"/>
                  </a:lnTo>
                  <a:lnTo>
                    <a:pt x="985" y="648"/>
                  </a:lnTo>
                  <a:lnTo>
                    <a:pt x="978" y="652"/>
                  </a:lnTo>
                  <a:lnTo>
                    <a:pt x="971" y="656"/>
                  </a:lnTo>
                  <a:lnTo>
                    <a:pt x="965" y="659"/>
                  </a:lnTo>
                  <a:lnTo>
                    <a:pt x="962" y="659"/>
                  </a:lnTo>
                  <a:lnTo>
                    <a:pt x="961" y="657"/>
                  </a:lnTo>
                  <a:lnTo>
                    <a:pt x="958" y="656"/>
                  </a:lnTo>
                  <a:lnTo>
                    <a:pt x="957" y="656"/>
                  </a:lnTo>
                  <a:lnTo>
                    <a:pt x="953" y="657"/>
                  </a:lnTo>
                  <a:lnTo>
                    <a:pt x="946" y="659"/>
                  </a:lnTo>
                  <a:lnTo>
                    <a:pt x="937" y="659"/>
                  </a:lnTo>
                  <a:lnTo>
                    <a:pt x="940" y="654"/>
                  </a:lnTo>
                  <a:lnTo>
                    <a:pt x="940" y="639"/>
                  </a:lnTo>
                  <a:lnTo>
                    <a:pt x="937" y="638"/>
                  </a:lnTo>
                  <a:lnTo>
                    <a:pt x="934" y="636"/>
                  </a:lnTo>
                  <a:lnTo>
                    <a:pt x="929" y="641"/>
                  </a:lnTo>
                  <a:lnTo>
                    <a:pt x="928" y="643"/>
                  </a:lnTo>
                  <a:lnTo>
                    <a:pt x="923" y="648"/>
                  </a:lnTo>
                  <a:lnTo>
                    <a:pt x="922" y="648"/>
                  </a:lnTo>
                  <a:lnTo>
                    <a:pt x="920" y="647"/>
                  </a:lnTo>
                  <a:lnTo>
                    <a:pt x="918" y="645"/>
                  </a:lnTo>
                  <a:lnTo>
                    <a:pt x="918" y="643"/>
                  </a:lnTo>
                  <a:lnTo>
                    <a:pt x="916" y="642"/>
                  </a:lnTo>
                  <a:lnTo>
                    <a:pt x="913" y="642"/>
                  </a:lnTo>
                  <a:lnTo>
                    <a:pt x="912" y="645"/>
                  </a:lnTo>
                  <a:lnTo>
                    <a:pt x="913" y="655"/>
                  </a:lnTo>
                  <a:lnTo>
                    <a:pt x="915" y="663"/>
                  </a:lnTo>
                  <a:lnTo>
                    <a:pt x="919" y="671"/>
                  </a:lnTo>
                  <a:lnTo>
                    <a:pt x="923" y="682"/>
                  </a:lnTo>
                  <a:lnTo>
                    <a:pt x="918" y="684"/>
                  </a:lnTo>
                  <a:lnTo>
                    <a:pt x="914" y="689"/>
                  </a:lnTo>
                  <a:lnTo>
                    <a:pt x="909" y="694"/>
                  </a:lnTo>
                  <a:lnTo>
                    <a:pt x="904" y="696"/>
                  </a:lnTo>
                  <a:lnTo>
                    <a:pt x="901" y="706"/>
                  </a:lnTo>
                  <a:lnTo>
                    <a:pt x="897" y="713"/>
                  </a:lnTo>
                  <a:lnTo>
                    <a:pt x="890" y="719"/>
                  </a:lnTo>
                  <a:lnTo>
                    <a:pt x="882" y="725"/>
                  </a:lnTo>
                  <a:lnTo>
                    <a:pt x="873" y="730"/>
                  </a:lnTo>
                  <a:lnTo>
                    <a:pt x="868" y="736"/>
                  </a:lnTo>
                  <a:lnTo>
                    <a:pt x="861" y="736"/>
                  </a:lnTo>
                  <a:lnTo>
                    <a:pt x="855" y="737"/>
                  </a:lnTo>
                  <a:lnTo>
                    <a:pt x="850" y="738"/>
                  </a:lnTo>
                  <a:lnTo>
                    <a:pt x="844" y="738"/>
                  </a:lnTo>
                  <a:lnTo>
                    <a:pt x="843" y="739"/>
                  </a:lnTo>
                  <a:lnTo>
                    <a:pt x="842" y="741"/>
                  </a:lnTo>
                  <a:lnTo>
                    <a:pt x="842" y="750"/>
                  </a:lnTo>
                  <a:lnTo>
                    <a:pt x="840" y="750"/>
                  </a:lnTo>
                  <a:lnTo>
                    <a:pt x="836" y="746"/>
                  </a:lnTo>
                  <a:lnTo>
                    <a:pt x="836" y="745"/>
                  </a:lnTo>
                  <a:lnTo>
                    <a:pt x="835" y="744"/>
                  </a:lnTo>
                  <a:lnTo>
                    <a:pt x="834" y="744"/>
                  </a:lnTo>
                  <a:lnTo>
                    <a:pt x="833" y="745"/>
                  </a:lnTo>
                  <a:lnTo>
                    <a:pt x="831" y="745"/>
                  </a:lnTo>
                  <a:lnTo>
                    <a:pt x="828" y="746"/>
                  </a:lnTo>
                  <a:lnTo>
                    <a:pt x="826" y="747"/>
                  </a:lnTo>
                  <a:lnTo>
                    <a:pt x="821" y="747"/>
                  </a:lnTo>
                  <a:lnTo>
                    <a:pt x="819" y="746"/>
                  </a:lnTo>
                  <a:lnTo>
                    <a:pt x="819" y="740"/>
                  </a:lnTo>
                  <a:lnTo>
                    <a:pt x="815" y="740"/>
                  </a:lnTo>
                  <a:lnTo>
                    <a:pt x="813" y="741"/>
                  </a:lnTo>
                  <a:lnTo>
                    <a:pt x="812" y="743"/>
                  </a:lnTo>
                  <a:lnTo>
                    <a:pt x="806" y="743"/>
                  </a:lnTo>
                  <a:lnTo>
                    <a:pt x="804" y="741"/>
                  </a:lnTo>
                  <a:lnTo>
                    <a:pt x="804" y="739"/>
                  </a:lnTo>
                  <a:lnTo>
                    <a:pt x="802" y="736"/>
                  </a:lnTo>
                  <a:lnTo>
                    <a:pt x="800" y="737"/>
                  </a:lnTo>
                  <a:lnTo>
                    <a:pt x="799" y="738"/>
                  </a:lnTo>
                  <a:lnTo>
                    <a:pt x="799" y="739"/>
                  </a:lnTo>
                  <a:lnTo>
                    <a:pt x="801" y="744"/>
                  </a:lnTo>
                  <a:lnTo>
                    <a:pt x="801" y="745"/>
                  </a:lnTo>
                  <a:lnTo>
                    <a:pt x="802" y="747"/>
                  </a:lnTo>
                  <a:lnTo>
                    <a:pt x="802" y="750"/>
                  </a:lnTo>
                  <a:lnTo>
                    <a:pt x="797" y="748"/>
                  </a:lnTo>
                  <a:lnTo>
                    <a:pt x="793" y="745"/>
                  </a:lnTo>
                  <a:lnTo>
                    <a:pt x="792" y="741"/>
                  </a:lnTo>
                  <a:lnTo>
                    <a:pt x="788" y="738"/>
                  </a:lnTo>
                  <a:lnTo>
                    <a:pt x="783" y="738"/>
                  </a:lnTo>
                  <a:lnTo>
                    <a:pt x="781" y="743"/>
                  </a:lnTo>
                  <a:lnTo>
                    <a:pt x="785" y="747"/>
                  </a:lnTo>
                  <a:lnTo>
                    <a:pt x="788" y="753"/>
                  </a:lnTo>
                  <a:lnTo>
                    <a:pt x="791" y="760"/>
                  </a:lnTo>
                  <a:lnTo>
                    <a:pt x="788" y="766"/>
                  </a:lnTo>
                  <a:lnTo>
                    <a:pt x="793" y="764"/>
                  </a:lnTo>
                  <a:lnTo>
                    <a:pt x="800" y="764"/>
                  </a:lnTo>
                  <a:lnTo>
                    <a:pt x="793" y="771"/>
                  </a:lnTo>
                  <a:lnTo>
                    <a:pt x="785" y="773"/>
                  </a:lnTo>
                  <a:lnTo>
                    <a:pt x="778" y="769"/>
                  </a:lnTo>
                  <a:lnTo>
                    <a:pt x="771" y="764"/>
                  </a:lnTo>
                  <a:lnTo>
                    <a:pt x="770" y="768"/>
                  </a:lnTo>
                  <a:lnTo>
                    <a:pt x="770" y="774"/>
                  </a:lnTo>
                  <a:lnTo>
                    <a:pt x="771" y="780"/>
                  </a:lnTo>
                  <a:lnTo>
                    <a:pt x="770" y="785"/>
                  </a:lnTo>
                  <a:lnTo>
                    <a:pt x="766" y="789"/>
                  </a:lnTo>
                  <a:lnTo>
                    <a:pt x="763" y="786"/>
                  </a:lnTo>
                  <a:lnTo>
                    <a:pt x="759" y="786"/>
                  </a:lnTo>
                  <a:lnTo>
                    <a:pt x="748" y="790"/>
                  </a:lnTo>
                  <a:lnTo>
                    <a:pt x="742" y="792"/>
                  </a:lnTo>
                  <a:lnTo>
                    <a:pt x="737" y="789"/>
                  </a:lnTo>
                  <a:lnTo>
                    <a:pt x="738" y="795"/>
                  </a:lnTo>
                  <a:lnTo>
                    <a:pt x="738" y="801"/>
                  </a:lnTo>
                  <a:lnTo>
                    <a:pt x="741" y="804"/>
                  </a:lnTo>
                  <a:lnTo>
                    <a:pt x="746" y="808"/>
                  </a:lnTo>
                  <a:lnTo>
                    <a:pt x="743" y="814"/>
                  </a:lnTo>
                  <a:lnTo>
                    <a:pt x="741" y="820"/>
                  </a:lnTo>
                  <a:lnTo>
                    <a:pt x="730" y="817"/>
                  </a:lnTo>
                  <a:lnTo>
                    <a:pt x="719" y="817"/>
                  </a:lnTo>
                  <a:lnTo>
                    <a:pt x="709" y="820"/>
                  </a:lnTo>
                  <a:lnTo>
                    <a:pt x="713" y="823"/>
                  </a:lnTo>
                  <a:lnTo>
                    <a:pt x="715" y="824"/>
                  </a:lnTo>
                  <a:lnTo>
                    <a:pt x="719" y="824"/>
                  </a:lnTo>
                  <a:lnTo>
                    <a:pt x="721" y="825"/>
                  </a:lnTo>
                  <a:lnTo>
                    <a:pt x="723" y="828"/>
                  </a:lnTo>
                  <a:lnTo>
                    <a:pt x="724" y="830"/>
                  </a:lnTo>
                  <a:lnTo>
                    <a:pt x="729" y="837"/>
                  </a:lnTo>
                  <a:lnTo>
                    <a:pt x="728" y="844"/>
                  </a:lnTo>
                  <a:lnTo>
                    <a:pt x="724" y="851"/>
                  </a:lnTo>
                  <a:lnTo>
                    <a:pt x="722" y="857"/>
                  </a:lnTo>
                  <a:lnTo>
                    <a:pt x="721" y="865"/>
                  </a:lnTo>
                  <a:lnTo>
                    <a:pt x="712" y="866"/>
                  </a:lnTo>
                  <a:lnTo>
                    <a:pt x="700" y="862"/>
                  </a:lnTo>
                  <a:lnTo>
                    <a:pt x="695" y="859"/>
                  </a:lnTo>
                  <a:lnTo>
                    <a:pt x="689" y="857"/>
                  </a:lnTo>
                  <a:lnTo>
                    <a:pt x="691" y="862"/>
                  </a:lnTo>
                  <a:lnTo>
                    <a:pt x="693" y="866"/>
                  </a:lnTo>
                  <a:lnTo>
                    <a:pt x="695" y="870"/>
                  </a:lnTo>
                  <a:lnTo>
                    <a:pt x="695" y="876"/>
                  </a:lnTo>
                  <a:lnTo>
                    <a:pt x="703" y="877"/>
                  </a:lnTo>
                  <a:lnTo>
                    <a:pt x="710" y="878"/>
                  </a:lnTo>
                  <a:lnTo>
                    <a:pt x="717" y="876"/>
                  </a:lnTo>
                  <a:lnTo>
                    <a:pt x="715" y="883"/>
                  </a:lnTo>
                  <a:lnTo>
                    <a:pt x="714" y="890"/>
                  </a:lnTo>
                  <a:lnTo>
                    <a:pt x="712" y="895"/>
                  </a:lnTo>
                  <a:lnTo>
                    <a:pt x="707" y="899"/>
                  </a:lnTo>
                  <a:lnTo>
                    <a:pt x="706" y="906"/>
                  </a:lnTo>
                  <a:lnTo>
                    <a:pt x="707" y="911"/>
                  </a:lnTo>
                  <a:lnTo>
                    <a:pt x="709" y="915"/>
                  </a:lnTo>
                  <a:lnTo>
                    <a:pt x="713" y="920"/>
                  </a:lnTo>
                  <a:lnTo>
                    <a:pt x="715" y="925"/>
                  </a:lnTo>
                  <a:lnTo>
                    <a:pt x="716" y="933"/>
                  </a:lnTo>
                  <a:lnTo>
                    <a:pt x="716" y="941"/>
                  </a:lnTo>
                  <a:lnTo>
                    <a:pt x="717" y="949"/>
                  </a:lnTo>
                  <a:lnTo>
                    <a:pt x="722" y="958"/>
                  </a:lnTo>
                  <a:lnTo>
                    <a:pt x="724" y="962"/>
                  </a:lnTo>
                  <a:lnTo>
                    <a:pt x="727" y="967"/>
                  </a:lnTo>
                  <a:lnTo>
                    <a:pt x="728" y="974"/>
                  </a:lnTo>
                  <a:lnTo>
                    <a:pt x="728" y="982"/>
                  </a:lnTo>
                  <a:lnTo>
                    <a:pt x="729" y="989"/>
                  </a:lnTo>
                  <a:lnTo>
                    <a:pt x="732" y="995"/>
                  </a:lnTo>
                  <a:lnTo>
                    <a:pt x="732" y="996"/>
                  </a:lnTo>
                  <a:lnTo>
                    <a:pt x="730" y="998"/>
                  </a:lnTo>
                  <a:lnTo>
                    <a:pt x="723" y="998"/>
                  </a:lnTo>
                  <a:lnTo>
                    <a:pt x="723" y="999"/>
                  </a:lnTo>
                  <a:lnTo>
                    <a:pt x="722" y="1000"/>
                  </a:lnTo>
                  <a:lnTo>
                    <a:pt x="723" y="1003"/>
                  </a:lnTo>
                  <a:lnTo>
                    <a:pt x="715" y="1000"/>
                  </a:lnTo>
                  <a:lnTo>
                    <a:pt x="708" y="995"/>
                  </a:lnTo>
                  <a:lnTo>
                    <a:pt x="701" y="988"/>
                  </a:lnTo>
                  <a:lnTo>
                    <a:pt x="693" y="983"/>
                  </a:lnTo>
                  <a:lnTo>
                    <a:pt x="650" y="983"/>
                  </a:lnTo>
                  <a:lnTo>
                    <a:pt x="644" y="978"/>
                  </a:lnTo>
                  <a:lnTo>
                    <a:pt x="639" y="972"/>
                  </a:lnTo>
                  <a:lnTo>
                    <a:pt x="632" y="969"/>
                  </a:lnTo>
                  <a:lnTo>
                    <a:pt x="624" y="967"/>
                  </a:lnTo>
                  <a:lnTo>
                    <a:pt x="614" y="967"/>
                  </a:lnTo>
                  <a:lnTo>
                    <a:pt x="609" y="960"/>
                  </a:lnTo>
                  <a:lnTo>
                    <a:pt x="602" y="955"/>
                  </a:lnTo>
                  <a:lnTo>
                    <a:pt x="593" y="953"/>
                  </a:lnTo>
                  <a:lnTo>
                    <a:pt x="582" y="953"/>
                  </a:lnTo>
                  <a:lnTo>
                    <a:pt x="581" y="951"/>
                  </a:lnTo>
                  <a:lnTo>
                    <a:pt x="581" y="946"/>
                  </a:lnTo>
                  <a:lnTo>
                    <a:pt x="580" y="943"/>
                  </a:lnTo>
                  <a:lnTo>
                    <a:pt x="579" y="943"/>
                  </a:lnTo>
                  <a:lnTo>
                    <a:pt x="578" y="942"/>
                  </a:lnTo>
                  <a:lnTo>
                    <a:pt x="576" y="942"/>
                  </a:lnTo>
                  <a:lnTo>
                    <a:pt x="575" y="941"/>
                  </a:lnTo>
                  <a:lnTo>
                    <a:pt x="574" y="941"/>
                  </a:lnTo>
                  <a:lnTo>
                    <a:pt x="573" y="932"/>
                  </a:lnTo>
                  <a:lnTo>
                    <a:pt x="572" y="921"/>
                  </a:lnTo>
                  <a:lnTo>
                    <a:pt x="566" y="909"/>
                  </a:lnTo>
                  <a:lnTo>
                    <a:pt x="559" y="899"/>
                  </a:lnTo>
                  <a:lnTo>
                    <a:pt x="552" y="891"/>
                  </a:lnTo>
                  <a:lnTo>
                    <a:pt x="551" y="888"/>
                  </a:lnTo>
                  <a:lnTo>
                    <a:pt x="552" y="886"/>
                  </a:lnTo>
                  <a:lnTo>
                    <a:pt x="552" y="884"/>
                  </a:lnTo>
                  <a:lnTo>
                    <a:pt x="553" y="883"/>
                  </a:lnTo>
                  <a:lnTo>
                    <a:pt x="554" y="880"/>
                  </a:lnTo>
                  <a:lnTo>
                    <a:pt x="554" y="876"/>
                  </a:lnTo>
                  <a:lnTo>
                    <a:pt x="553" y="873"/>
                  </a:lnTo>
                  <a:lnTo>
                    <a:pt x="551" y="872"/>
                  </a:lnTo>
                  <a:lnTo>
                    <a:pt x="549" y="867"/>
                  </a:lnTo>
                  <a:lnTo>
                    <a:pt x="551" y="853"/>
                  </a:lnTo>
                  <a:lnTo>
                    <a:pt x="549" y="845"/>
                  </a:lnTo>
                  <a:lnTo>
                    <a:pt x="545" y="838"/>
                  </a:lnTo>
                  <a:lnTo>
                    <a:pt x="538" y="834"/>
                  </a:lnTo>
                  <a:lnTo>
                    <a:pt x="530" y="831"/>
                  </a:lnTo>
                  <a:lnTo>
                    <a:pt x="522" y="817"/>
                  </a:lnTo>
                  <a:lnTo>
                    <a:pt x="512" y="803"/>
                  </a:lnTo>
                  <a:lnTo>
                    <a:pt x="504" y="789"/>
                  </a:lnTo>
                  <a:lnTo>
                    <a:pt x="503" y="787"/>
                  </a:lnTo>
                  <a:lnTo>
                    <a:pt x="501" y="785"/>
                  </a:lnTo>
                  <a:lnTo>
                    <a:pt x="497" y="783"/>
                  </a:lnTo>
                  <a:lnTo>
                    <a:pt x="490" y="780"/>
                  </a:lnTo>
                  <a:lnTo>
                    <a:pt x="488" y="774"/>
                  </a:lnTo>
                  <a:lnTo>
                    <a:pt x="486" y="767"/>
                  </a:lnTo>
                  <a:lnTo>
                    <a:pt x="485" y="758"/>
                  </a:lnTo>
                  <a:lnTo>
                    <a:pt x="485" y="757"/>
                  </a:lnTo>
                  <a:lnTo>
                    <a:pt x="483" y="754"/>
                  </a:lnTo>
                  <a:lnTo>
                    <a:pt x="481" y="747"/>
                  </a:lnTo>
                  <a:lnTo>
                    <a:pt x="479" y="744"/>
                  </a:lnTo>
                  <a:lnTo>
                    <a:pt x="476" y="743"/>
                  </a:lnTo>
                  <a:lnTo>
                    <a:pt x="475" y="741"/>
                  </a:lnTo>
                  <a:lnTo>
                    <a:pt x="473" y="740"/>
                  </a:lnTo>
                  <a:lnTo>
                    <a:pt x="473" y="736"/>
                  </a:lnTo>
                  <a:lnTo>
                    <a:pt x="472" y="732"/>
                  </a:lnTo>
                  <a:lnTo>
                    <a:pt x="465" y="722"/>
                  </a:lnTo>
                  <a:lnTo>
                    <a:pt x="462" y="717"/>
                  </a:lnTo>
                  <a:lnTo>
                    <a:pt x="461" y="709"/>
                  </a:lnTo>
                  <a:lnTo>
                    <a:pt x="459" y="702"/>
                  </a:lnTo>
                  <a:lnTo>
                    <a:pt x="452" y="690"/>
                  </a:lnTo>
                  <a:lnTo>
                    <a:pt x="443" y="681"/>
                  </a:lnTo>
                  <a:lnTo>
                    <a:pt x="433" y="670"/>
                  </a:lnTo>
                  <a:lnTo>
                    <a:pt x="429" y="664"/>
                  </a:lnTo>
                  <a:lnTo>
                    <a:pt x="422" y="657"/>
                  </a:lnTo>
                  <a:lnTo>
                    <a:pt x="413" y="650"/>
                  </a:lnTo>
                  <a:lnTo>
                    <a:pt x="412" y="649"/>
                  </a:lnTo>
                  <a:lnTo>
                    <a:pt x="411" y="649"/>
                  </a:lnTo>
                  <a:lnTo>
                    <a:pt x="411" y="650"/>
                  </a:lnTo>
                  <a:lnTo>
                    <a:pt x="404" y="642"/>
                  </a:lnTo>
                  <a:lnTo>
                    <a:pt x="395" y="628"/>
                  </a:lnTo>
                  <a:lnTo>
                    <a:pt x="381" y="629"/>
                  </a:lnTo>
                  <a:lnTo>
                    <a:pt x="365" y="628"/>
                  </a:lnTo>
                  <a:lnTo>
                    <a:pt x="346" y="625"/>
                  </a:lnTo>
                  <a:lnTo>
                    <a:pt x="334" y="620"/>
                  </a:lnTo>
                  <a:lnTo>
                    <a:pt x="328" y="620"/>
                  </a:lnTo>
                  <a:lnTo>
                    <a:pt x="323" y="622"/>
                  </a:lnTo>
                  <a:lnTo>
                    <a:pt x="318" y="628"/>
                  </a:lnTo>
                  <a:lnTo>
                    <a:pt x="309" y="627"/>
                  </a:lnTo>
                  <a:lnTo>
                    <a:pt x="299" y="631"/>
                  </a:lnTo>
                  <a:lnTo>
                    <a:pt x="294" y="636"/>
                  </a:lnTo>
                  <a:lnTo>
                    <a:pt x="289" y="645"/>
                  </a:lnTo>
                  <a:lnTo>
                    <a:pt x="284" y="655"/>
                  </a:lnTo>
                  <a:lnTo>
                    <a:pt x="278" y="668"/>
                  </a:lnTo>
                  <a:lnTo>
                    <a:pt x="273" y="678"/>
                  </a:lnTo>
                  <a:lnTo>
                    <a:pt x="263" y="688"/>
                  </a:lnTo>
                  <a:lnTo>
                    <a:pt x="254" y="696"/>
                  </a:lnTo>
                  <a:lnTo>
                    <a:pt x="242" y="694"/>
                  </a:lnTo>
                  <a:lnTo>
                    <a:pt x="232" y="689"/>
                  </a:lnTo>
                  <a:lnTo>
                    <a:pt x="224" y="683"/>
                  </a:lnTo>
                  <a:lnTo>
                    <a:pt x="214" y="676"/>
                  </a:lnTo>
                  <a:lnTo>
                    <a:pt x="210" y="671"/>
                  </a:lnTo>
                  <a:lnTo>
                    <a:pt x="209" y="669"/>
                  </a:lnTo>
                  <a:lnTo>
                    <a:pt x="206" y="668"/>
                  </a:lnTo>
                  <a:lnTo>
                    <a:pt x="196" y="666"/>
                  </a:lnTo>
                  <a:lnTo>
                    <a:pt x="186" y="662"/>
                  </a:lnTo>
                  <a:lnTo>
                    <a:pt x="179" y="656"/>
                  </a:lnTo>
                  <a:lnTo>
                    <a:pt x="175" y="649"/>
                  </a:lnTo>
                  <a:lnTo>
                    <a:pt x="168" y="642"/>
                  </a:lnTo>
                  <a:lnTo>
                    <a:pt x="161" y="638"/>
                  </a:lnTo>
                  <a:lnTo>
                    <a:pt x="153" y="634"/>
                  </a:lnTo>
                  <a:lnTo>
                    <a:pt x="150" y="625"/>
                  </a:lnTo>
                  <a:lnTo>
                    <a:pt x="141" y="608"/>
                  </a:lnTo>
                  <a:lnTo>
                    <a:pt x="138" y="600"/>
                  </a:lnTo>
                  <a:lnTo>
                    <a:pt x="139" y="589"/>
                  </a:lnTo>
                  <a:lnTo>
                    <a:pt x="140" y="582"/>
                  </a:lnTo>
                  <a:lnTo>
                    <a:pt x="139" y="575"/>
                  </a:lnTo>
                  <a:lnTo>
                    <a:pt x="135" y="566"/>
                  </a:lnTo>
                  <a:lnTo>
                    <a:pt x="135" y="565"/>
                  </a:lnTo>
                  <a:lnTo>
                    <a:pt x="134" y="562"/>
                  </a:lnTo>
                  <a:lnTo>
                    <a:pt x="134" y="559"/>
                  </a:lnTo>
                  <a:lnTo>
                    <a:pt x="133" y="557"/>
                  </a:lnTo>
                  <a:lnTo>
                    <a:pt x="132" y="557"/>
                  </a:lnTo>
                  <a:lnTo>
                    <a:pt x="129" y="556"/>
                  </a:lnTo>
                  <a:lnTo>
                    <a:pt x="128" y="556"/>
                  </a:lnTo>
                  <a:lnTo>
                    <a:pt x="127" y="555"/>
                  </a:lnTo>
                  <a:lnTo>
                    <a:pt x="127" y="543"/>
                  </a:lnTo>
                  <a:lnTo>
                    <a:pt x="125" y="540"/>
                  </a:lnTo>
                  <a:lnTo>
                    <a:pt x="122" y="537"/>
                  </a:lnTo>
                  <a:lnTo>
                    <a:pt x="121" y="535"/>
                  </a:lnTo>
                  <a:lnTo>
                    <a:pt x="105" y="519"/>
                  </a:lnTo>
                  <a:lnTo>
                    <a:pt x="101" y="516"/>
                  </a:lnTo>
                  <a:lnTo>
                    <a:pt x="94" y="514"/>
                  </a:lnTo>
                  <a:lnTo>
                    <a:pt x="87" y="509"/>
                  </a:lnTo>
                  <a:lnTo>
                    <a:pt x="83" y="502"/>
                  </a:lnTo>
                  <a:lnTo>
                    <a:pt x="82" y="499"/>
                  </a:lnTo>
                  <a:lnTo>
                    <a:pt x="77" y="492"/>
                  </a:lnTo>
                  <a:lnTo>
                    <a:pt x="70" y="487"/>
                  </a:lnTo>
                  <a:lnTo>
                    <a:pt x="68" y="485"/>
                  </a:lnTo>
                  <a:lnTo>
                    <a:pt x="51" y="464"/>
                  </a:lnTo>
                  <a:lnTo>
                    <a:pt x="41" y="454"/>
                  </a:lnTo>
                  <a:lnTo>
                    <a:pt x="28" y="447"/>
                  </a:lnTo>
                  <a:lnTo>
                    <a:pt x="27" y="440"/>
                  </a:lnTo>
                  <a:lnTo>
                    <a:pt x="25" y="435"/>
                  </a:lnTo>
                  <a:lnTo>
                    <a:pt x="23" y="428"/>
                  </a:lnTo>
                  <a:lnTo>
                    <a:pt x="19" y="423"/>
                  </a:lnTo>
                  <a:lnTo>
                    <a:pt x="14" y="419"/>
                  </a:lnTo>
                  <a:lnTo>
                    <a:pt x="8" y="416"/>
                  </a:lnTo>
                  <a:lnTo>
                    <a:pt x="4" y="411"/>
                  </a:lnTo>
                  <a:lnTo>
                    <a:pt x="0" y="405"/>
                  </a:lnTo>
                  <a:lnTo>
                    <a:pt x="0" y="397"/>
                  </a:lnTo>
                  <a:lnTo>
                    <a:pt x="90" y="407"/>
                  </a:lnTo>
                  <a:lnTo>
                    <a:pt x="181" y="414"/>
                  </a:lnTo>
                  <a:lnTo>
                    <a:pt x="274" y="419"/>
                  </a:lnTo>
                  <a:lnTo>
                    <a:pt x="275" y="418"/>
                  </a:lnTo>
                  <a:lnTo>
                    <a:pt x="277" y="417"/>
                  </a:lnTo>
                  <a:lnTo>
                    <a:pt x="280" y="415"/>
                  </a:lnTo>
                  <a:lnTo>
                    <a:pt x="282" y="414"/>
                  </a:lnTo>
                  <a:lnTo>
                    <a:pt x="296" y="206"/>
                  </a:lnTo>
                  <a:lnTo>
                    <a:pt x="310" y="0"/>
                  </a:lnTo>
                  <a:close/>
                </a:path>
              </a:pathLst>
            </a:custGeom>
            <a:solidFill>
              <a:schemeClr val="tx1"/>
            </a:solidFill>
            <a:ln w="6350" cmpd="sng">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0185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992"/>
                </a:solidFill>
                <a:effectLst/>
                <a:uLnTx/>
                <a:uFillTx/>
                <a:latin typeface="Arial"/>
                <a:ea typeface="+mn-ea"/>
                <a:cs typeface="+mn-cs"/>
              </a:endParaRPr>
            </a:p>
          </p:txBody>
        </p:sp>
      </p:grpSp>
    </p:spTree>
    <p:extLst>
      <p:ext uri="{BB962C8B-B14F-4D97-AF65-F5344CB8AC3E}">
        <p14:creationId xmlns:p14="http://schemas.microsoft.com/office/powerpoint/2010/main" val="3312224189"/>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dirty="0">
                <a:solidFill>
                  <a:schemeClr val="tx1"/>
                </a:solidFill>
              </a:rPr>
              <a:t>State Employment Protections for Medical MJ</a:t>
            </a:r>
            <a:endParaRPr sz="8000" dirty="0">
              <a:solidFill>
                <a:schemeClr val="tx1"/>
              </a:solidFill>
            </a:endParaRPr>
          </a:p>
        </p:txBody>
      </p:sp>
      <p:sp>
        <p:nvSpPr>
          <p:cNvPr id="4" name="Rectangle 3">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DFE8D7BA-D9DD-4C36-A554-1592037989B6}"/>
              </a:ext>
            </a:extLst>
          </p:cNvPr>
          <p:cNvSpPr/>
          <p:nvPr/>
        </p:nvSpPr>
        <p:spPr>
          <a:xfrm>
            <a:off x="2246811" y="2527915"/>
            <a:ext cx="20325806" cy="10778335"/>
          </a:xfrm>
          <a:prstGeom prst="rect">
            <a:avLst/>
          </a:prstGeom>
        </p:spPr>
        <p:txBody>
          <a:bodyPr wrap="square">
            <a:spAutoFit/>
          </a:bodyPr>
          <a:lstStyle/>
          <a:p>
            <a:pPr marL="342900" lvl="0" indent="-342900" algn="l" defTabSz="914400" hangingPunct="1">
              <a:spcBef>
                <a:spcPct val="20000"/>
              </a:spcBef>
              <a:buFont typeface="Arial" pitchFamily="34" charset="0"/>
              <a:buChar char="•"/>
            </a:pPr>
            <a:endParaRPr lang="en-US" sz="4800" kern="1200" dirty="0">
              <a:solidFill>
                <a:prstClr val="black"/>
              </a:solidFill>
              <a:ea typeface="+mn-ea"/>
              <a:cs typeface="+mn-cs"/>
            </a:endParaRPr>
          </a:p>
          <a:p>
            <a:pPr marL="342900" lvl="0" indent="-342900" algn="l" defTabSz="914400" hangingPunct="1">
              <a:spcBef>
                <a:spcPct val="20000"/>
              </a:spcBef>
              <a:buFont typeface="Arial" pitchFamily="34" charset="0"/>
              <a:buChar char="•"/>
            </a:pPr>
            <a:r>
              <a:rPr lang="en-US" sz="4000" kern="1200" dirty="0">
                <a:solidFill>
                  <a:prstClr val="black"/>
                </a:solidFill>
                <a:ea typeface="+mn-ea"/>
                <a:cs typeface="+mn-cs"/>
              </a:rPr>
              <a:t>Explicit Anti-Discrimination Statutes With Varying Protections (13 states)</a:t>
            </a:r>
          </a:p>
          <a:p>
            <a:pPr lvl="0" algn="l" defTabSz="914400" hangingPunct="1">
              <a:spcBef>
                <a:spcPct val="20000"/>
              </a:spcBef>
            </a:pPr>
            <a:r>
              <a:rPr lang="en-US" sz="2800" b="0" kern="1200" dirty="0">
                <a:solidFill>
                  <a:prstClr val="black"/>
                </a:solidFill>
                <a:ea typeface="+mn-ea"/>
                <a:cs typeface="+mn-cs"/>
              </a:rPr>
              <a:t>	(AZ, AR, CT, DE, IL, ME, MN, NV, NY, OK, PA, RI, WV)</a:t>
            </a:r>
          </a:p>
          <a:p>
            <a:pPr lvl="3" indent="0" algn="l" defTabSz="914400" hangingPunct="1">
              <a:spcBef>
                <a:spcPct val="20000"/>
              </a:spcBef>
            </a:pPr>
            <a:r>
              <a:rPr lang="en-US" sz="2800" b="0" kern="1200" dirty="0">
                <a:solidFill>
                  <a:prstClr val="black"/>
                </a:solidFill>
                <a:ea typeface="+mn-ea"/>
                <a:cs typeface="+mn-cs"/>
              </a:rPr>
              <a:t> 	Many state an employer is prohibited from taking adverse action based on status of being card-carrying medical MJ user;</a:t>
            </a:r>
          </a:p>
          <a:p>
            <a:pPr lvl="3" indent="0" algn="l" defTabSz="914400" hangingPunct="1">
              <a:spcBef>
                <a:spcPct val="20000"/>
              </a:spcBef>
            </a:pPr>
            <a:r>
              <a:rPr lang="en-US" sz="2800" b="0" kern="1200" dirty="0">
                <a:solidFill>
                  <a:prstClr val="black"/>
                </a:solidFill>
                <a:ea typeface="+mn-ea"/>
                <a:cs typeface="+mn-cs"/>
              </a:rPr>
              <a:t>	However, 4 states (AZ, DE, MN, OK) have specific language prohibiting discrimination based on positive drug test for MJ;</a:t>
            </a:r>
          </a:p>
          <a:p>
            <a:pPr lvl="3" indent="0" algn="l" defTabSz="914400" hangingPunct="1">
              <a:spcBef>
                <a:spcPct val="20000"/>
              </a:spcBef>
            </a:pPr>
            <a:r>
              <a:rPr lang="en-US" sz="2800" b="0" kern="1200" dirty="0">
                <a:solidFill>
                  <a:prstClr val="black"/>
                </a:solidFill>
                <a:ea typeface="+mn-ea"/>
                <a:cs typeface="+mn-cs"/>
              </a:rPr>
              <a:t>	See also: Maine (2018) -- protecting employees and applicants from adverse employment action based on off-duty 	marijuana use – </a:t>
            </a:r>
            <a:r>
              <a:rPr lang="en-US" sz="2800" b="0" u="sng" kern="1200" dirty="0">
                <a:solidFill>
                  <a:prstClr val="black"/>
                </a:solidFill>
                <a:ea typeface="+mn-ea"/>
                <a:cs typeface="+mn-cs"/>
              </a:rPr>
              <a:t>including recreational use</a:t>
            </a:r>
            <a:r>
              <a:rPr lang="en-US" sz="2800" b="0" kern="1200" dirty="0">
                <a:solidFill>
                  <a:prstClr val="black"/>
                </a:solidFill>
                <a:ea typeface="+mn-ea"/>
                <a:cs typeface="+mn-cs"/>
              </a:rPr>
              <a:t>; employers can no longer test applicants for MJ)</a:t>
            </a:r>
          </a:p>
          <a:p>
            <a:pPr marL="342900" lvl="0" indent="-342900" algn="l" defTabSz="914400" hangingPunct="1">
              <a:spcBef>
                <a:spcPct val="20000"/>
              </a:spcBef>
              <a:buFont typeface="Arial" pitchFamily="34" charset="0"/>
              <a:buChar char="•"/>
            </a:pPr>
            <a:r>
              <a:rPr lang="en-US" sz="4000" kern="1200" dirty="0">
                <a:solidFill>
                  <a:prstClr val="black"/>
                </a:solidFill>
                <a:ea typeface="+mn-ea"/>
                <a:cs typeface="+mn-cs"/>
              </a:rPr>
              <a:t>Possible Protection from Adverse Employment Action (13 states + DC)</a:t>
            </a:r>
          </a:p>
          <a:p>
            <a:pPr lvl="0" algn="l" defTabSz="914400" hangingPunct="1">
              <a:spcBef>
                <a:spcPct val="20000"/>
              </a:spcBef>
            </a:pPr>
            <a:r>
              <a:rPr lang="en-US" sz="4000" b="0" kern="1200" dirty="0">
                <a:solidFill>
                  <a:prstClr val="black"/>
                </a:solidFill>
                <a:ea typeface="+mn-ea"/>
                <a:cs typeface="+mn-cs"/>
              </a:rPr>
              <a:t>	</a:t>
            </a:r>
            <a:r>
              <a:rPr lang="en-US" sz="2800" b="0" kern="1200" dirty="0">
                <a:solidFill>
                  <a:prstClr val="black"/>
                </a:solidFill>
                <a:ea typeface="+mn-ea"/>
                <a:cs typeface="+mn-cs"/>
              </a:rPr>
              <a:t>(AK, HI, LA, MD, MA, MI, MO, NH, NJ, NM, ND, UT, VT, DC)</a:t>
            </a:r>
          </a:p>
          <a:p>
            <a:pPr lvl="0" algn="l" defTabSz="914400" hangingPunct="1">
              <a:spcBef>
                <a:spcPct val="20000"/>
              </a:spcBef>
            </a:pPr>
            <a:r>
              <a:rPr lang="en-US" sz="2800" b="0" kern="1200" dirty="0">
                <a:solidFill>
                  <a:prstClr val="black"/>
                </a:solidFill>
                <a:ea typeface="+mn-ea"/>
                <a:cs typeface="+mn-cs"/>
              </a:rPr>
              <a:t>	Some protection under state disability discrimination law (state supreme court - MA);</a:t>
            </a:r>
          </a:p>
          <a:p>
            <a:pPr lvl="0" algn="l" defTabSz="914400" hangingPunct="1">
              <a:spcBef>
                <a:spcPct val="20000"/>
              </a:spcBef>
            </a:pPr>
            <a:r>
              <a:rPr lang="en-US" sz="2800" b="0" kern="1200" dirty="0">
                <a:solidFill>
                  <a:prstClr val="black"/>
                </a:solidFill>
                <a:ea typeface="+mn-ea"/>
                <a:cs typeface="+mn-cs"/>
              </a:rPr>
              <a:t>	Employee-friendly court decisions interpreting state law (MI, NJ, NM, DC);</a:t>
            </a:r>
          </a:p>
          <a:p>
            <a:pPr lvl="0" algn="l" defTabSz="914400" hangingPunct="1">
              <a:spcBef>
                <a:spcPct val="20000"/>
              </a:spcBef>
            </a:pPr>
            <a:r>
              <a:rPr lang="en-US" sz="2800" b="0" kern="1200" dirty="0">
                <a:solidFill>
                  <a:prstClr val="black"/>
                </a:solidFill>
                <a:ea typeface="+mn-ea"/>
                <a:cs typeface="+mn-cs"/>
              </a:rPr>
              <a:t>	Proposed legislation to provide anti-discrimination language (HI, MD, NJ, NY);	</a:t>
            </a:r>
            <a:endParaRPr lang="en-US" sz="4000" kern="1200" dirty="0">
              <a:solidFill>
                <a:prstClr val="black"/>
              </a:solidFill>
              <a:ea typeface="+mn-ea"/>
              <a:cs typeface="+mn-cs"/>
            </a:endParaRPr>
          </a:p>
          <a:p>
            <a:pPr marL="342900" lvl="0" indent="-342900" algn="l" defTabSz="914400" hangingPunct="1">
              <a:spcBef>
                <a:spcPct val="20000"/>
              </a:spcBef>
              <a:buFont typeface="Arial" pitchFamily="34" charset="0"/>
              <a:buChar char="•"/>
            </a:pPr>
            <a:r>
              <a:rPr lang="en-US" sz="4000" kern="1200" dirty="0">
                <a:solidFill>
                  <a:prstClr val="black"/>
                </a:solidFill>
                <a:ea typeface="+mn-ea"/>
                <a:cs typeface="+mn-cs"/>
              </a:rPr>
              <a:t>No Employment Protections (7 states)</a:t>
            </a:r>
          </a:p>
          <a:p>
            <a:pPr lvl="0" algn="l" defTabSz="914400" hangingPunct="1">
              <a:spcBef>
                <a:spcPct val="20000"/>
              </a:spcBef>
            </a:pPr>
            <a:r>
              <a:rPr lang="en-US" sz="3600" b="0" kern="1200" dirty="0">
                <a:solidFill>
                  <a:schemeClr val="tx1"/>
                </a:solidFill>
                <a:ea typeface="+mn-ea"/>
                <a:cs typeface="+mn-cs"/>
              </a:rPr>
              <a:t>	</a:t>
            </a:r>
            <a:r>
              <a:rPr lang="en-US" sz="2800" b="0" kern="1200" dirty="0">
                <a:solidFill>
                  <a:prstClr val="black"/>
                </a:solidFill>
                <a:ea typeface="+mn-ea"/>
                <a:cs typeface="+mn-cs"/>
              </a:rPr>
              <a:t>(CA, CO, FL, MT, OH, OR, WA)</a:t>
            </a:r>
          </a:p>
          <a:p>
            <a:pPr lvl="1" indent="0" algn="l" defTabSz="914400" hangingPunct="1">
              <a:spcBef>
                <a:spcPct val="20000"/>
              </a:spcBef>
            </a:pPr>
            <a:r>
              <a:rPr lang="en-US" sz="3600" b="0" kern="1200" dirty="0">
                <a:solidFill>
                  <a:schemeClr val="tx1"/>
                </a:solidFill>
                <a:ea typeface="+mn-ea"/>
                <a:cs typeface="+mn-cs"/>
              </a:rPr>
              <a:t>	</a:t>
            </a:r>
            <a:r>
              <a:rPr lang="en-US" sz="2800" b="0" kern="1200" dirty="0">
                <a:solidFill>
                  <a:schemeClr val="tx1"/>
                </a:solidFill>
                <a:ea typeface="+mn-ea"/>
                <a:cs typeface="+mn-cs"/>
              </a:rPr>
              <a:t>No Protection from Adverse Employment Action Based on Off-Duty MJ use (express statutory language; FL and OH)</a:t>
            </a:r>
            <a:endParaRPr lang="en-US" sz="3600" b="0" kern="1200" dirty="0">
              <a:solidFill>
                <a:schemeClr val="tx1"/>
              </a:solidFill>
              <a:ea typeface="+mn-ea"/>
              <a:cs typeface="+mn-cs"/>
            </a:endParaRPr>
          </a:p>
          <a:p>
            <a:pPr lvl="1" indent="0" algn="l" defTabSz="914400" hangingPunct="1">
              <a:spcBef>
                <a:spcPct val="20000"/>
              </a:spcBef>
            </a:pPr>
            <a:r>
              <a:rPr lang="en-US" sz="3600" b="0" kern="1200" dirty="0">
                <a:solidFill>
                  <a:schemeClr val="tx1"/>
                </a:solidFill>
                <a:ea typeface="+mn-ea"/>
                <a:cs typeface="+mn-cs"/>
              </a:rPr>
              <a:t>	</a:t>
            </a:r>
            <a:r>
              <a:rPr lang="en-US" sz="2800" b="0" kern="1200" dirty="0">
                <a:solidFill>
                  <a:schemeClr val="tx1"/>
                </a:solidFill>
                <a:ea typeface="+mn-ea"/>
                <a:cs typeface="+mn-cs"/>
              </a:rPr>
              <a:t>No Duty to Accommodate Off-Duty Use (state supreme court decisions in CA, CO, MT, OR, WA)</a:t>
            </a:r>
          </a:p>
          <a:p>
            <a:pPr lvl="1" indent="0" algn="l" defTabSz="914400" hangingPunct="1">
              <a:spcBef>
                <a:spcPct val="20000"/>
              </a:spcBef>
            </a:pPr>
            <a:r>
              <a:rPr lang="en-US" sz="2800" b="0" kern="1200" dirty="0">
                <a:solidFill>
                  <a:schemeClr val="tx1"/>
                </a:solidFill>
                <a:ea typeface="+mn-ea"/>
                <a:cs typeface="+mn-cs"/>
              </a:rPr>
              <a:t>	</a:t>
            </a:r>
          </a:p>
        </p:txBody>
      </p:sp>
    </p:spTree>
    <p:extLst>
      <p:ext uri="{BB962C8B-B14F-4D97-AF65-F5344CB8AC3E}">
        <p14:creationId xmlns:p14="http://schemas.microsoft.com/office/powerpoint/2010/main" val="1802901266"/>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dirty="0">
                <a:solidFill>
                  <a:schemeClr val="tx1"/>
                </a:solidFill>
              </a:rPr>
              <a:t>Pro Employer Decisions: Early Trend</a:t>
            </a:r>
            <a:endParaRPr sz="8000" dirty="0">
              <a:solidFill>
                <a:schemeClr val="tx1"/>
              </a:solidFill>
            </a:endParaRPr>
          </a:p>
        </p:txBody>
      </p:sp>
      <p:sp>
        <p:nvSpPr>
          <p:cNvPr id="4" name="Rectangle 3">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DFE8D7BA-D9DD-4C36-A554-1592037989B6}"/>
              </a:ext>
            </a:extLst>
          </p:cNvPr>
          <p:cNvSpPr/>
          <p:nvPr/>
        </p:nvSpPr>
        <p:spPr>
          <a:xfrm>
            <a:off x="2246811" y="2527915"/>
            <a:ext cx="20325806" cy="6694140"/>
          </a:xfrm>
          <a:prstGeom prst="rect">
            <a:avLst/>
          </a:prstGeom>
        </p:spPr>
        <p:txBody>
          <a:bodyPr wrap="square">
            <a:spAutoFit/>
          </a:bodyPr>
          <a:lstStyle/>
          <a:p>
            <a:pPr marL="342900" lvl="0" indent="-342900" algn="l" defTabSz="914400" hangingPunct="1">
              <a:spcBef>
                <a:spcPct val="20000"/>
              </a:spcBef>
              <a:buFont typeface="Arial" pitchFamily="34" charset="0"/>
              <a:buChar char="•"/>
            </a:pPr>
            <a:endParaRPr lang="en-US" sz="4800" kern="1200" dirty="0">
              <a:solidFill>
                <a:prstClr val="black"/>
              </a:solidFill>
              <a:ea typeface="+mn-ea"/>
              <a:cs typeface="+mn-cs"/>
            </a:endParaRPr>
          </a:p>
          <a:p>
            <a:pPr marL="342900" lvl="0" indent="-342900" algn="l" defTabSz="914400" hangingPunct="1">
              <a:spcBef>
                <a:spcPts val="1800"/>
              </a:spcBef>
              <a:buFont typeface="Arial" panose="020B0604020202020204" pitchFamily="34" charset="0"/>
              <a:buChar char="•"/>
            </a:pPr>
            <a:r>
              <a:rPr lang="en-US" sz="4000" b="0" kern="1200" dirty="0">
                <a:solidFill>
                  <a:schemeClr val="bg2">
                    <a:lumMod val="10000"/>
                  </a:schemeClr>
                </a:solidFill>
                <a:ea typeface="+mn-ea"/>
                <a:cs typeface="+mn-cs"/>
              </a:rPr>
              <a:t>Largely from states with marijuana laws that do not ban discrimination</a:t>
            </a:r>
          </a:p>
          <a:p>
            <a:pPr marL="342900" lvl="0" indent="-342900" algn="l" defTabSz="914400" hangingPunct="1">
              <a:spcBef>
                <a:spcPts val="1800"/>
              </a:spcBef>
              <a:buFont typeface="Arial" panose="020B0604020202020204" pitchFamily="34" charset="0"/>
              <a:buChar char="•"/>
            </a:pPr>
            <a:r>
              <a:rPr lang="en-US" sz="4000" b="0" kern="1200" dirty="0">
                <a:solidFill>
                  <a:schemeClr val="bg2">
                    <a:lumMod val="10000"/>
                  </a:schemeClr>
                </a:solidFill>
                <a:ea typeface="+mn-ea"/>
                <a:cs typeface="+mn-cs"/>
              </a:rPr>
              <a:t>Federal preemption</a:t>
            </a:r>
          </a:p>
          <a:p>
            <a:pPr marL="342900" lvl="0" indent="-342900" algn="l" defTabSz="914400" hangingPunct="1">
              <a:spcBef>
                <a:spcPts val="1800"/>
              </a:spcBef>
              <a:buFont typeface="Arial" panose="020B0604020202020204" pitchFamily="34" charset="0"/>
              <a:buChar char="•"/>
            </a:pPr>
            <a:r>
              <a:rPr lang="en-US" sz="4000" b="0" kern="1200" dirty="0">
                <a:solidFill>
                  <a:schemeClr val="bg2">
                    <a:lumMod val="10000"/>
                  </a:schemeClr>
                </a:solidFill>
                <a:ea typeface="+mn-ea"/>
                <a:cs typeface="+mn-cs"/>
              </a:rPr>
              <a:t>State laws only decriminalize use and do not require employers to tolerate it</a:t>
            </a:r>
          </a:p>
          <a:p>
            <a:pPr marL="342900" lvl="0" indent="-342900" algn="l" defTabSz="914400" hangingPunct="1">
              <a:spcBef>
                <a:spcPts val="1800"/>
              </a:spcBef>
              <a:buFont typeface="Arial" panose="020B0604020202020204" pitchFamily="34" charset="0"/>
              <a:buChar char="•"/>
            </a:pPr>
            <a:r>
              <a:rPr lang="en-US" sz="4000" b="0" kern="1200" dirty="0">
                <a:solidFill>
                  <a:schemeClr val="bg2">
                    <a:lumMod val="10000"/>
                  </a:schemeClr>
                </a:solidFill>
                <a:ea typeface="+mn-ea"/>
                <a:cs typeface="+mn-cs"/>
              </a:rPr>
              <a:t>Certain medical marijuana laws lack a private right of action</a:t>
            </a:r>
          </a:p>
          <a:p>
            <a:pPr marL="342900" lvl="0" indent="-342900" algn="l" defTabSz="914400" hangingPunct="1">
              <a:spcBef>
                <a:spcPts val="1800"/>
              </a:spcBef>
              <a:buFont typeface="Arial" panose="020B0604020202020204" pitchFamily="34" charset="0"/>
              <a:buChar char="•"/>
            </a:pPr>
            <a:r>
              <a:rPr lang="en-US" sz="4000" b="0" kern="1200" dirty="0">
                <a:solidFill>
                  <a:schemeClr val="bg2">
                    <a:lumMod val="10000"/>
                  </a:schemeClr>
                </a:solidFill>
                <a:ea typeface="+mn-ea"/>
                <a:cs typeface="+mn-cs"/>
              </a:rPr>
              <a:t>Discrimination on the basis of marijuana use is not disability discrimination under ADA</a:t>
            </a:r>
          </a:p>
          <a:p>
            <a:pPr marL="342900" lvl="0" indent="-342900" algn="l" defTabSz="914400" hangingPunct="1">
              <a:spcBef>
                <a:spcPts val="1800"/>
              </a:spcBef>
              <a:buFont typeface="Arial" panose="020B0604020202020204" pitchFamily="34" charset="0"/>
              <a:buChar char="•"/>
            </a:pPr>
            <a:r>
              <a:rPr lang="en-US" sz="4000" b="0" kern="1200" dirty="0">
                <a:solidFill>
                  <a:schemeClr val="bg2">
                    <a:lumMod val="10000"/>
                  </a:schemeClr>
                </a:solidFill>
                <a:ea typeface="+mn-ea"/>
                <a:cs typeface="+mn-cs"/>
              </a:rPr>
              <a:t>Accommodating marijuana use is not “reasonable” or imposes “undue hardship”</a:t>
            </a:r>
          </a:p>
          <a:p>
            <a:pPr marL="685800" lvl="6" indent="-685800" algn="l" defTabSz="914400" hangingPunct="1">
              <a:spcBef>
                <a:spcPts val="1800"/>
              </a:spcBef>
              <a:buFont typeface="Arial" panose="020B0604020202020204" pitchFamily="34" charset="0"/>
              <a:buChar char="•"/>
            </a:pPr>
            <a:endParaRPr lang="en-US" sz="3600" b="0" kern="1200" dirty="0">
              <a:solidFill>
                <a:schemeClr val="tx1"/>
              </a:solidFill>
              <a:ea typeface="+mn-ea"/>
              <a:cs typeface="+mn-cs"/>
            </a:endParaRPr>
          </a:p>
        </p:txBody>
      </p:sp>
      <p:pic>
        <p:nvPicPr>
          <p:cNvPr id="5" name="Pictur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2434D38C-95B8-420E-B051-491649051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6110" y="8856581"/>
            <a:ext cx="5909333" cy="4160171"/>
          </a:xfrm>
          <a:prstGeom prst="rect">
            <a:avLst/>
          </a:prstGeom>
        </p:spPr>
      </p:pic>
    </p:spTree>
    <p:extLst>
      <p:ext uri="{BB962C8B-B14F-4D97-AF65-F5344CB8AC3E}">
        <p14:creationId xmlns:p14="http://schemas.microsoft.com/office/powerpoint/2010/main" val="1469454386"/>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dirty="0">
                <a:solidFill>
                  <a:schemeClr val="tx1"/>
                </a:solidFill>
              </a:rPr>
              <a:t>Pro Employer Decisions: Early Trend</a:t>
            </a:r>
            <a:endParaRPr sz="8000" dirty="0">
              <a:solidFill>
                <a:schemeClr val="tx1"/>
              </a:solidFill>
            </a:endParaRPr>
          </a:p>
        </p:txBody>
      </p:sp>
      <p:sp>
        <p:nvSpPr>
          <p:cNvPr id="4" name="Rectangle 3">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DFE8D7BA-D9DD-4C36-A554-1592037989B6}"/>
              </a:ext>
            </a:extLst>
          </p:cNvPr>
          <p:cNvSpPr/>
          <p:nvPr/>
        </p:nvSpPr>
        <p:spPr>
          <a:xfrm>
            <a:off x="2246811" y="2527915"/>
            <a:ext cx="20325806" cy="11880175"/>
          </a:xfrm>
          <a:prstGeom prst="rect">
            <a:avLst/>
          </a:prstGeom>
        </p:spPr>
        <p:txBody>
          <a:bodyPr wrap="square">
            <a:spAutoFit/>
          </a:bodyPr>
          <a:lstStyle/>
          <a:p>
            <a:pPr marL="342900" lvl="0" indent="-342900" algn="l" defTabSz="914400" hangingPunct="1">
              <a:spcBef>
                <a:spcPts val="1800"/>
              </a:spcBef>
              <a:buFont typeface="Arial" panose="020B0604020202020204" pitchFamily="34" charset="0"/>
              <a:buChar char="•"/>
            </a:pPr>
            <a:r>
              <a:rPr lang="en-US" sz="2000" b="0" i="1" kern="1200" dirty="0">
                <a:solidFill>
                  <a:schemeClr val="bg2">
                    <a:lumMod val="10000"/>
                  </a:schemeClr>
                </a:solidFill>
                <a:ea typeface="+mn-ea"/>
                <a:cs typeface="+mn-cs"/>
              </a:rPr>
              <a:t>Ross v. Ragingwire Telecommunications, Inc.</a:t>
            </a:r>
            <a:r>
              <a:rPr lang="en-US" sz="2000" b="0" kern="1200" dirty="0">
                <a:solidFill>
                  <a:schemeClr val="bg2">
                    <a:lumMod val="10000"/>
                  </a:schemeClr>
                </a:solidFill>
                <a:ea typeface="+mn-ea"/>
                <a:cs typeface="+mn-cs"/>
              </a:rPr>
              <a:t>, 174 P.3d 200 (Cal. 2008): CA FEHA does not require accommodation of medical marijuana; CA medical marijuana law says nothing about employment and only decriminalizes use under state law.</a:t>
            </a:r>
          </a:p>
          <a:p>
            <a:pPr marL="342900" lvl="0" indent="-342900" algn="l" defTabSz="914400" hangingPunct="1">
              <a:spcBef>
                <a:spcPts val="1800"/>
              </a:spcBef>
              <a:buFont typeface="Arial" panose="020B0604020202020204" pitchFamily="34" charset="0"/>
              <a:buChar char="•"/>
            </a:pPr>
            <a:r>
              <a:rPr lang="en-US" sz="2000" b="0" i="1" kern="1200" dirty="0">
                <a:solidFill>
                  <a:schemeClr val="bg2">
                    <a:lumMod val="10000"/>
                  </a:schemeClr>
                </a:solidFill>
                <a:ea typeface="+mn-ea"/>
                <a:cs typeface="+mn-cs"/>
              </a:rPr>
              <a:t>Johnson v. Columbia Falls Aluminum Co. LLC</a:t>
            </a:r>
            <a:r>
              <a:rPr lang="en-US" sz="2000" b="0" kern="1200" dirty="0">
                <a:solidFill>
                  <a:schemeClr val="bg2">
                    <a:lumMod val="10000"/>
                  </a:schemeClr>
                </a:solidFill>
                <a:ea typeface="+mn-ea"/>
                <a:cs typeface="+mn-cs"/>
              </a:rPr>
              <a:t>, 213 P.3d 789 (Mont. 2009): employers have no duty under federal or MT disability discrimination law to accommodate medical marijuana use that would otherwise be legal under state law.</a:t>
            </a:r>
          </a:p>
          <a:p>
            <a:pPr marL="342900" lvl="0" indent="-342900" algn="l" defTabSz="914400" hangingPunct="1">
              <a:spcBef>
                <a:spcPts val="1800"/>
              </a:spcBef>
              <a:buFont typeface="Arial" panose="020B0604020202020204" pitchFamily="34" charset="0"/>
              <a:buChar char="•"/>
            </a:pPr>
            <a:r>
              <a:rPr lang="en-US" sz="2000" b="0" i="1" kern="1200" dirty="0">
                <a:solidFill>
                  <a:schemeClr val="bg2">
                    <a:lumMod val="10000"/>
                  </a:schemeClr>
                </a:solidFill>
                <a:ea typeface="+mn-ea"/>
                <a:cs typeface="+mn-cs"/>
              </a:rPr>
              <a:t>Emerald Steele Fabricators, Inc. v. Bureau of Labor &amp; Industries, </a:t>
            </a:r>
            <a:r>
              <a:rPr lang="en-US" sz="2000" b="0" kern="1200" dirty="0">
                <a:solidFill>
                  <a:schemeClr val="bg2">
                    <a:lumMod val="10000"/>
                  </a:schemeClr>
                </a:solidFill>
                <a:ea typeface="+mn-ea"/>
                <a:cs typeface="+mn-cs"/>
              </a:rPr>
              <a:t>230 P.3d 518 (Or. 2010): OR medical marijuana statute is conflict preempted by CSA.</a:t>
            </a:r>
          </a:p>
          <a:p>
            <a:pPr marL="342900" lvl="0" indent="-342900" algn="l" defTabSz="914400" hangingPunct="1">
              <a:spcBef>
                <a:spcPts val="1800"/>
              </a:spcBef>
              <a:buFont typeface="Arial" panose="020B0604020202020204" pitchFamily="34" charset="0"/>
              <a:buChar char="•"/>
            </a:pPr>
            <a:r>
              <a:rPr lang="en-US" sz="2000" b="0" i="1" kern="1200" dirty="0">
                <a:solidFill>
                  <a:schemeClr val="bg2">
                    <a:lumMod val="10000"/>
                  </a:schemeClr>
                </a:solidFill>
                <a:ea typeface="+mn-ea"/>
                <a:cs typeface="+mn-cs"/>
              </a:rPr>
              <a:t>Roe v. Teletech Customer Care Mgmt</a:t>
            </a:r>
            <a:r>
              <a:rPr lang="en-US" sz="2000" b="0" kern="1200" dirty="0">
                <a:solidFill>
                  <a:schemeClr val="bg2">
                    <a:lumMod val="10000"/>
                  </a:schemeClr>
                </a:solidFill>
                <a:ea typeface="+mn-ea"/>
                <a:cs typeface="+mn-cs"/>
              </a:rPr>
              <a:t>., 257 P. 3d 586 (Wash. 2011): not reasonable accommodation for employer to violate--or to allow employee to violate--federal law; medical marijuana statute does not provide a private right of action.</a:t>
            </a:r>
          </a:p>
          <a:p>
            <a:pPr marL="342900" lvl="0" indent="-342900" algn="l" defTabSz="914400" hangingPunct="1">
              <a:spcBef>
                <a:spcPts val="1800"/>
              </a:spcBef>
              <a:buFont typeface="Arial" panose="020B0604020202020204" pitchFamily="34" charset="0"/>
              <a:buChar char="•"/>
            </a:pPr>
            <a:r>
              <a:rPr lang="en-US" sz="2000" b="0" i="1" kern="1200" dirty="0">
                <a:solidFill>
                  <a:schemeClr val="bg2">
                    <a:lumMod val="10000"/>
                  </a:schemeClr>
                </a:solidFill>
                <a:ea typeface="+mn-ea"/>
                <a:cs typeface="+mn-cs"/>
              </a:rPr>
              <a:t>Casias v. Wal-Mart Stores, Inc.</a:t>
            </a:r>
            <a:r>
              <a:rPr lang="en-US" sz="2000" b="0" kern="1200" dirty="0">
                <a:solidFill>
                  <a:schemeClr val="bg2">
                    <a:lumMod val="10000"/>
                  </a:schemeClr>
                </a:solidFill>
                <a:ea typeface="+mn-ea"/>
                <a:cs typeface="+mn-cs"/>
              </a:rPr>
              <a:t>, 695 F.3d 428 (6th Cir. 2012): MI medical marijuana law does not restrict employer’s right to discipline for use because law says nothing about employment and only decriminalizes use under state law.</a:t>
            </a:r>
          </a:p>
          <a:p>
            <a:pPr marL="342900" lvl="0" indent="-342900" algn="l" defTabSz="914400" hangingPunct="1">
              <a:spcBef>
                <a:spcPts val="1800"/>
              </a:spcBef>
              <a:buFont typeface="Arial" panose="020B0604020202020204" pitchFamily="34" charset="0"/>
              <a:buChar char="•"/>
            </a:pPr>
            <a:r>
              <a:rPr lang="en-US" sz="2000" b="0" i="1" kern="1200" dirty="0">
                <a:solidFill>
                  <a:schemeClr val="bg2">
                    <a:lumMod val="10000"/>
                  </a:schemeClr>
                </a:solidFill>
                <a:ea typeface="+mn-ea"/>
                <a:cs typeface="+mn-cs"/>
              </a:rPr>
              <a:t>Curry v. MillerCoors, Inc., </a:t>
            </a:r>
            <a:r>
              <a:rPr lang="en-US" sz="2000" b="0" kern="1200" dirty="0">
                <a:solidFill>
                  <a:schemeClr val="bg2">
                    <a:lumMod val="10000"/>
                  </a:schemeClr>
                </a:solidFill>
                <a:ea typeface="+mn-ea"/>
                <a:cs typeface="+mn-cs"/>
              </a:rPr>
              <a:t>No. 12-cv-02471-JLK, 2013 WL 2292307 (D. Colo. Aug. 21, 2013): “though [complainant] may never have used medical marijuana absent his disability, [respondent] did not unlawfully terminate him ‘because of' his disability’”.</a:t>
            </a:r>
          </a:p>
          <a:p>
            <a:pPr marL="342900" lvl="0" indent="-342900" algn="l" defTabSz="914400" hangingPunct="1">
              <a:spcBef>
                <a:spcPts val="1800"/>
              </a:spcBef>
              <a:buFont typeface="Arial" panose="020B0604020202020204" pitchFamily="34" charset="0"/>
              <a:buChar char="•"/>
            </a:pPr>
            <a:r>
              <a:rPr lang="en-US" sz="2000" b="0" i="1" kern="1200" dirty="0">
                <a:solidFill>
                  <a:schemeClr val="bg2">
                    <a:lumMod val="10000"/>
                  </a:schemeClr>
                </a:solidFill>
                <a:ea typeface="+mn-ea"/>
                <a:cs typeface="+mn-cs"/>
              </a:rPr>
              <a:t>Coats v. Dish Network</a:t>
            </a:r>
            <a:r>
              <a:rPr lang="en-US" sz="2000" b="0" kern="1200" dirty="0">
                <a:solidFill>
                  <a:schemeClr val="bg2">
                    <a:lumMod val="10000"/>
                  </a:schemeClr>
                </a:solidFill>
                <a:ea typeface="+mn-ea"/>
                <a:cs typeface="+mn-cs"/>
              </a:rPr>
              <a:t>, 350 P.3d 849 (Colo. 2015): CO off-duty lawful conduct statute does not protect medical marijuana use because it remains illegal under federal law.</a:t>
            </a:r>
          </a:p>
          <a:p>
            <a:pPr marL="342900" lvl="0" indent="-342900" algn="l" defTabSz="914400" hangingPunct="1">
              <a:spcBef>
                <a:spcPts val="1800"/>
              </a:spcBef>
              <a:buFont typeface="Arial" panose="020B0604020202020204" pitchFamily="34" charset="0"/>
              <a:buChar char="•"/>
            </a:pPr>
            <a:r>
              <a:rPr lang="en-US" sz="2000" b="0" i="1" kern="1200" dirty="0">
                <a:solidFill>
                  <a:schemeClr val="bg2">
                    <a:lumMod val="10000"/>
                  </a:schemeClr>
                </a:solidFill>
                <a:ea typeface="+mn-ea"/>
                <a:cs typeface="+mn-cs"/>
              </a:rPr>
              <a:t>Swaw v. Safeway, Inc., </a:t>
            </a:r>
            <a:r>
              <a:rPr lang="en-US" sz="2000" b="0" kern="1200" dirty="0">
                <a:solidFill>
                  <a:schemeClr val="bg2">
                    <a:lumMod val="10000"/>
                  </a:schemeClr>
                </a:solidFill>
                <a:ea typeface="+mn-ea"/>
                <a:cs typeface="+mn-cs"/>
              </a:rPr>
              <a:t>No. C15-939MJP, 2015 WL 7431106 (W.D. Wash. 2015): WA law does not require employer to accommodate medical marijuana use if it has a drug-free workplace, even if used off-site.</a:t>
            </a:r>
          </a:p>
          <a:p>
            <a:pPr marL="342900" lvl="0" indent="-342900" algn="l" defTabSz="914400" hangingPunct="1">
              <a:spcBef>
                <a:spcPts val="1800"/>
              </a:spcBef>
              <a:buFont typeface="Arial" panose="020B0604020202020204" pitchFamily="34" charset="0"/>
              <a:buChar char="•"/>
            </a:pPr>
            <a:r>
              <a:rPr lang="en-US" sz="2000" b="0" i="1" kern="1200" dirty="0">
                <a:solidFill>
                  <a:schemeClr val="bg2">
                    <a:lumMod val="10000"/>
                  </a:schemeClr>
                </a:solidFill>
                <a:ea typeface="+mn-ea"/>
                <a:cs typeface="+mn-cs"/>
              </a:rPr>
              <a:t>Steele v. Stallion Rockies Ltd</a:t>
            </a:r>
            <a:r>
              <a:rPr lang="en-US" sz="2000" b="0" kern="1200" dirty="0">
                <a:solidFill>
                  <a:schemeClr val="bg2">
                    <a:lumMod val="10000"/>
                  </a:schemeClr>
                </a:solidFill>
                <a:ea typeface="+mn-ea"/>
                <a:cs typeface="+mn-cs"/>
              </a:rPr>
              <a:t>., 14-cv-02376-CMA-BNB, 2015 WL 3396417 (D. Colo. May 26, 2015): dismissing discrimination claim of terminated employee because “antidiscrimination law does not extend so far as to shield a disabled employee from the implementation for his employer’s standard policies against misconduct”</a:t>
            </a:r>
          </a:p>
          <a:p>
            <a:pPr marL="342900" lvl="0" indent="-342900" algn="l" defTabSz="914400" hangingPunct="1">
              <a:spcBef>
                <a:spcPts val="1800"/>
              </a:spcBef>
              <a:buFont typeface="Arial" panose="020B0604020202020204" pitchFamily="34" charset="0"/>
              <a:buChar char="•"/>
            </a:pPr>
            <a:r>
              <a:rPr lang="en-US" sz="2000" b="0" i="1" kern="1200" dirty="0">
                <a:solidFill>
                  <a:schemeClr val="bg2">
                    <a:lumMod val="10000"/>
                  </a:schemeClr>
                </a:solidFill>
                <a:ea typeface="+mn-ea"/>
                <a:cs typeface="+mn-cs"/>
              </a:rPr>
              <a:t>Garcia v. Tractor Supply Co</a:t>
            </a:r>
            <a:r>
              <a:rPr lang="en-US" sz="2000" b="0" kern="1200" dirty="0">
                <a:solidFill>
                  <a:schemeClr val="bg2">
                    <a:lumMod val="10000"/>
                  </a:schemeClr>
                </a:solidFill>
                <a:ea typeface="+mn-ea"/>
                <a:cs typeface="+mn-cs"/>
              </a:rPr>
              <a:t>., 154 F. Supp. 3d 1225 (D. N.M. 2016): NM medical marijuana law combined with state anti-discrimination statute does not give employee a cause of action; NM medical marijuana law says nothing about employment and only decriminalizes use under state law, such that an employer is not required to accommodate use.</a:t>
            </a:r>
          </a:p>
          <a:p>
            <a:pPr marL="342900" lvl="0" indent="-342900" algn="l" defTabSz="914400" hangingPunct="1">
              <a:spcBef>
                <a:spcPts val="1800"/>
              </a:spcBef>
              <a:buFont typeface="Arial" panose="020B0604020202020204" pitchFamily="34" charset="0"/>
              <a:buChar char="•"/>
            </a:pPr>
            <a:r>
              <a:rPr lang="en-US" sz="2000" b="0" i="1" kern="1200" dirty="0">
                <a:solidFill>
                  <a:schemeClr val="bg2">
                    <a:lumMod val="10000"/>
                  </a:schemeClr>
                </a:solidFill>
                <a:ea typeface="+mn-ea"/>
                <a:cs typeface="+mn-cs"/>
              </a:rPr>
              <a:t>Shepherd v. Kohl’s Dep’t Stores, Inc., </a:t>
            </a:r>
            <a:r>
              <a:rPr lang="en-US" sz="2000" b="0" kern="1200" dirty="0">
                <a:solidFill>
                  <a:schemeClr val="bg2">
                    <a:lumMod val="10000"/>
                  </a:schemeClr>
                </a:solidFill>
                <a:ea typeface="+mn-ea"/>
                <a:cs typeface="+mn-cs"/>
              </a:rPr>
              <a:t>No. 1:14-cv-0190-DAD-BAM, 2016 WL 4126705 (E.D. Cal. Aug. 2, 2016): employer has no duty to engage in interactive process if the only demand for accommodation is medical marijuana use in violation of employer policy; granting summary judgment against California disability discrimination claim because there is no evidence “that plaintiff was fired because of his anxiety and not because of the manner in which he chose to treat that condition” via medical marijuana.</a:t>
            </a:r>
          </a:p>
          <a:p>
            <a:pPr marL="342900" lvl="0" indent="-342900" algn="l" defTabSz="914400" hangingPunct="1">
              <a:spcBef>
                <a:spcPts val="1800"/>
              </a:spcBef>
              <a:buFont typeface="Arial" panose="020B0604020202020204" pitchFamily="34" charset="0"/>
              <a:buChar char="•"/>
            </a:pPr>
            <a:r>
              <a:rPr lang="en-US" sz="2000" b="0" i="1" kern="1200" dirty="0">
                <a:solidFill>
                  <a:schemeClr val="bg2">
                    <a:lumMod val="10000"/>
                  </a:schemeClr>
                </a:solidFill>
                <a:ea typeface="+mn-ea"/>
                <a:cs typeface="+mn-cs"/>
              </a:rPr>
              <a:t>Carlson v. Charter Comms., </a:t>
            </a:r>
            <a:r>
              <a:rPr lang="en-US" sz="2000" b="0" kern="1200" dirty="0">
                <a:solidFill>
                  <a:schemeClr val="bg2">
                    <a:lumMod val="10000"/>
                  </a:schemeClr>
                </a:solidFill>
                <a:ea typeface="+mn-ea"/>
                <a:cs typeface="+mn-cs"/>
              </a:rPr>
              <a:t>No. CV 16-86, 2017 WL 3473316 (D. Mont. 2017): MT medical marijuana statute is preempted by CSA.</a:t>
            </a:r>
          </a:p>
          <a:p>
            <a:pPr marL="342900" lvl="0" indent="-342900" algn="l" defTabSz="914400" hangingPunct="1">
              <a:spcBef>
                <a:spcPts val="1800"/>
              </a:spcBef>
              <a:buFont typeface="Arial" panose="020B0604020202020204" pitchFamily="34" charset="0"/>
              <a:buChar char="•"/>
            </a:pPr>
            <a:r>
              <a:rPr lang="en-US" sz="2000" b="0" i="1" kern="1200" dirty="0">
                <a:solidFill>
                  <a:schemeClr val="bg2">
                    <a:lumMod val="10000"/>
                  </a:schemeClr>
                </a:solidFill>
                <a:ea typeface="+mn-ea"/>
                <a:cs typeface="+mn-cs"/>
              </a:rPr>
              <a:t>Cotto v. Ardagh Glass Packing</a:t>
            </a:r>
            <a:r>
              <a:rPr lang="en-US" sz="2000" b="0" kern="1200" dirty="0">
                <a:solidFill>
                  <a:schemeClr val="bg2">
                    <a:lumMod val="10000"/>
                  </a:schemeClr>
                </a:solidFill>
                <a:ea typeface="+mn-ea"/>
                <a:cs typeface="+mn-cs"/>
              </a:rPr>
              <a:t>, No. 18-1037, 2018 WL 3814278 (D. N.J. Aug. 10, 2018): NJ medical marijuana law is silent as to employment; does not require employer to accommodate use (relies on illegality under federal law)</a:t>
            </a:r>
          </a:p>
          <a:p>
            <a:pPr marL="342900" lvl="0" indent="-342900" algn="l" defTabSz="914400" hangingPunct="1">
              <a:spcBef>
                <a:spcPts val="1800"/>
              </a:spcBef>
              <a:buFont typeface="Arial" panose="020B0604020202020204" pitchFamily="34" charset="0"/>
              <a:buChar char="•"/>
            </a:pPr>
            <a:endParaRPr lang="en-US" sz="4000" b="0" kern="1200" dirty="0">
              <a:solidFill>
                <a:schemeClr val="bg2">
                  <a:lumMod val="10000"/>
                </a:schemeClr>
              </a:solidFill>
              <a:ea typeface="+mn-ea"/>
              <a:cs typeface="+mn-cs"/>
            </a:endParaRPr>
          </a:p>
          <a:p>
            <a:pPr marL="685800" lvl="6" indent="-685800" algn="l" defTabSz="914400" hangingPunct="1">
              <a:spcBef>
                <a:spcPts val="1800"/>
              </a:spcBef>
              <a:buFont typeface="Arial" panose="020B0604020202020204" pitchFamily="34" charset="0"/>
              <a:buChar char="•"/>
            </a:pPr>
            <a:endParaRPr lang="en-US" sz="3600" b="0" kern="1200" dirty="0">
              <a:solidFill>
                <a:schemeClr val="tx1"/>
              </a:solidFill>
              <a:ea typeface="+mn-ea"/>
              <a:cs typeface="+mn-cs"/>
            </a:endParaRPr>
          </a:p>
        </p:txBody>
      </p:sp>
    </p:spTree>
    <p:extLst>
      <p:ext uri="{BB962C8B-B14F-4D97-AF65-F5344CB8AC3E}">
        <p14:creationId xmlns:p14="http://schemas.microsoft.com/office/powerpoint/2010/main" val="3081795193"/>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dirty="0">
                <a:solidFill>
                  <a:schemeClr val="tx1"/>
                </a:solidFill>
              </a:rPr>
              <a:t>Pro Employee Decisions: Recent Trend</a:t>
            </a:r>
            <a:endParaRPr sz="8000" dirty="0">
              <a:solidFill>
                <a:schemeClr val="tx1"/>
              </a:solidFill>
            </a:endParaRPr>
          </a:p>
        </p:txBody>
      </p:sp>
      <p:sp>
        <p:nvSpPr>
          <p:cNvPr id="4" name="Rectangle 3">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DFE8D7BA-D9DD-4C36-A554-1592037989B6}"/>
              </a:ext>
            </a:extLst>
          </p:cNvPr>
          <p:cNvSpPr/>
          <p:nvPr/>
        </p:nvSpPr>
        <p:spPr>
          <a:xfrm>
            <a:off x="2246811" y="2527915"/>
            <a:ext cx="20325806" cy="7725192"/>
          </a:xfrm>
          <a:prstGeom prst="rect">
            <a:avLst/>
          </a:prstGeom>
        </p:spPr>
        <p:txBody>
          <a:bodyPr wrap="square">
            <a:spAutoFit/>
          </a:bodyPr>
          <a:lstStyle/>
          <a:p>
            <a:pPr marL="342900" lvl="0" indent="-342900" algn="l" defTabSz="914400" hangingPunct="1">
              <a:spcBef>
                <a:spcPct val="20000"/>
              </a:spcBef>
              <a:buFont typeface="Arial" pitchFamily="34" charset="0"/>
              <a:buChar char="•"/>
            </a:pPr>
            <a:endParaRPr lang="en-US" sz="4800" kern="1200" dirty="0">
              <a:solidFill>
                <a:prstClr val="black"/>
              </a:solidFill>
              <a:ea typeface="+mn-ea"/>
              <a:cs typeface="+mn-cs"/>
            </a:endParaRPr>
          </a:p>
          <a:p>
            <a:pPr marL="285750" lvl="0" indent="-285750" algn="l" defTabSz="914400" hangingPunct="1">
              <a:spcBef>
                <a:spcPts val="1800"/>
              </a:spcBef>
              <a:buFont typeface="Arial" panose="020B0604020202020204" pitchFamily="34" charset="0"/>
              <a:buChar char="•"/>
            </a:pPr>
            <a:r>
              <a:rPr lang="en-US" sz="3600" b="0" kern="1200" dirty="0">
                <a:solidFill>
                  <a:schemeClr val="bg2">
                    <a:lumMod val="10000"/>
                  </a:schemeClr>
                </a:solidFill>
                <a:ea typeface="+mn-ea"/>
                <a:cs typeface="+mn-cs"/>
              </a:rPr>
              <a:t>Particularly addressing marijuana laws with express statutory employment protections</a:t>
            </a:r>
          </a:p>
          <a:p>
            <a:pPr marL="285750" lvl="0" indent="-285750" algn="l" defTabSz="914400" hangingPunct="1">
              <a:spcBef>
                <a:spcPts val="1800"/>
              </a:spcBef>
              <a:buFont typeface="Arial" panose="020B0604020202020204" pitchFamily="34" charset="0"/>
              <a:buChar char="•"/>
            </a:pPr>
            <a:r>
              <a:rPr lang="en-US" sz="3600" b="0" kern="1200" dirty="0">
                <a:solidFill>
                  <a:schemeClr val="bg2">
                    <a:lumMod val="10000"/>
                  </a:schemeClr>
                </a:solidFill>
                <a:ea typeface="+mn-ea"/>
                <a:cs typeface="+mn-cs"/>
              </a:rPr>
              <a:t>Marijuana just like any lawful prescription</a:t>
            </a:r>
          </a:p>
          <a:p>
            <a:pPr marL="285750" lvl="0" indent="-285750" algn="l" defTabSz="914400" hangingPunct="1">
              <a:spcBef>
                <a:spcPts val="1800"/>
              </a:spcBef>
              <a:buFont typeface="Arial" panose="020B0604020202020204" pitchFamily="34" charset="0"/>
              <a:buChar char="•"/>
            </a:pPr>
            <a:r>
              <a:rPr lang="en-US" sz="3600" b="0" kern="1200" dirty="0">
                <a:solidFill>
                  <a:schemeClr val="bg2">
                    <a:lumMod val="10000"/>
                  </a:schemeClr>
                </a:solidFill>
                <a:ea typeface="+mn-ea"/>
                <a:cs typeface="+mn-cs"/>
              </a:rPr>
              <a:t>Employees who use may be qualified disabled individuals, and impossible to separate disability from treatment</a:t>
            </a:r>
          </a:p>
          <a:p>
            <a:pPr marL="285750" lvl="0" indent="-285750" algn="l" defTabSz="914400" hangingPunct="1">
              <a:spcBef>
                <a:spcPts val="1800"/>
              </a:spcBef>
              <a:buFont typeface="Arial" panose="020B0604020202020204" pitchFamily="34" charset="0"/>
              <a:buChar char="•"/>
            </a:pPr>
            <a:r>
              <a:rPr lang="en-US" sz="3600" b="0" kern="1200" dirty="0">
                <a:solidFill>
                  <a:schemeClr val="bg2">
                    <a:lumMod val="10000"/>
                  </a:schemeClr>
                </a:solidFill>
                <a:ea typeface="+mn-ea"/>
                <a:cs typeface="+mn-cs"/>
              </a:rPr>
              <a:t>Interactive-process required</a:t>
            </a:r>
          </a:p>
          <a:p>
            <a:pPr marL="285750" lvl="0" indent="-285750" algn="l" defTabSz="914400" hangingPunct="1">
              <a:spcBef>
                <a:spcPts val="1800"/>
              </a:spcBef>
              <a:buFont typeface="Arial" panose="020B0604020202020204" pitchFamily="34" charset="0"/>
              <a:buChar char="•"/>
            </a:pPr>
            <a:r>
              <a:rPr lang="en-US" sz="3600" b="0" kern="1200" dirty="0">
                <a:solidFill>
                  <a:schemeClr val="bg2">
                    <a:lumMod val="10000"/>
                  </a:schemeClr>
                </a:solidFill>
                <a:ea typeface="+mn-ea"/>
                <a:cs typeface="+mn-cs"/>
              </a:rPr>
              <a:t>Undue hardship defense still available</a:t>
            </a:r>
          </a:p>
          <a:p>
            <a:pPr marL="285750" lvl="0" indent="-285750" algn="l" defTabSz="914400" hangingPunct="1">
              <a:spcBef>
                <a:spcPts val="1800"/>
              </a:spcBef>
              <a:buFont typeface="Arial" panose="020B0604020202020204" pitchFamily="34" charset="0"/>
              <a:buChar char="•"/>
            </a:pPr>
            <a:r>
              <a:rPr lang="en-US" sz="3600" b="0" kern="1200" dirty="0">
                <a:solidFill>
                  <a:schemeClr val="bg2">
                    <a:lumMod val="10000"/>
                  </a:schemeClr>
                </a:solidFill>
                <a:ea typeface="+mn-ea"/>
                <a:cs typeface="+mn-cs"/>
              </a:rPr>
              <a:t>Private right of action implied</a:t>
            </a:r>
          </a:p>
          <a:p>
            <a:pPr lvl="0" algn="l" defTabSz="914400" hangingPunct="1">
              <a:spcBef>
                <a:spcPts val="1800"/>
              </a:spcBef>
            </a:pPr>
            <a:endParaRPr lang="en-US" sz="4000" b="0" kern="1200" dirty="0">
              <a:solidFill>
                <a:schemeClr val="bg2">
                  <a:lumMod val="10000"/>
                </a:schemeClr>
              </a:solidFill>
              <a:ea typeface="+mn-ea"/>
              <a:cs typeface="+mn-cs"/>
            </a:endParaRPr>
          </a:p>
          <a:p>
            <a:pPr marL="685800" lvl="6" indent="-685800" algn="l" defTabSz="914400" hangingPunct="1">
              <a:spcBef>
                <a:spcPts val="1800"/>
              </a:spcBef>
              <a:buFont typeface="Arial" panose="020B0604020202020204" pitchFamily="34" charset="0"/>
              <a:buChar char="•"/>
            </a:pPr>
            <a:endParaRPr lang="en-US" sz="3600" b="0" kern="1200" dirty="0">
              <a:solidFill>
                <a:schemeClr val="tx1"/>
              </a:solidFill>
              <a:ea typeface="+mn-ea"/>
              <a:cs typeface="+mn-cs"/>
            </a:endParaRPr>
          </a:p>
        </p:txBody>
      </p:sp>
      <p:pic>
        <p:nvPicPr>
          <p:cNvPr id="6" name="Picture 5">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565E15E4-6B1A-433B-AB62-66C20AA36A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05672" y="7821672"/>
            <a:ext cx="7027434" cy="4649855"/>
          </a:xfrm>
          <a:prstGeom prst="rect">
            <a:avLst/>
          </a:prstGeom>
        </p:spPr>
      </p:pic>
    </p:spTree>
    <p:extLst>
      <p:ext uri="{BB962C8B-B14F-4D97-AF65-F5344CB8AC3E}">
        <p14:creationId xmlns:p14="http://schemas.microsoft.com/office/powerpoint/2010/main" val="4150930156"/>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dirty="0">
                <a:solidFill>
                  <a:schemeClr val="tx1"/>
                </a:solidFill>
              </a:rPr>
              <a:t>Pro Employee Decisions: Recent Trend</a:t>
            </a:r>
            <a:endParaRPr sz="8000" dirty="0">
              <a:solidFill>
                <a:schemeClr val="tx1"/>
              </a:solidFill>
            </a:endParaRPr>
          </a:p>
        </p:txBody>
      </p:sp>
      <p:sp>
        <p:nvSpPr>
          <p:cNvPr id="4" name="Rectangle 3">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DFE8D7BA-D9DD-4C36-A554-1592037989B6}"/>
              </a:ext>
            </a:extLst>
          </p:cNvPr>
          <p:cNvSpPr/>
          <p:nvPr/>
        </p:nvSpPr>
        <p:spPr>
          <a:xfrm>
            <a:off x="2246811" y="2527915"/>
            <a:ext cx="20325806" cy="10618291"/>
          </a:xfrm>
          <a:prstGeom prst="rect">
            <a:avLst/>
          </a:prstGeom>
        </p:spPr>
        <p:txBody>
          <a:bodyPr wrap="square">
            <a:spAutoFit/>
          </a:bodyPr>
          <a:lstStyle/>
          <a:p>
            <a:pPr marL="342900" lvl="0" indent="-342900" algn="l" defTabSz="914400" hangingPunct="1">
              <a:spcBef>
                <a:spcPct val="20000"/>
              </a:spcBef>
              <a:buFont typeface="Arial" pitchFamily="34" charset="0"/>
              <a:buChar char="•"/>
            </a:pPr>
            <a:endParaRPr lang="en-US" sz="4800" kern="1200" dirty="0">
              <a:solidFill>
                <a:prstClr val="black"/>
              </a:solidFill>
              <a:ea typeface="+mn-ea"/>
              <a:cs typeface="+mn-cs"/>
            </a:endParaRPr>
          </a:p>
          <a:p>
            <a:pPr marL="285750" lvl="0" indent="-285750" algn="l" defTabSz="914400" hangingPunct="1">
              <a:spcBef>
                <a:spcPts val="1800"/>
              </a:spcBef>
              <a:buFont typeface="Arial" panose="020B0604020202020204" pitchFamily="34" charset="0"/>
              <a:buChar char="•"/>
            </a:pPr>
            <a:r>
              <a:rPr lang="en-US" sz="3200" b="0" i="1" kern="1200" dirty="0">
                <a:solidFill>
                  <a:schemeClr val="bg2">
                    <a:lumMod val="10000"/>
                  </a:schemeClr>
                </a:solidFill>
                <a:ea typeface="+mn-ea"/>
                <a:cs typeface="+mn-cs"/>
              </a:rPr>
              <a:t>Barbuto v. Advantage Sales &amp; Marketing, </a:t>
            </a:r>
            <a:r>
              <a:rPr lang="en-US" sz="3200" b="0" kern="1200" dirty="0">
                <a:solidFill>
                  <a:schemeClr val="bg2">
                    <a:lumMod val="10000"/>
                  </a:schemeClr>
                </a:solidFill>
                <a:ea typeface="+mn-ea"/>
                <a:cs typeface="+mn-cs"/>
              </a:rPr>
              <a:t>78 N.E.3d 37 (Ma. 2017): denying motion to dismiss and holding that employer could be liable under the Massachusetts anti-discrimination statute for disability discrimination by declining employment based on an individual’s </a:t>
            </a:r>
            <a:r>
              <a:rPr lang="en-US" sz="3200" b="0" i="1" kern="1200" dirty="0">
                <a:solidFill>
                  <a:schemeClr val="bg2">
                    <a:lumMod val="10000"/>
                  </a:schemeClr>
                </a:solidFill>
                <a:ea typeface="+mn-ea"/>
                <a:cs typeface="+mn-cs"/>
              </a:rPr>
              <a:t>off-duty</a:t>
            </a:r>
            <a:r>
              <a:rPr lang="en-US" sz="3200" b="0" kern="1200" dirty="0">
                <a:solidFill>
                  <a:schemeClr val="bg2">
                    <a:lumMod val="10000"/>
                  </a:schemeClr>
                </a:solidFill>
                <a:ea typeface="+mn-ea"/>
                <a:cs typeface="+mn-cs"/>
              </a:rPr>
              <a:t> medical marijuana use; tolerating off-duty medical marijuana use may be a “reasonable accommodation” of a disability under the Massachusetts anti-discrimination statute.</a:t>
            </a:r>
          </a:p>
          <a:p>
            <a:pPr marL="285750" lvl="0" indent="-285750" algn="l" defTabSz="914400" hangingPunct="1">
              <a:spcBef>
                <a:spcPts val="1800"/>
              </a:spcBef>
              <a:buFont typeface="Arial" panose="020B0604020202020204" pitchFamily="34" charset="0"/>
              <a:buChar char="•"/>
            </a:pPr>
            <a:r>
              <a:rPr lang="en-US" sz="3200" b="0" i="1" kern="1200" dirty="0">
                <a:solidFill>
                  <a:schemeClr val="bg2">
                    <a:lumMod val="10000"/>
                  </a:schemeClr>
                </a:solidFill>
                <a:ea typeface="+mn-ea"/>
                <a:cs typeface="+mn-cs"/>
              </a:rPr>
              <a:t>Callaghan v. Darlington Fabrics Corp., </a:t>
            </a:r>
            <a:r>
              <a:rPr lang="en-US" sz="3200" b="0" kern="1200" dirty="0">
                <a:solidFill>
                  <a:schemeClr val="bg2">
                    <a:lumMod val="10000"/>
                  </a:schemeClr>
                </a:solidFill>
                <a:ea typeface="+mn-ea"/>
                <a:cs typeface="+mn-cs"/>
              </a:rPr>
              <a:t>PC-2014-5680 (R.I. Super. Ct. May 23, 2017): RI medical marijuana act created implied private right of action under RI Civil Rights Act and employer violated RI’s medical MJ statute and RICRA when it refused to hire the plaintiff even though she admittedly could not pass the pre-employment drug test; granted summary judgment to plaintiff-applicant.</a:t>
            </a:r>
          </a:p>
          <a:p>
            <a:pPr marL="285750" lvl="0" indent="-285750" algn="l" defTabSz="914400" hangingPunct="1">
              <a:spcBef>
                <a:spcPts val="1800"/>
              </a:spcBef>
              <a:buFont typeface="Arial" panose="020B0604020202020204" pitchFamily="34" charset="0"/>
              <a:buChar char="•"/>
            </a:pPr>
            <a:r>
              <a:rPr lang="en-US" sz="3200" b="0" i="1" kern="1200" dirty="0">
                <a:solidFill>
                  <a:schemeClr val="bg2">
                    <a:lumMod val="10000"/>
                  </a:schemeClr>
                </a:solidFill>
                <a:ea typeface="+mn-ea"/>
                <a:cs typeface="+mn-cs"/>
              </a:rPr>
              <a:t>Noffsinger v. SSC Niantic Operating Co., </a:t>
            </a:r>
            <a:r>
              <a:rPr lang="en-US" sz="3200" b="0" kern="1200" dirty="0">
                <a:solidFill>
                  <a:schemeClr val="bg2">
                    <a:lumMod val="10000"/>
                  </a:schemeClr>
                </a:solidFill>
                <a:ea typeface="+mn-ea"/>
                <a:cs typeface="+mn-cs"/>
              </a:rPr>
              <a:t>No. 3:16-cv-01938, 2018 U.S. Dist. LEXIS 150453 (D. Conn. Sept. 5, 2018) granting summary judgment to job applicant on her claim that the federal contractor violated anti-discrimination provisions of CT’s medical marijuana law when it rescinded her job offer after she tested positive for marijuana in a pre-employment drug test; held that DFWA does not require drug testing and does not regulate employees who use illegal drugs outside of work while </a:t>
            </a:r>
            <a:r>
              <a:rPr lang="en-US" sz="3200" b="0" i="1" kern="1200" dirty="0">
                <a:solidFill>
                  <a:schemeClr val="bg2">
                    <a:lumMod val="10000"/>
                  </a:schemeClr>
                </a:solidFill>
                <a:ea typeface="+mn-ea"/>
                <a:cs typeface="+mn-cs"/>
              </a:rPr>
              <a:t>off-duty</a:t>
            </a:r>
            <a:r>
              <a:rPr lang="en-US" sz="3200" b="0" kern="1200" dirty="0">
                <a:solidFill>
                  <a:schemeClr val="bg2">
                    <a:lumMod val="10000"/>
                  </a:schemeClr>
                </a:solidFill>
                <a:ea typeface="+mn-ea"/>
                <a:cs typeface="+mn-cs"/>
              </a:rPr>
              <a:t>.</a:t>
            </a:r>
            <a:endParaRPr lang="en-US" sz="3200" b="0" i="1" kern="1200" dirty="0">
              <a:solidFill>
                <a:schemeClr val="bg2">
                  <a:lumMod val="10000"/>
                </a:schemeClr>
              </a:solidFill>
              <a:ea typeface="+mn-ea"/>
              <a:cs typeface="+mn-cs"/>
            </a:endParaRPr>
          </a:p>
          <a:p>
            <a:pPr marL="285750" lvl="0" indent="-285750" algn="l" defTabSz="914400" hangingPunct="1">
              <a:spcBef>
                <a:spcPts val="1800"/>
              </a:spcBef>
              <a:buFont typeface="Arial" panose="020B0604020202020204" pitchFamily="34" charset="0"/>
              <a:buChar char="•"/>
            </a:pPr>
            <a:r>
              <a:rPr lang="en-US" sz="3200" b="0" i="1" kern="1200" dirty="0">
                <a:solidFill>
                  <a:schemeClr val="bg2">
                    <a:lumMod val="10000"/>
                  </a:schemeClr>
                </a:solidFill>
                <a:ea typeface="+mn-ea"/>
                <a:cs typeface="+mn-cs"/>
              </a:rPr>
              <a:t>Whitmire v. Wal-Mart Stores, Inc.,</a:t>
            </a:r>
            <a:r>
              <a:rPr lang="es-ES" sz="3200" b="0" i="1" kern="1200" dirty="0">
                <a:solidFill>
                  <a:schemeClr val="bg2">
                    <a:lumMod val="10000"/>
                  </a:schemeClr>
                </a:solidFill>
                <a:ea typeface="+mn-ea"/>
                <a:cs typeface="+mn-cs"/>
              </a:rPr>
              <a:t> </a:t>
            </a:r>
            <a:r>
              <a:rPr lang="es-ES" sz="3200" b="0" kern="1200" dirty="0">
                <a:solidFill>
                  <a:schemeClr val="bg2">
                    <a:lumMod val="10000"/>
                  </a:schemeClr>
                </a:solidFill>
                <a:ea typeface="+mn-ea"/>
                <a:cs typeface="+mn-cs"/>
              </a:rPr>
              <a:t>2019 WL 479842 (D. Ariz. Feb. 7, 2019):</a:t>
            </a:r>
            <a:r>
              <a:rPr lang="en-US" sz="3200" b="0" kern="1200" dirty="0">
                <a:solidFill>
                  <a:schemeClr val="bg2">
                    <a:lumMod val="10000"/>
                  </a:schemeClr>
                </a:solidFill>
                <a:ea typeface="+mn-ea"/>
                <a:cs typeface="+mn-cs"/>
              </a:rPr>
              <a:t> employee had private right of action under AMMA and employer violated AMMA's discrimination provision when it terminated an employee for a positive drug test that did not prove actual impairment during working hours; Wal-Mart relied upon a drug test that only proved </a:t>
            </a:r>
            <a:r>
              <a:rPr lang="en-US" sz="3200" b="0" i="1" kern="1200" dirty="0">
                <a:solidFill>
                  <a:schemeClr val="bg2">
                    <a:lumMod val="10000"/>
                  </a:schemeClr>
                </a:solidFill>
                <a:ea typeface="+mn-ea"/>
                <a:cs typeface="+mn-cs"/>
              </a:rPr>
              <a:t>recent use</a:t>
            </a:r>
            <a:r>
              <a:rPr lang="en-US" sz="3200" b="0" kern="1200" dirty="0">
                <a:solidFill>
                  <a:schemeClr val="bg2">
                    <a:lumMod val="10000"/>
                  </a:schemeClr>
                </a:solidFill>
                <a:ea typeface="+mn-ea"/>
                <a:cs typeface="+mn-cs"/>
              </a:rPr>
              <a:t> and </a:t>
            </a:r>
            <a:r>
              <a:rPr lang="en-US" sz="3200" b="0" kern="1200" dirty="0" err="1">
                <a:solidFill>
                  <a:schemeClr val="bg2">
                    <a:lumMod val="10000"/>
                  </a:schemeClr>
                </a:solidFill>
                <a:ea typeface="+mn-ea"/>
                <a:cs typeface="+mn-cs"/>
              </a:rPr>
              <a:t>and</a:t>
            </a:r>
            <a:r>
              <a:rPr lang="en-US" sz="3200" b="0" kern="1200" dirty="0">
                <a:solidFill>
                  <a:schemeClr val="bg2">
                    <a:lumMod val="10000"/>
                  </a:schemeClr>
                </a:solidFill>
                <a:ea typeface="+mn-ea"/>
                <a:cs typeface="+mn-cs"/>
              </a:rPr>
              <a:t> granted summary judgment for the employee.</a:t>
            </a:r>
            <a:endParaRPr lang="en-US" sz="3200" b="0" kern="1200" dirty="0">
              <a:solidFill>
                <a:schemeClr val="tx1"/>
              </a:solidFill>
              <a:ea typeface="+mn-ea"/>
              <a:cs typeface="+mn-cs"/>
            </a:endParaRPr>
          </a:p>
        </p:txBody>
      </p:sp>
    </p:spTree>
    <p:extLst>
      <p:ext uri="{BB962C8B-B14F-4D97-AF65-F5344CB8AC3E}">
        <p14:creationId xmlns:p14="http://schemas.microsoft.com/office/powerpoint/2010/main" val="149939262"/>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dirty="0">
                <a:solidFill>
                  <a:schemeClr val="tx1"/>
                </a:solidFill>
              </a:rPr>
              <a:t>Where Will Future Litigation Go?</a:t>
            </a:r>
            <a:endParaRPr sz="8000" dirty="0">
              <a:solidFill>
                <a:schemeClr val="tx1"/>
              </a:solidFill>
            </a:endParaRPr>
          </a:p>
        </p:txBody>
      </p:sp>
      <p:sp>
        <p:nvSpPr>
          <p:cNvPr id="4" name="Rectangle 3">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DFE8D7BA-D9DD-4C36-A554-1592037989B6}"/>
              </a:ext>
            </a:extLst>
          </p:cNvPr>
          <p:cNvSpPr/>
          <p:nvPr/>
        </p:nvSpPr>
        <p:spPr>
          <a:xfrm>
            <a:off x="2246811" y="2527915"/>
            <a:ext cx="20325806" cy="6694140"/>
          </a:xfrm>
          <a:prstGeom prst="rect">
            <a:avLst/>
          </a:prstGeom>
        </p:spPr>
        <p:txBody>
          <a:bodyPr wrap="square">
            <a:spAutoFit/>
          </a:bodyPr>
          <a:lstStyle/>
          <a:p>
            <a:pPr marL="342900" lvl="0" indent="-342900" algn="l" defTabSz="914400" hangingPunct="1">
              <a:spcBef>
                <a:spcPct val="20000"/>
              </a:spcBef>
              <a:buFont typeface="Arial" pitchFamily="34" charset="0"/>
              <a:buChar char="•"/>
            </a:pPr>
            <a:endParaRPr lang="en-US" sz="4800" kern="1200" dirty="0">
              <a:solidFill>
                <a:prstClr val="black"/>
              </a:solidFill>
              <a:ea typeface="+mn-ea"/>
              <a:cs typeface="+mn-cs"/>
            </a:endParaRPr>
          </a:p>
          <a:p>
            <a:pPr marL="285750" lvl="0" indent="-285750" algn="l" defTabSz="914400" hangingPunct="1">
              <a:spcBef>
                <a:spcPts val="1800"/>
              </a:spcBef>
              <a:buFont typeface="Arial" panose="020B0604020202020204" pitchFamily="34" charset="0"/>
              <a:buChar char="•"/>
            </a:pPr>
            <a:r>
              <a:rPr lang="en-US" sz="4000" b="0" kern="1200" dirty="0">
                <a:solidFill>
                  <a:schemeClr val="bg2">
                    <a:lumMod val="10000"/>
                  </a:schemeClr>
                </a:solidFill>
                <a:ea typeface="+mn-ea"/>
                <a:cs typeface="+mn-cs"/>
              </a:rPr>
              <a:t>Current SCOTUS is conservative</a:t>
            </a:r>
          </a:p>
          <a:p>
            <a:pPr marL="285750" lvl="0" indent="-285750" algn="l" defTabSz="914400" hangingPunct="1">
              <a:spcBef>
                <a:spcPts val="1800"/>
              </a:spcBef>
              <a:buFont typeface="Arial" panose="020B0604020202020204" pitchFamily="34" charset="0"/>
              <a:buChar char="•"/>
            </a:pPr>
            <a:r>
              <a:rPr lang="en-US" sz="4000" b="0" kern="1200" dirty="0">
                <a:solidFill>
                  <a:schemeClr val="bg2">
                    <a:lumMod val="10000"/>
                  </a:schemeClr>
                </a:solidFill>
                <a:ea typeface="+mn-ea"/>
                <a:cs typeface="+mn-cs"/>
              </a:rPr>
              <a:t>Might rule in favor of federal preemption due to anti-drug, pro-employer leaning</a:t>
            </a:r>
          </a:p>
          <a:p>
            <a:pPr marL="285750" lvl="0" indent="-285750" algn="l" defTabSz="914400" hangingPunct="1">
              <a:spcBef>
                <a:spcPts val="1800"/>
              </a:spcBef>
              <a:buFont typeface="Arial" panose="020B0604020202020204" pitchFamily="34" charset="0"/>
              <a:buChar char="•"/>
            </a:pPr>
            <a:r>
              <a:rPr lang="en-US" sz="4000" b="0" kern="1200" dirty="0">
                <a:solidFill>
                  <a:schemeClr val="bg2">
                    <a:lumMod val="10000"/>
                  </a:schemeClr>
                </a:solidFill>
                <a:ea typeface="+mn-ea"/>
                <a:cs typeface="+mn-cs"/>
              </a:rPr>
              <a:t>But could consider preemption federal overreach and punt to states</a:t>
            </a:r>
          </a:p>
          <a:p>
            <a:pPr marL="285750" lvl="0" indent="-285750" algn="l" defTabSz="914400" hangingPunct="1">
              <a:spcBef>
                <a:spcPts val="1800"/>
              </a:spcBef>
              <a:buFont typeface="Arial" panose="020B0604020202020204" pitchFamily="34" charset="0"/>
              <a:buChar char="•"/>
            </a:pPr>
            <a:r>
              <a:rPr lang="en-US" sz="4000" b="0" kern="1200" dirty="0">
                <a:solidFill>
                  <a:schemeClr val="bg2">
                    <a:lumMod val="10000"/>
                  </a:schemeClr>
                </a:solidFill>
                <a:ea typeface="+mn-ea"/>
                <a:cs typeface="+mn-cs"/>
              </a:rPr>
              <a:t>If trend continues, more employee-friendly decisions are anticipated</a:t>
            </a:r>
          </a:p>
          <a:p>
            <a:pPr marL="285750" lvl="0" indent="-285750" algn="l" defTabSz="914400" hangingPunct="1">
              <a:spcBef>
                <a:spcPts val="1800"/>
              </a:spcBef>
              <a:buFont typeface="Arial" panose="020B0604020202020204" pitchFamily="34" charset="0"/>
              <a:buChar char="•"/>
            </a:pPr>
            <a:r>
              <a:rPr lang="en-US" sz="4000" b="0" kern="1200" dirty="0">
                <a:solidFill>
                  <a:schemeClr val="bg2">
                    <a:lumMod val="10000"/>
                  </a:schemeClr>
                </a:solidFill>
                <a:ea typeface="+mn-ea"/>
                <a:cs typeface="+mn-cs"/>
              </a:rPr>
              <a:t>Trend has been for more states to pass medical marijuana laws</a:t>
            </a:r>
          </a:p>
          <a:p>
            <a:pPr marL="285750" lvl="0" indent="-285750" algn="l" defTabSz="914400" hangingPunct="1">
              <a:spcBef>
                <a:spcPts val="1800"/>
              </a:spcBef>
              <a:buFont typeface="Arial" panose="020B0604020202020204" pitchFamily="34" charset="0"/>
              <a:buChar char="•"/>
            </a:pPr>
            <a:r>
              <a:rPr lang="en-US" sz="4000" b="0" kern="1200" dirty="0">
                <a:solidFill>
                  <a:schemeClr val="bg2">
                    <a:lumMod val="10000"/>
                  </a:schemeClr>
                </a:solidFill>
                <a:ea typeface="+mn-ea"/>
                <a:cs typeface="+mn-cs"/>
              </a:rPr>
              <a:t>More states may also enact or add explicit employment protections for users</a:t>
            </a:r>
          </a:p>
          <a:p>
            <a:pPr marL="685800" lvl="6" indent="-685800" algn="l" defTabSz="914400" hangingPunct="1">
              <a:spcBef>
                <a:spcPts val="1800"/>
              </a:spcBef>
              <a:buFont typeface="Arial" panose="020B0604020202020204" pitchFamily="34" charset="0"/>
              <a:buChar char="•"/>
            </a:pPr>
            <a:endParaRPr lang="en-US" sz="3600" b="0" kern="1200" dirty="0">
              <a:solidFill>
                <a:schemeClr val="tx1"/>
              </a:solidFill>
              <a:ea typeface="+mn-ea"/>
              <a:cs typeface="+mn-cs"/>
            </a:endParaRPr>
          </a:p>
        </p:txBody>
      </p:sp>
    </p:spTree>
    <p:extLst>
      <p:ext uri="{BB962C8B-B14F-4D97-AF65-F5344CB8AC3E}">
        <p14:creationId xmlns:p14="http://schemas.microsoft.com/office/powerpoint/2010/main" val="1438986414"/>
      </p:ext>
    </p:extLst>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dirty="0">
                <a:solidFill>
                  <a:schemeClr val="tx1"/>
                </a:solidFill>
              </a:rPr>
              <a:t>What’s an Employer to Do?</a:t>
            </a:r>
            <a:endParaRPr sz="8000" dirty="0">
              <a:solidFill>
                <a:schemeClr val="tx1"/>
              </a:solidFill>
            </a:endParaRPr>
          </a:p>
        </p:txBody>
      </p:sp>
      <p:sp>
        <p:nvSpPr>
          <p:cNvPr id="3" name="Rectangle 2">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702498D8-DB9D-4322-A075-63CC44135D9A}"/>
              </a:ext>
            </a:extLst>
          </p:cNvPr>
          <p:cNvSpPr/>
          <p:nvPr/>
        </p:nvSpPr>
        <p:spPr>
          <a:xfrm>
            <a:off x="3814989" y="2902545"/>
            <a:ext cx="15840635" cy="9217908"/>
          </a:xfrm>
          <a:prstGeom prst="rect">
            <a:avLst/>
          </a:prstGeom>
        </p:spPr>
        <p:txBody>
          <a:bodyPr wrap="square">
            <a:spAutoFit/>
          </a:bodyPr>
          <a:lstStyle/>
          <a:p>
            <a:pPr marL="342900" lvl="0" indent="-342900" algn="l" defTabSz="914400" hangingPunct="1">
              <a:spcBef>
                <a:spcPts val="1800"/>
              </a:spcBef>
              <a:buFont typeface="Arial" panose="020B0604020202020204" pitchFamily="34" charset="0"/>
              <a:buChar char="•"/>
            </a:pPr>
            <a:r>
              <a:rPr lang="en-US" sz="4400" b="0" kern="1200" dirty="0">
                <a:solidFill>
                  <a:schemeClr val="bg2">
                    <a:lumMod val="10000"/>
                  </a:schemeClr>
                </a:solidFill>
              </a:rPr>
              <a:t>Notwithstanding these state medical MJ laws, employers are NOT required to tolerate MJ </a:t>
            </a:r>
            <a:r>
              <a:rPr lang="en-US" sz="4400" b="0" i="1" kern="1200" dirty="0">
                <a:solidFill>
                  <a:schemeClr val="bg2">
                    <a:lumMod val="10000"/>
                  </a:schemeClr>
                </a:solidFill>
              </a:rPr>
              <a:t>use</a:t>
            </a:r>
            <a:r>
              <a:rPr lang="en-US" sz="4400" b="0" kern="1200" dirty="0">
                <a:solidFill>
                  <a:schemeClr val="bg2">
                    <a:lumMod val="10000"/>
                  </a:schemeClr>
                </a:solidFill>
              </a:rPr>
              <a:t> </a:t>
            </a:r>
            <a:r>
              <a:rPr lang="en-US" sz="4000" b="0" i="1" kern="1200" dirty="0">
                <a:solidFill>
                  <a:schemeClr val="bg2">
                    <a:lumMod val="10000"/>
                  </a:schemeClr>
                </a:solidFill>
              </a:rPr>
              <a:t>at work or while working</a:t>
            </a:r>
            <a:r>
              <a:rPr lang="en-US" sz="4400" b="0" kern="1200" dirty="0">
                <a:solidFill>
                  <a:schemeClr val="bg2">
                    <a:lumMod val="10000"/>
                  </a:schemeClr>
                </a:solidFill>
              </a:rPr>
              <a:t>.</a:t>
            </a:r>
          </a:p>
          <a:p>
            <a:pPr marL="342900" lvl="0" indent="-342900" algn="l" defTabSz="914400" hangingPunct="1">
              <a:spcBef>
                <a:spcPts val="1800"/>
              </a:spcBef>
              <a:buFont typeface="Arial" panose="020B0604020202020204" pitchFamily="34" charset="0"/>
              <a:buChar char="•"/>
            </a:pPr>
            <a:r>
              <a:rPr lang="en-US" sz="4400" b="0" kern="1200" dirty="0">
                <a:solidFill>
                  <a:schemeClr val="bg2">
                    <a:lumMod val="10000"/>
                  </a:schemeClr>
                </a:solidFill>
              </a:rPr>
              <a:t>Employers not required to tolerate any </a:t>
            </a:r>
            <a:r>
              <a:rPr lang="en-US" sz="4400" b="0" i="1" kern="1200" dirty="0">
                <a:solidFill>
                  <a:schemeClr val="bg2">
                    <a:lumMod val="10000"/>
                  </a:schemeClr>
                </a:solidFill>
              </a:rPr>
              <a:t>impairment </a:t>
            </a:r>
            <a:r>
              <a:rPr lang="en-US" sz="4400" b="0" kern="1200" dirty="0">
                <a:solidFill>
                  <a:schemeClr val="bg2">
                    <a:lumMod val="10000"/>
                  </a:schemeClr>
                </a:solidFill>
              </a:rPr>
              <a:t>at work or while working.</a:t>
            </a:r>
          </a:p>
          <a:p>
            <a:pPr marL="342900" lvl="0" indent="-342900" algn="l" defTabSz="914400" hangingPunct="1">
              <a:spcBef>
                <a:spcPts val="1800"/>
              </a:spcBef>
              <a:buFont typeface="Arial" panose="020B0604020202020204" pitchFamily="34" charset="0"/>
              <a:buChar char="•"/>
            </a:pPr>
            <a:r>
              <a:rPr lang="en-US" sz="4400" b="0" kern="1200" dirty="0">
                <a:solidFill>
                  <a:schemeClr val="bg2">
                    <a:lumMod val="10000"/>
                  </a:schemeClr>
                </a:solidFill>
              </a:rPr>
              <a:t>Many employers will continue to reject medical MJ use in reliance on federal illegality, particularly federal contractors and those with safety-sensitive positions.</a:t>
            </a:r>
          </a:p>
          <a:p>
            <a:pPr marL="342900" lvl="0" indent="-342900" algn="l" defTabSz="914400" hangingPunct="1">
              <a:spcBef>
                <a:spcPts val="1800"/>
              </a:spcBef>
              <a:buFont typeface="Arial" panose="020B0604020202020204" pitchFamily="34" charset="0"/>
              <a:buChar char="•"/>
            </a:pPr>
            <a:r>
              <a:rPr lang="en-US" sz="4400" b="0" kern="1200" dirty="0">
                <a:solidFill>
                  <a:schemeClr val="bg2">
                    <a:lumMod val="10000"/>
                  </a:schemeClr>
                </a:solidFill>
              </a:rPr>
              <a:t>Others -- in response to wave of state MJ anti-discrimination laws, lawsuits, and rulings -- are opting for either: </a:t>
            </a:r>
          </a:p>
          <a:p>
            <a:pPr marL="571500" lvl="1" indent="-342900" algn="l" defTabSz="914400" hangingPunct="1">
              <a:spcBef>
                <a:spcPts val="1200"/>
              </a:spcBef>
              <a:buFont typeface="Arial" panose="020B0604020202020204" pitchFamily="34" charset="0"/>
              <a:buChar char="•"/>
            </a:pPr>
            <a:r>
              <a:rPr lang="en-US" sz="4400" b="0" kern="1200" dirty="0">
                <a:solidFill>
                  <a:schemeClr val="bg2">
                    <a:lumMod val="10000"/>
                  </a:schemeClr>
                </a:solidFill>
              </a:rPr>
              <a:t>Case-by-case, reasonable accommodation analysis with interactive process; or</a:t>
            </a:r>
          </a:p>
          <a:p>
            <a:pPr marL="571500" lvl="1" indent="-342900" algn="l" defTabSz="914400" hangingPunct="1">
              <a:spcBef>
                <a:spcPts val="1200"/>
              </a:spcBef>
              <a:buFont typeface="Arial" panose="020B0604020202020204" pitchFamily="34" charset="0"/>
              <a:buChar char="•"/>
            </a:pPr>
            <a:r>
              <a:rPr lang="en-US" sz="4400" b="0" kern="1200" dirty="0">
                <a:solidFill>
                  <a:schemeClr val="bg2">
                    <a:lumMod val="10000"/>
                  </a:schemeClr>
                </a:solidFill>
              </a:rPr>
              <a:t>Ceasing testing for marijuana entirely (</a:t>
            </a:r>
            <a:r>
              <a:rPr lang="en-US" sz="4400" b="0" i="1" kern="1200" dirty="0">
                <a:solidFill>
                  <a:schemeClr val="bg2">
                    <a:lumMod val="10000"/>
                  </a:schemeClr>
                </a:solidFill>
              </a:rPr>
              <a:t>see e.g. </a:t>
            </a:r>
            <a:r>
              <a:rPr lang="en-US" sz="4400" b="0" kern="1200" dirty="0">
                <a:solidFill>
                  <a:schemeClr val="bg2">
                    <a:lumMod val="10000"/>
                  </a:schemeClr>
                </a:solidFill>
              </a:rPr>
              <a:t>Maine)</a:t>
            </a:r>
            <a:endParaRPr lang="en-US" dirty="0"/>
          </a:p>
        </p:txBody>
      </p:sp>
    </p:spTree>
    <p:extLst>
      <p:ext uri="{BB962C8B-B14F-4D97-AF65-F5344CB8AC3E}">
        <p14:creationId xmlns:p14="http://schemas.microsoft.com/office/powerpoint/2010/main" val="1795927108"/>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1568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endParaRPr sz="8000" dirty="0">
              <a:solidFill>
                <a:schemeClr val="tx1"/>
              </a:solidFill>
            </a:endParaRPr>
          </a:p>
        </p:txBody>
      </p:sp>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029098" y="2985115"/>
            <a:ext cx="20325806" cy="4154984"/>
          </a:xfrm>
          <a:prstGeom prst="rect">
            <a:avLst/>
          </a:prstGeom>
        </p:spPr>
        <p:txBody>
          <a:bodyPr wrap="square">
            <a:spAutoFit/>
          </a:bodyPr>
          <a:lstStyle/>
          <a:p>
            <a:pPr marL="457200" indent="-457200" algn="l">
              <a:buFont typeface="Arial" panose="020B0604020202020204" pitchFamily="34" charset="0"/>
              <a:buChar char="•"/>
            </a:pPr>
            <a:r>
              <a:rPr lang="en-US" sz="4400" b="0" dirty="0"/>
              <a:t>US Department of Labor </a:t>
            </a:r>
            <a:r>
              <a:rPr lang="en-US" sz="4400" dirty="0">
                <a:solidFill>
                  <a:schemeClr val="tx1"/>
                </a:solidFill>
              </a:rPr>
              <a:t>The Occupational Safety and Health Act of 1970</a:t>
            </a:r>
          </a:p>
          <a:p>
            <a:pPr marL="457200" indent="-457200" algn="l">
              <a:buFont typeface="Arial" panose="020B0604020202020204" pitchFamily="34" charset="0"/>
              <a:buChar char="•"/>
            </a:pPr>
            <a:endParaRPr lang="en-US" sz="4400" b="0" dirty="0"/>
          </a:p>
          <a:p>
            <a:pPr marL="457200" indent="-457200" algn="l">
              <a:buFont typeface="Arial" panose="020B0604020202020204" pitchFamily="34" charset="0"/>
              <a:buChar char="•"/>
            </a:pPr>
            <a:endParaRPr lang="en-US" sz="4400" b="0" dirty="0"/>
          </a:p>
          <a:p>
            <a:pPr marL="457200" indent="-457200" algn="l">
              <a:buFont typeface="Arial" panose="020B0604020202020204" pitchFamily="34" charset="0"/>
              <a:buChar char="•"/>
            </a:pPr>
            <a:r>
              <a:rPr lang="en-US" sz="4400" b="0" dirty="0"/>
              <a:t>(OSHA) Occupational Safety and Health Administration</a:t>
            </a:r>
          </a:p>
          <a:p>
            <a:pPr marL="457200" indent="-457200" algn="l">
              <a:buFont typeface="Arial" panose="020B0604020202020204" pitchFamily="34" charset="0"/>
              <a:buChar char="•"/>
            </a:pPr>
            <a:endParaRPr lang="en-US" sz="4400" b="0" dirty="0"/>
          </a:p>
          <a:p>
            <a:pPr marL="457200" indent="-457200" algn="l">
              <a:buFont typeface="Arial" panose="020B0604020202020204" pitchFamily="34" charset="0"/>
              <a:buChar char="•"/>
            </a:pPr>
            <a:r>
              <a:rPr lang="en-US" sz="4400" b="0" dirty="0"/>
              <a:t>(NIOSH) National Institute for Occupational Safety and Health</a:t>
            </a:r>
          </a:p>
        </p:txBody>
      </p:sp>
      <p:sp>
        <p:nvSpPr>
          <p:cNvPr id="2" name="TextBox 1"/>
          <p:cNvSpPr txBox="1"/>
          <p:nvPr/>
        </p:nvSpPr>
        <p:spPr>
          <a:xfrm>
            <a:off x="-1948987" y="1335162"/>
            <a:ext cx="1897714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3600" dirty="0" smtClean="0"/>
              <a:t>THE OSHA BUZZ :  CANNIBUS EMPLOYERS OBLIGATIONS VARY </a:t>
            </a:r>
            <a:endParaRPr kumimoji="0" lang="en-US" sz="3600" b="1" i="0" u="none" strike="noStrike" cap="none" spc="0" normalizeH="0" baseline="0" dirty="0">
              <a:ln>
                <a:noFill/>
              </a:ln>
              <a:solidFill>
                <a:srgbClr val="000000"/>
              </a:solidFill>
              <a:effectLst/>
              <a:uFillTx/>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520" y="7800975"/>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312898"/>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ASA-SLC2019_logolong.png"/>
          <p:cNvPicPr>
            <a:picLocks noChangeAspect="1"/>
          </p:cNvPicPr>
          <p:nvPr/>
        </p:nvPicPr>
        <p:blipFill>
          <a:blip r:embed="rId2">
            <a:extLst/>
          </a:blip>
          <a:stretch>
            <a:fillRect/>
          </a:stretch>
        </p:blipFill>
        <p:spPr>
          <a:xfrm>
            <a:off x="4362776" y="3888383"/>
            <a:ext cx="14679258" cy="5415153"/>
          </a:xfrm>
          <a:prstGeom prst="rect">
            <a:avLst/>
          </a:prstGeom>
          <a:ln w="12700">
            <a:miter lim="400000"/>
          </a:ln>
        </p:spPr>
      </p:pic>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endParaRPr sz="8000" dirty="0">
              <a:solidFill>
                <a:schemeClr val="tx1"/>
              </a:solidFill>
            </a:endParaRPr>
          </a:p>
        </p:txBody>
      </p:sp>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7842" y="1086494"/>
            <a:ext cx="24368318" cy="11798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7000" b="1" dirty="0">
                <a:solidFill>
                  <a:schemeClr val="tx1"/>
                </a:solidFill>
              </a:rPr>
              <a:t>Whose Regulating Cannabis? OSHA/NIOSH/The States?</a:t>
            </a:r>
            <a:endParaRPr sz="7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029098" y="2779375"/>
            <a:ext cx="20325806" cy="4154984"/>
          </a:xfrm>
          <a:prstGeom prst="rect">
            <a:avLst/>
          </a:prstGeom>
        </p:spPr>
        <p:txBody>
          <a:bodyPr wrap="square">
            <a:spAutoFit/>
          </a:bodyPr>
          <a:lstStyle/>
          <a:p>
            <a:pPr marL="571500" indent="-571500" algn="l">
              <a:buFont typeface="Arial" panose="020B0604020202020204" pitchFamily="34" charset="0"/>
              <a:buChar char="•"/>
            </a:pPr>
            <a:r>
              <a:rPr lang="en-US" sz="4400" dirty="0"/>
              <a:t>Fed OSHA</a:t>
            </a:r>
            <a:r>
              <a:rPr lang="en-US" sz="4400" b="0" dirty="0"/>
              <a:t>:</a:t>
            </a:r>
            <a:r>
              <a:rPr lang="en-US" sz="4400" i="1" dirty="0"/>
              <a:t> </a:t>
            </a:r>
            <a:r>
              <a:rPr lang="en-US" sz="4400" b="0" dirty="0"/>
              <a:t>General Duty Clause- Section 5 (a)(1) – Provide a safe work environment, broad standards</a:t>
            </a:r>
          </a:p>
          <a:p>
            <a:pPr marL="571500" indent="-571500" algn="l">
              <a:buFont typeface="Arial" panose="020B0604020202020204" pitchFamily="34" charset="0"/>
              <a:buChar char="•"/>
            </a:pPr>
            <a:endParaRPr lang="en-US" sz="4400" b="0" dirty="0"/>
          </a:p>
          <a:p>
            <a:pPr marL="571500" indent="-571500" algn="l">
              <a:buFont typeface="Arial" panose="020B0604020202020204" pitchFamily="34" charset="0"/>
              <a:buChar char="•"/>
            </a:pPr>
            <a:r>
              <a:rPr lang="en-US" sz="4400" dirty="0"/>
              <a:t>NIOSH</a:t>
            </a:r>
            <a:r>
              <a:rPr lang="en-US" sz="4400" b="0" dirty="0"/>
              <a:t>: Recommends Healthy Work Conditions, No Enforcement</a:t>
            </a:r>
          </a:p>
          <a:p>
            <a:pPr marL="571500" indent="-571500" algn="l">
              <a:buFont typeface="Arial" panose="020B0604020202020204" pitchFamily="34" charset="0"/>
              <a:buChar char="•"/>
            </a:pPr>
            <a:endParaRPr lang="en-US" sz="4400" b="0" dirty="0"/>
          </a:p>
          <a:p>
            <a:pPr marL="571500" indent="-571500" algn="l">
              <a:buFont typeface="Arial" panose="020B0604020202020204" pitchFamily="34" charset="0"/>
              <a:buChar char="•"/>
            </a:pPr>
            <a:r>
              <a:rPr lang="en-US" sz="4400" dirty="0"/>
              <a:t>State OSHA Plans</a:t>
            </a:r>
            <a:r>
              <a:rPr lang="en-US" sz="4400" b="0" dirty="0"/>
              <a:t>: </a:t>
            </a:r>
            <a:r>
              <a:rPr lang="en-US" sz="4400" b="0" dirty="0" smtClean="0"/>
              <a:t>Aggressive? Standards? Regulations? Guidelines?</a:t>
            </a:r>
            <a:endParaRPr lang="en-US" sz="4400" b="0" dirty="0"/>
          </a:p>
        </p:txBody>
      </p:sp>
      <p:pic>
        <p:nvPicPr>
          <p:cNvPr id="6" name="Picture 5">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202A49CD-F49F-E64C-9551-8C6189D2B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5580" y="7370486"/>
            <a:ext cx="7789324" cy="6052332"/>
          </a:xfrm>
          <a:prstGeom prst="rect">
            <a:avLst/>
          </a:prstGeom>
        </p:spPr>
      </p:pic>
    </p:spTree>
    <p:extLst>
      <p:ext uri="{BB962C8B-B14F-4D97-AF65-F5344CB8AC3E}">
        <p14:creationId xmlns:p14="http://schemas.microsoft.com/office/powerpoint/2010/main" val="2444330423"/>
      </p:ext>
    </p:extLst>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endParaRPr sz="8000" dirty="0">
              <a:solidFill>
                <a:schemeClr val="tx1"/>
              </a:solidFill>
            </a:endParaRPr>
          </a:p>
        </p:txBody>
      </p:sp>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b="1" dirty="0">
                <a:solidFill>
                  <a:schemeClr val="tx1"/>
                </a:solidFill>
              </a:rPr>
              <a:t>Certain States Inhale Deeply</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029097" y="3717220"/>
            <a:ext cx="20325806" cy="6186309"/>
          </a:xfrm>
          <a:prstGeom prst="rect">
            <a:avLst/>
          </a:prstGeom>
        </p:spPr>
        <p:txBody>
          <a:bodyPr wrap="square">
            <a:spAutoFit/>
          </a:bodyPr>
          <a:lstStyle/>
          <a:p>
            <a:pPr algn="l"/>
            <a:r>
              <a:rPr lang="en-US" sz="4400" b="0" dirty="0" smtClean="0">
                <a:solidFill>
                  <a:schemeClr val="tx1"/>
                </a:solidFill>
              </a:rPr>
              <a:t>As California Goes, So Does the Nation</a:t>
            </a:r>
          </a:p>
          <a:p>
            <a:pPr algn="l"/>
            <a:endParaRPr lang="en-US" sz="4400" b="0" dirty="0">
              <a:solidFill>
                <a:schemeClr val="tx1"/>
              </a:solidFill>
            </a:endParaRPr>
          </a:p>
          <a:p>
            <a:pPr algn="l"/>
            <a:endParaRPr lang="en-US" sz="4400" b="0" dirty="0" smtClean="0">
              <a:solidFill>
                <a:schemeClr val="tx1"/>
              </a:solidFill>
            </a:endParaRPr>
          </a:p>
          <a:p>
            <a:pPr algn="l"/>
            <a:endParaRPr lang="en-US" sz="4400" b="0" dirty="0">
              <a:solidFill>
                <a:schemeClr val="tx1"/>
              </a:solidFill>
            </a:endParaRPr>
          </a:p>
          <a:p>
            <a:pPr algn="l"/>
            <a:r>
              <a:rPr lang="en-US" sz="4400" b="0" dirty="0" smtClean="0">
                <a:solidFill>
                  <a:schemeClr val="tx1"/>
                </a:solidFill>
              </a:rPr>
              <a:t>Cal OSHA </a:t>
            </a:r>
            <a:r>
              <a:rPr lang="en-US" sz="4400" b="0" dirty="0" err="1" smtClean="0">
                <a:solidFill>
                  <a:schemeClr val="tx1"/>
                </a:solidFill>
              </a:rPr>
              <a:t>Cannibus</a:t>
            </a:r>
            <a:r>
              <a:rPr lang="en-US" sz="4400" b="0" dirty="0" smtClean="0">
                <a:solidFill>
                  <a:schemeClr val="tx1"/>
                </a:solidFill>
              </a:rPr>
              <a:t> Mandate:</a:t>
            </a:r>
          </a:p>
          <a:p>
            <a:pPr algn="l"/>
            <a:endParaRPr lang="en-US" sz="4400" b="0" dirty="0">
              <a:solidFill>
                <a:schemeClr val="tx1"/>
              </a:solidFill>
            </a:endParaRPr>
          </a:p>
          <a:p>
            <a:pPr algn="l"/>
            <a:r>
              <a:rPr lang="en-US" sz="4400" b="0" dirty="0" smtClean="0">
                <a:solidFill>
                  <a:schemeClr val="tx1"/>
                </a:solidFill>
              </a:rPr>
              <a:t>“</a:t>
            </a:r>
            <a:r>
              <a:rPr lang="en-US" sz="4400" b="0" dirty="0">
                <a:solidFill>
                  <a:schemeClr val="tx1"/>
                </a:solidFill>
              </a:rPr>
              <a:t> </a:t>
            </a:r>
            <a:r>
              <a:rPr lang="en-US" sz="4400" b="0" i="1" dirty="0">
                <a:solidFill>
                  <a:schemeClr val="tx1"/>
                </a:solidFill>
              </a:rPr>
              <a:t>Employers who cultivate, manufacture, distribute, sell, and test marijuana products, must take steps to protect their employees from all health and safety hazards associated with their work </a:t>
            </a:r>
            <a:r>
              <a:rPr lang="en-US" sz="4400" b="0" i="1" u="sng" dirty="0">
                <a:solidFill>
                  <a:schemeClr val="tx1"/>
                </a:solidFill>
              </a:rPr>
              <a:t>per Cal OSHA standards</a:t>
            </a:r>
            <a:r>
              <a:rPr lang="en-US" sz="4400" b="0" i="1" dirty="0" smtClean="0">
                <a:solidFill>
                  <a:schemeClr val="tx1"/>
                </a:solidFill>
              </a:rPr>
              <a:t>.”</a:t>
            </a:r>
            <a:endParaRPr lang="en-US" sz="4400" b="0" i="1"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0175" y="2974975"/>
            <a:ext cx="4140200" cy="383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207211"/>
      </p:ext>
    </p:extLst>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297401" y="302556"/>
            <a:ext cx="24368318" cy="25648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b="1" dirty="0">
                <a:solidFill>
                  <a:schemeClr val="tx1"/>
                </a:solidFill>
              </a:rPr>
              <a:t>Cal OSHA Has Regulations Applicable </a:t>
            </a:r>
            <a:br>
              <a:rPr lang="en-US" sz="8000" b="1" dirty="0">
                <a:solidFill>
                  <a:schemeClr val="tx1"/>
                </a:solidFill>
              </a:rPr>
            </a:br>
            <a:r>
              <a:rPr lang="en-US" sz="8000" b="1" dirty="0">
                <a:solidFill>
                  <a:schemeClr val="tx1"/>
                </a:solidFill>
              </a:rPr>
              <a:t>to All Aspects of the Industry:</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1348740" y="3985835"/>
            <a:ext cx="22265640" cy="6863417"/>
          </a:xfrm>
          <a:prstGeom prst="rect">
            <a:avLst/>
          </a:prstGeom>
        </p:spPr>
        <p:txBody>
          <a:bodyPr wrap="square" numCol="2">
            <a:spAutoFit/>
          </a:bodyPr>
          <a:lstStyle/>
          <a:p>
            <a:pPr marL="571500" indent="-571500" algn="l">
              <a:buFont typeface="Arial" panose="020B0604020202020204" pitchFamily="34" charset="0"/>
              <a:buChar char="•"/>
            </a:pPr>
            <a:r>
              <a:rPr lang="en-US" sz="4400" b="0" dirty="0"/>
              <a:t>Electrical Hazards</a:t>
            </a:r>
          </a:p>
          <a:p>
            <a:pPr marL="571500" indent="-571500" algn="l">
              <a:buFont typeface="Arial" panose="020B0604020202020204" pitchFamily="34" charset="0"/>
              <a:buChar char="•"/>
            </a:pPr>
            <a:r>
              <a:rPr lang="en-US" sz="4400" b="0" dirty="0"/>
              <a:t>Exposures to Airborne Contaminants</a:t>
            </a:r>
          </a:p>
          <a:p>
            <a:pPr marL="571500" indent="-571500" algn="l">
              <a:buFont typeface="Arial" panose="020B0604020202020204" pitchFamily="34" charset="0"/>
              <a:buChar char="•"/>
            </a:pPr>
            <a:r>
              <a:rPr lang="en-US" sz="4400" b="0" dirty="0"/>
              <a:t>Flammable Liquids and Gases</a:t>
            </a:r>
          </a:p>
          <a:p>
            <a:pPr marL="571500" indent="-571500" algn="l">
              <a:buFont typeface="Arial" panose="020B0604020202020204" pitchFamily="34" charset="0"/>
              <a:buChar char="•"/>
            </a:pPr>
            <a:r>
              <a:rPr lang="en-US" sz="4400" b="0" dirty="0"/>
              <a:t>Hazard Communication</a:t>
            </a:r>
          </a:p>
          <a:p>
            <a:pPr marL="571500" indent="-571500" algn="l">
              <a:buFont typeface="Arial" panose="020B0604020202020204" pitchFamily="34" charset="0"/>
              <a:buChar char="•"/>
            </a:pPr>
            <a:r>
              <a:rPr lang="en-US" sz="4400" b="0" dirty="0"/>
              <a:t>Hazardous Energy – Lockout/Tagout</a:t>
            </a:r>
          </a:p>
          <a:p>
            <a:pPr marL="571500" indent="-571500" algn="l">
              <a:buFont typeface="Arial" panose="020B0604020202020204" pitchFamily="34" charset="0"/>
              <a:buChar char="•"/>
            </a:pPr>
            <a:r>
              <a:rPr lang="en-US" sz="4400" b="0" dirty="0"/>
              <a:t>Heat Illness Prevention</a:t>
            </a:r>
          </a:p>
          <a:p>
            <a:pPr marL="571500" indent="-571500" algn="l">
              <a:buFont typeface="Arial" panose="020B0604020202020204" pitchFamily="34" charset="0"/>
              <a:buChar char="•"/>
            </a:pPr>
            <a:r>
              <a:rPr lang="en-US" sz="4400" b="0" dirty="0"/>
              <a:t>Injury and Illness Prevention Program</a:t>
            </a:r>
          </a:p>
          <a:p>
            <a:pPr marL="571500" indent="-571500" algn="l">
              <a:buFont typeface="Arial" panose="020B0604020202020204" pitchFamily="34" charset="0"/>
              <a:buChar char="•"/>
            </a:pPr>
            <a:r>
              <a:rPr lang="en-US" sz="4400" b="0" dirty="0"/>
              <a:t>Machine Hazards</a:t>
            </a:r>
          </a:p>
          <a:p>
            <a:pPr marL="571500" indent="-571500" algn="l">
              <a:buFont typeface="Arial" panose="020B0604020202020204" pitchFamily="34" charset="0"/>
              <a:buChar char="•"/>
            </a:pPr>
            <a:endParaRPr lang="en-US" sz="4400" b="0" dirty="0"/>
          </a:p>
          <a:p>
            <a:pPr marL="571500" indent="-571500" algn="l">
              <a:buFont typeface="Arial" panose="020B0604020202020204" pitchFamily="34" charset="0"/>
              <a:buChar char="•"/>
            </a:pPr>
            <a:endParaRPr lang="en-US" sz="4400" b="0" dirty="0"/>
          </a:p>
          <a:p>
            <a:pPr marL="571500" indent="-571500" algn="l">
              <a:buFont typeface="Arial" panose="020B0604020202020204" pitchFamily="34" charset="0"/>
              <a:buChar char="•"/>
            </a:pPr>
            <a:r>
              <a:rPr lang="en-US" sz="4400" b="0" dirty="0"/>
              <a:t>Personal Protective Equipment</a:t>
            </a:r>
          </a:p>
          <a:p>
            <a:pPr marL="571500" indent="-571500" algn="l">
              <a:buFont typeface="Arial" panose="020B0604020202020204" pitchFamily="34" charset="0"/>
              <a:buChar char="•"/>
            </a:pPr>
            <a:r>
              <a:rPr lang="en-US" sz="4400" b="0" dirty="0"/>
              <a:t>Point of Operation Hazards</a:t>
            </a:r>
          </a:p>
          <a:p>
            <a:pPr marL="571500" indent="-571500" algn="l">
              <a:buFont typeface="Arial" panose="020B0604020202020204" pitchFamily="34" charset="0"/>
              <a:buChar char="•"/>
            </a:pPr>
            <a:r>
              <a:rPr lang="en-US" sz="4400" b="0" dirty="0"/>
              <a:t>Pressure Vessels</a:t>
            </a:r>
          </a:p>
          <a:p>
            <a:pPr marL="571500" indent="-571500" algn="l">
              <a:buFont typeface="Arial" panose="020B0604020202020204" pitchFamily="34" charset="0"/>
              <a:buChar char="•"/>
            </a:pPr>
            <a:r>
              <a:rPr lang="en-US" sz="4400" b="0" dirty="0"/>
              <a:t>Prohibition of Smoking in the Workplace</a:t>
            </a:r>
          </a:p>
          <a:p>
            <a:pPr marL="571500" indent="-571500" algn="l">
              <a:buFont typeface="Arial" panose="020B0604020202020204" pitchFamily="34" charset="0"/>
              <a:buChar char="•"/>
            </a:pPr>
            <a:r>
              <a:rPr lang="en-US" sz="4400" b="0" dirty="0"/>
              <a:t>Repetitive Motion Injuries</a:t>
            </a:r>
          </a:p>
          <a:p>
            <a:pPr marL="571500" indent="-571500" algn="l">
              <a:buFont typeface="Arial" panose="020B0604020202020204" pitchFamily="34" charset="0"/>
              <a:buChar char="•"/>
            </a:pPr>
            <a:r>
              <a:rPr lang="en-US" sz="4400" b="0" dirty="0"/>
              <a:t>Sanitation and Pest Control</a:t>
            </a:r>
          </a:p>
          <a:p>
            <a:pPr marL="571500" indent="-571500" algn="l">
              <a:buFont typeface="Arial" panose="020B0604020202020204" pitchFamily="34" charset="0"/>
              <a:buChar char="•"/>
            </a:pPr>
            <a:r>
              <a:rPr lang="en-US" sz="4400" b="0" dirty="0"/>
              <a:t>Slips, Trips, Falls and Use of Ladder</a:t>
            </a:r>
          </a:p>
        </p:txBody>
      </p:sp>
    </p:spTree>
    <p:extLst>
      <p:ext uri="{BB962C8B-B14F-4D97-AF65-F5344CB8AC3E}">
        <p14:creationId xmlns:p14="http://schemas.microsoft.com/office/powerpoint/2010/main" val="878351905"/>
      </p:ext>
    </p:extLst>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225555" y="416856"/>
            <a:ext cx="24158445" cy="256480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b="1" dirty="0">
                <a:solidFill>
                  <a:schemeClr val="tx1"/>
                </a:solidFill>
              </a:rPr>
              <a:t>Most States Apply Federal OSHA </a:t>
            </a:r>
            <a:br>
              <a:rPr lang="en-US" sz="8000" b="1" dirty="0">
                <a:solidFill>
                  <a:schemeClr val="tx1"/>
                </a:solidFill>
              </a:rPr>
            </a:br>
            <a:r>
              <a:rPr lang="en-US" sz="8000" b="1" dirty="0">
                <a:solidFill>
                  <a:schemeClr val="tx1"/>
                </a:solidFill>
              </a:rPr>
              <a:t>Standards or “Guidelines”</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141874" y="3574355"/>
            <a:ext cx="20325806" cy="6186309"/>
          </a:xfrm>
          <a:prstGeom prst="rect">
            <a:avLst/>
          </a:prstGeom>
        </p:spPr>
        <p:txBody>
          <a:bodyPr wrap="square">
            <a:spAutoFit/>
          </a:bodyPr>
          <a:lstStyle/>
          <a:p>
            <a:pPr algn="l"/>
            <a:r>
              <a:rPr lang="en-US" sz="4400" b="0" dirty="0"/>
              <a:t>Colorado: Fed OSHA controls/ “Guide to Worker Safety and Health in the Marijuana Industry”</a:t>
            </a:r>
          </a:p>
          <a:p>
            <a:pPr algn="l"/>
            <a:r>
              <a:rPr lang="en-US" sz="4400" b="0" dirty="0"/>
              <a:t> </a:t>
            </a:r>
          </a:p>
          <a:p>
            <a:pPr algn="l"/>
            <a:r>
              <a:rPr lang="en-US" sz="4400" b="0" dirty="0"/>
              <a:t>Vermont: Federal OSHA standards, some general state exposure limits</a:t>
            </a:r>
          </a:p>
          <a:p>
            <a:pPr algn="l"/>
            <a:r>
              <a:rPr lang="en-US" sz="4400" b="0" dirty="0"/>
              <a:t> </a:t>
            </a:r>
          </a:p>
          <a:p>
            <a:pPr algn="l"/>
            <a:r>
              <a:rPr lang="en-US" sz="4400" b="0" dirty="0"/>
              <a:t>Massachusetts: Cannabis Control Commission…guidance, recommendations</a:t>
            </a:r>
          </a:p>
          <a:p>
            <a:pPr algn="l"/>
            <a:r>
              <a:rPr lang="en-US" sz="4400" b="0" dirty="0"/>
              <a:t> </a:t>
            </a:r>
          </a:p>
          <a:p>
            <a:pPr algn="l"/>
            <a:r>
              <a:rPr lang="en-US" sz="4400" b="0" dirty="0"/>
              <a:t>Maine: Registered dispensary may be subject to inspection by the local fire department, building inspector or code enforcement officer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5325" y="9255125"/>
            <a:ext cx="60960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723975"/>
      </p:ext>
    </p:extLst>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endParaRPr sz="8000" dirty="0">
              <a:solidFill>
                <a:schemeClr val="tx1"/>
              </a:solidFill>
            </a:endParaRPr>
          </a:p>
        </p:txBody>
      </p:sp>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7842" y="1009549"/>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b="1" dirty="0">
                <a:solidFill>
                  <a:schemeClr val="tx1"/>
                </a:solidFill>
              </a:rPr>
              <a:t>Temporary Workers Ideal for Cannabis Industry</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029098" y="3254315"/>
            <a:ext cx="20325806" cy="4832092"/>
          </a:xfrm>
          <a:prstGeom prst="rect">
            <a:avLst/>
          </a:prstGeom>
        </p:spPr>
        <p:txBody>
          <a:bodyPr wrap="square">
            <a:spAutoFit/>
          </a:bodyPr>
          <a:lstStyle/>
          <a:p>
            <a:pPr marL="571500" indent="-571500" algn="l">
              <a:buFont typeface="Arial" panose="020B0604020202020204" pitchFamily="34" charset="0"/>
              <a:buChar char="•"/>
            </a:pPr>
            <a:r>
              <a:rPr lang="en-US" sz="4400" b="0" dirty="0">
                <a:solidFill>
                  <a:schemeClr val="tx1"/>
                </a:solidFill>
              </a:rPr>
              <a:t>Adaptable to Seasonal Changes</a:t>
            </a:r>
          </a:p>
          <a:p>
            <a:pPr marL="571500" indent="-571500" algn="l">
              <a:buFont typeface="Arial" panose="020B0604020202020204" pitchFamily="34" charset="0"/>
              <a:buChar char="•"/>
            </a:pPr>
            <a:r>
              <a:rPr lang="en-US" sz="4400" b="0" dirty="0">
                <a:solidFill>
                  <a:schemeClr val="tx1"/>
                </a:solidFill>
              </a:rPr>
              <a:t>Reduction in </a:t>
            </a:r>
            <a:r>
              <a:rPr lang="en-US" sz="4400" b="0" dirty="0" smtClean="0">
                <a:solidFill>
                  <a:schemeClr val="tx1"/>
                </a:solidFill>
              </a:rPr>
              <a:t>Benefits</a:t>
            </a:r>
          </a:p>
          <a:p>
            <a:pPr marL="571500" indent="-571500" algn="l">
              <a:buFont typeface="Arial" panose="020B0604020202020204" pitchFamily="34" charset="0"/>
              <a:buChar char="•"/>
            </a:pPr>
            <a:endParaRPr lang="en-US" sz="4400" b="0" dirty="0">
              <a:solidFill>
                <a:schemeClr val="tx1"/>
              </a:solidFill>
            </a:endParaRPr>
          </a:p>
          <a:p>
            <a:pPr marL="571500" indent="-571500" algn="l">
              <a:buFont typeface="Arial" panose="020B0604020202020204" pitchFamily="34" charset="0"/>
              <a:buChar char="•"/>
            </a:pPr>
            <a:endParaRPr lang="en-US" sz="4400" b="0" dirty="0" smtClean="0">
              <a:solidFill>
                <a:schemeClr val="tx1"/>
              </a:solidFill>
            </a:endParaRPr>
          </a:p>
          <a:p>
            <a:pPr marL="571500" indent="-571500" algn="l">
              <a:buFont typeface="Arial" panose="020B0604020202020204" pitchFamily="34" charset="0"/>
              <a:buChar char="•"/>
            </a:pPr>
            <a:endParaRPr lang="en-US" sz="4400" b="0" dirty="0">
              <a:solidFill>
                <a:schemeClr val="tx1"/>
              </a:solidFill>
            </a:endParaRPr>
          </a:p>
          <a:p>
            <a:pPr marL="571500" indent="-571500" algn="l">
              <a:buFont typeface="Arial" panose="020B0604020202020204" pitchFamily="34" charset="0"/>
              <a:buChar char="•"/>
            </a:pPr>
            <a:endParaRPr lang="en-US" sz="4400" b="0" dirty="0" smtClean="0">
              <a:solidFill>
                <a:schemeClr val="tx1"/>
              </a:solidFill>
            </a:endParaRPr>
          </a:p>
          <a:p>
            <a:pPr marL="571500" indent="-571500" algn="l">
              <a:buFont typeface="Arial" panose="020B0604020202020204" pitchFamily="34" charset="0"/>
              <a:buChar char="•"/>
            </a:pPr>
            <a:r>
              <a:rPr lang="en-US" sz="4400" b="0" dirty="0" smtClean="0">
                <a:solidFill>
                  <a:schemeClr val="tx1"/>
                </a:solidFill>
              </a:rPr>
              <a:t>ALSO:   ON OSHA’s RADAR</a:t>
            </a:r>
            <a:endParaRPr lang="en-US" sz="4400" b="0" dirty="0">
              <a:solidFill>
                <a:schemeClr val="tx1"/>
              </a:solidFill>
            </a:endParaRPr>
          </a:p>
        </p:txBody>
      </p:sp>
    </p:spTree>
    <p:extLst>
      <p:ext uri="{BB962C8B-B14F-4D97-AF65-F5344CB8AC3E}">
        <p14:creationId xmlns:p14="http://schemas.microsoft.com/office/powerpoint/2010/main" val="2986234301"/>
      </p:ext>
    </p:extLst>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endParaRPr sz="8000" dirty="0">
              <a:solidFill>
                <a:schemeClr val="tx1"/>
              </a:solidFill>
            </a:endParaRPr>
          </a:p>
        </p:txBody>
      </p:sp>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7842" y="1009549"/>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b="1" dirty="0">
                <a:solidFill>
                  <a:schemeClr val="tx1"/>
                </a:solidFill>
              </a:rPr>
              <a:t>2013 </a:t>
            </a:r>
            <a:r>
              <a:rPr lang="en-US" sz="8000" b="1" dirty="0" smtClean="0">
                <a:solidFill>
                  <a:schemeClr val="tx1"/>
                </a:solidFill>
              </a:rPr>
              <a:t>FED OSHA </a:t>
            </a:r>
            <a:r>
              <a:rPr lang="en-US" sz="8000" b="1" dirty="0">
                <a:solidFill>
                  <a:schemeClr val="tx1"/>
                </a:solidFill>
              </a:rPr>
              <a:t>Temporary Worker Initiative</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602231" y="2930119"/>
            <a:ext cx="19179540" cy="9571851"/>
          </a:xfrm>
          <a:prstGeom prst="rect">
            <a:avLst/>
          </a:prstGeom>
        </p:spPr>
        <p:txBody>
          <a:bodyPr wrap="square">
            <a:spAutoFit/>
          </a:bodyPr>
          <a:lstStyle/>
          <a:p>
            <a:pPr algn="l"/>
            <a:r>
              <a:rPr lang="en-US" sz="4400" b="0" dirty="0">
                <a:solidFill>
                  <a:schemeClr val="tx1"/>
                </a:solidFill>
              </a:rPr>
              <a:t>"………temporary workers" are workers hired and paid by a staffing agency and supplied to a host employer to perform work on a temporary basis. “</a:t>
            </a:r>
          </a:p>
          <a:p>
            <a:pPr algn="l"/>
            <a:endParaRPr lang="en-US" sz="4400" b="0" dirty="0">
              <a:solidFill>
                <a:schemeClr val="tx1"/>
              </a:solidFill>
            </a:endParaRPr>
          </a:p>
          <a:p>
            <a:pPr algn="l"/>
            <a:r>
              <a:rPr lang="en-US" sz="4400" b="0" dirty="0">
                <a:solidFill>
                  <a:schemeClr val="tx1"/>
                </a:solidFill>
              </a:rPr>
              <a:t>OSHA considers staffing agency and host employer to </a:t>
            </a:r>
            <a:r>
              <a:rPr lang="en-US" sz="4400" b="0" dirty="0">
                <a:solidFill>
                  <a:srgbClr val="FF0000"/>
                </a:solidFill>
              </a:rPr>
              <a:t>be "joint employers</a:t>
            </a:r>
            <a:r>
              <a:rPr lang="en-US" sz="4400" b="0" dirty="0">
                <a:solidFill>
                  <a:schemeClr val="tx1"/>
                </a:solidFill>
              </a:rPr>
              <a:t>"</a:t>
            </a:r>
          </a:p>
          <a:p>
            <a:pPr algn="l"/>
            <a:endParaRPr lang="en-US" sz="4400" b="0" dirty="0">
              <a:solidFill>
                <a:schemeClr val="tx1"/>
              </a:solidFill>
            </a:endParaRPr>
          </a:p>
          <a:p>
            <a:pPr algn="l"/>
            <a:r>
              <a:rPr lang="en-US" sz="4400" b="0" dirty="0">
                <a:solidFill>
                  <a:schemeClr val="tx1"/>
                </a:solidFill>
              </a:rPr>
              <a:t>“Staffing agencies have a duty to inquire into the conditions of their workers' assigned workplaces”</a:t>
            </a:r>
          </a:p>
          <a:p>
            <a:pPr algn="l"/>
            <a:endParaRPr lang="en-US" sz="4400" b="0" dirty="0">
              <a:solidFill>
                <a:schemeClr val="tx1"/>
              </a:solidFill>
            </a:endParaRPr>
          </a:p>
          <a:p>
            <a:pPr algn="l"/>
            <a:r>
              <a:rPr lang="en-US" sz="4400" b="0" dirty="0">
                <a:solidFill>
                  <a:schemeClr val="tx1"/>
                </a:solidFill>
              </a:rPr>
              <a:t>“Staffing agencies need not become experts on specific workplace hazards, but they should determine what conditions exist at their client (host) agencies, what hazards may be encountered, and how best to ensure protection for the temporary workers.”</a:t>
            </a:r>
          </a:p>
          <a:p>
            <a:pPr algn="l"/>
            <a:endParaRPr lang="en-US" sz="4400" b="0" dirty="0">
              <a:solidFill>
                <a:schemeClr val="tx1"/>
              </a:solidFill>
            </a:endParaRPr>
          </a:p>
          <a:p>
            <a:pPr algn="l"/>
            <a:r>
              <a:rPr lang="en-US" sz="4400" b="0" dirty="0">
                <a:solidFill>
                  <a:schemeClr val="tx1"/>
                </a:solidFill>
              </a:rPr>
              <a:t>“…</a:t>
            </a:r>
            <a:r>
              <a:rPr lang="en-US" sz="4400" b="0" dirty="0">
                <a:solidFill>
                  <a:srgbClr val="FF0000"/>
                </a:solidFill>
              </a:rPr>
              <a:t>inquire and verify</a:t>
            </a:r>
            <a:r>
              <a:rPr lang="en-US" sz="4400" b="0" dirty="0">
                <a:solidFill>
                  <a:schemeClr val="tx1"/>
                </a:solidFill>
              </a:rPr>
              <a:t>….”</a:t>
            </a:r>
          </a:p>
        </p:txBody>
      </p:sp>
    </p:spTree>
    <p:extLst>
      <p:ext uri="{BB962C8B-B14F-4D97-AF65-F5344CB8AC3E}">
        <p14:creationId xmlns:p14="http://schemas.microsoft.com/office/powerpoint/2010/main" val="181605789"/>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19815" y="554016"/>
            <a:ext cx="24368318" cy="25648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b="1" dirty="0">
                <a:solidFill>
                  <a:schemeClr val="tx1"/>
                </a:solidFill>
              </a:rPr>
              <a:t>California Only State (So Far) to Tie </a:t>
            </a:r>
            <a:br>
              <a:rPr lang="en-US" sz="8000" b="1" dirty="0">
                <a:solidFill>
                  <a:schemeClr val="tx1"/>
                </a:solidFill>
              </a:rPr>
            </a:br>
            <a:r>
              <a:rPr lang="en-US" sz="8000" b="1" dirty="0">
                <a:solidFill>
                  <a:schemeClr val="tx1"/>
                </a:solidFill>
              </a:rPr>
              <a:t>Licensing to OSHA Regulations</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041071" y="3758900"/>
            <a:ext cx="20325806" cy="4154984"/>
          </a:xfrm>
          <a:prstGeom prst="rect">
            <a:avLst/>
          </a:prstGeom>
        </p:spPr>
        <p:txBody>
          <a:bodyPr wrap="square">
            <a:spAutoFit/>
          </a:bodyPr>
          <a:lstStyle/>
          <a:p>
            <a:pPr algn="l"/>
            <a:r>
              <a:rPr lang="en-US" sz="4400" b="0" dirty="0"/>
              <a:t>The Control, Regulate and Tax Adult Use of Marijuana Act of 2016 (AUMA) requires all cannabis license applicants to complete a Cal OSHA 30 </a:t>
            </a:r>
            <a:r>
              <a:rPr lang="en-US" sz="4400" b="0" dirty="0" smtClean="0"/>
              <a:t>hour safety class  </a:t>
            </a:r>
          </a:p>
          <a:p>
            <a:pPr algn="l"/>
            <a:endParaRPr lang="en-US" sz="4400" b="0" dirty="0"/>
          </a:p>
          <a:p>
            <a:pPr algn="l"/>
            <a:r>
              <a:rPr lang="en-US" sz="4400" b="0" dirty="0" smtClean="0"/>
              <a:t>Something for staffing agency to confirm during initial client contact?</a:t>
            </a:r>
          </a:p>
          <a:p>
            <a:pPr algn="l"/>
            <a:endParaRPr lang="en-US" sz="4400" b="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363" y="8914764"/>
            <a:ext cx="60960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06033"/>
      </p:ext>
    </p:extLst>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endParaRPr sz="8000" dirty="0">
              <a:solidFill>
                <a:schemeClr val="tx1"/>
              </a:solidFill>
            </a:endParaRPr>
          </a:p>
        </p:txBody>
      </p:sp>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7842" y="1009549"/>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b="1" dirty="0">
                <a:solidFill>
                  <a:schemeClr val="tx1"/>
                </a:solidFill>
              </a:rPr>
              <a:t>Known Cultivator/Agricultural Hazards</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3190620" y="2789932"/>
            <a:ext cx="18002762" cy="9325630"/>
          </a:xfrm>
          <a:prstGeom prst="rect">
            <a:avLst/>
          </a:prstGeom>
        </p:spPr>
        <p:txBody>
          <a:bodyPr wrap="square">
            <a:spAutoFit/>
          </a:bodyPr>
          <a:lstStyle/>
          <a:p>
            <a:pPr marL="571500" indent="-571500" algn="l">
              <a:buFont typeface="Arial" panose="020B0604020202020204" pitchFamily="34" charset="0"/>
              <a:buChar char="•"/>
            </a:pPr>
            <a:r>
              <a:rPr lang="en-US" sz="4000" b="0" dirty="0"/>
              <a:t>Respiratory, eye and dermal exposures to 8-9-tetrahydrocannabinol (THC) while handling plant buds</a:t>
            </a:r>
          </a:p>
          <a:p>
            <a:pPr marL="571500" indent="-571500" algn="l">
              <a:buFont typeface="Arial" panose="020B0604020202020204" pitchFamily="34" charset="0"/>
              <a:buChar char="•"/>
            </a:pPr>
            <a:r>
              <a:rPr lang="en-US" sz="4000" b="0" dirty="0"/>
              <a:t>Pesticides/fertilizers exposure</a:t>
            </a:r>
          </a:p>
          <a:p>
            <a:pPr marL="571500" indent="-571500" algn="l">
              <a:buFont typeface="Arial" panose="020B0604020202020204" pitchFamily="34" charset="0"/>
              <a:buChar char="•"/>
            </a:pPr>
            <a:r>
              <a:rPr lang="en-US" sz="4000" b="0" dirty="0"/>
              <a:t>Excessive ultraviolet (UV) exposure from grow lamps</a:t>
            </a:r>
          </a:p>
          <a:p>
            <a:pPr marL="571500" indent="-571500" algn="l">
              <a:buFont typeface="Arial" panose="020B0604020202020204" pitchFamily="34" charset="0"/>
              <a:buChar char="•"/>
            </a:pPr>
            <a:r>
              <a:rPr lang="en-US" sz="4000" b="0" dirty="0"/>
              <a:t>Disproportionate carbon dioxide (CO2) exposure in greenhouses</a:t>
            </a:r>
          </a:p>
          <a:p>
            <a:pPr marL="571500" indent="-571500" algn="l">
              <a:buFont typeface="Arial" panose="020B0604020202020204" pitchFamily="34" charset="0"/>
              <a:buChar char="•"/>
            </a:pPr>
            <a:r>
              <a:rPr lang="en-US" sz="4000" b="0" dirty="0"/>
              <a:t>Accidental carbon monoxide (CO) and oxides of nitrogen (NOx) exposure</a:t>
            </a:r>
          </a:p>
          <a:p>
            <a:pPr marL="571500" indent="-571500" algn="l">
              <a:buFont typeface="Arial" panose="020B0604020202020204" pitchFamily="34" charset="0"/>
              <a:buChar char="•"/>
            </a:pPr>
            <a:r>
              <a:rPr lang="en-US" sz="4000" b="0" dirty="0"/>
              <a:t>Burns/shock from improper wiring of grow lamps and other equipment, including butane extraction</a:t>
            </a:r>
          </a:p>
          <a:p>
            <a:pPr marL="571500" indent="-571500" algn="l">
              <a:buFont typeface="Arial" panose="020B0604020202020204" pitchFamily="34" charset="0"/>
              <a:buChar char="•"/>
            </a:pPr>
            <a:r>
              <a:rPr lang="en-US" sz="4000" b="0" dirty="0"/>
              <a:t>Cuts, nicks, scrapes from harvesting the buds, flowers and other elements of the plant</a:t>
            </a:r>
          </a:p>
          <a:p>
            <a:pPr marL="571500" indent="-571500" algn="l">
              <a:buFont typeface="Arial" panose="020B0604020202020204" pitchFamily="34" charset="0"/>
              <a:buChar char="•"/>
            </a:pPr>
            <a:r>
              <a:rPr lang="en-US" sz="4000" b="0" dirty="0"/>
              <a:t>Pinches, carpal tunnel and repetitive stress during </a:t>
            </a:r>
            <a:br>
              <a:rPr lang="en-US" sz="4000" b="0" dirty="0"/>
            </a:br>
            <a:r>
              <a:rPr lang="en-US" sz="4000" b="0" dirty="0"/>
              <a:t>harvesting</a:t>
            </a:r>
          </a:p>
          <a:p>
            <a:pPr marL="571500" indent="-571500" algn="l">
              <a:buFont typeface="Arial" panose="020B0604020202020204" pitchFamily="34" charset="0"/>
              <a:buChar char="•"/>
            </a:pPr>
            <a:r>
              <a:rPr lang="en-US" sz="4000" b="0" dirty="0"/>
              <a:t>Mold exposure/improper ventilation</a:t>
            </a:r>
          </a:p>
          <a:p>
            <a:pPr marL="571500" indent="-571500" algn="l">
              <a:buFont typeface="Arial" panose="020B0604020202020204" pitchFamily="34" charset="0"/>
              <a:buChar char="•"/>
            </a:pPr>
            <a:r>
              <a:rPr lang="en-US" sz="4000" b="0" dirty="0"/>
              <a:t>Heat-stress from working in outdoor facilities, </a:t>
            </a:r>
            <a:br>
              <a:rPr lang="en-US" sz="4000" b="0" dirty="0"/>
            </a:br>
            <a:r>
              <a:rPr lang="en-US" sz="4000" b="0" dirty="0"/>
              <a:t>especially greenhouses</a:t>
            </a:r>
          </a:p>
        </p:txBody>
      </p:sp>
      <p:pic>
        <p:nvPicPr>
          <p:cNvPr id="6" name="Picture 5">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C94686EB-8893-1D4E-AEC9-1B03865A3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6950" y="8428990"/>
            <a:ext cx="7443330" cy="4944110"/>
          </a:xfrm>
          <a:prstGeom prst="rect">
            <a:avLst/>
          </a:prstGeom>
        </p:spPr>
      </p:pic>
    </p:spTree>
    <p:extLst>
      <p:ext uri="{BB962C8B-B14F-4D97-AF65-F5344CB8AC3E}">
        <p14:creationId xmlns:p14="http://schemas.microsoft.com/office/powerpoint/2010/main" val="2797570781"/>
      </p:ext>
    </p:extLst>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endParaRPr sz="8000" dirty="0">
              <a:solidFill>
                <a:schemeClr val="tx1"/>
              </a:solidFill>
            </a:endParaRPr>
          </a:p>
        </p:txBody>
      </p:sp>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7842" y="1009549"/>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b="1" dirty="0" smtClean="0">
                <a:solidFill>
                  <a:schemeClr val="tx1"/>
                </a:solidFill>
              </a:rPr>
              <a:t>Known Processor/Handler </a:t>
            </a:r>
            <a:r>
              <a:rPr lang="en-US" sz="8000" b="1" dirty="0">
                <a:solidFill>
                  <a:schemeClr val="tx1"/>
                </a:solidFill>
              </a:rPr>
              <a:t>Hazards:</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029098" y="2930119"/>
            <a:ext cx="20325806" cy="4832092"/>
          </a:xfrm>
          <a:prstGeom prst="rect">
            <a:avLst/>
          </a:prstGeom>
        </p:spPr>
        <p:txBody>
          <a:bodyPr wrap="square">
            <a:spAutoFit/>
          </a:bodyPr>
          <a:lstStyle/>
          <a:p>
            <a:pPr marL="571500" indent="-571500" algn="l">
              <a:buFont typeface="Arial" panose="020B0604020202020204" pitchFamily="34" charset="0"/>
              <a:buChar char="•"/>
            </a:pPr>
            <a:r>
              <a:rPr lang="en-US" sz="4400" b="0" dirty="0">
                <a:solidFill>
                  <a:schemeClr val="tx1"/>
                </a:solidFill>
              </a:rPr>
              <a:t>Mechanical/Chemical injuries during extraction</a:t>
            </a:r>
          </a:p>
          <a:p>
            <a:pPr marL="571500" indent="-571500" algn="l">
              <a:buFont typeface="Arial" panose="020B0604020202020204" pitchFamily="34" charset="0"/>
              <a:buChar char="•"/>
            </a:pPr>
            <a:r>
              <a:rPr lang="en-US" sz="4400" b="0" dirty="0">
                <a:solidFill>
                  <a:schemeClr val="tx1"/>
                </a:solidFill>
              </a:rPr>
              <a:t>Edible cooking injuries</a:t>
            </a:r>
          </a:p>
          <a:p>
            <a:pPr marL="571500" indent="-571500" algn="l">
              <a:buFont typeface="Arial" panose="020B0604020202020204" pitchFamily="34" charset="0"/>
              <a:buChar char="•"/>
            </a:pPr>
            <a:r>
              <a:rPr lang="en-US" sz="4400" b="0" dirty="0">
                <a:solidFill>
                  <a:schemeClr val="tx1"/>
                </a:solidFill>
              </a:rPr>
              <a:t>Cuts/amputations from knives and slicers;</a:t>
            </a:r>
          </a:p>
          <a:p>
            <a:pPr marL="571500" indent="-571500" algn="l">
              <a:buFont typeface="Arial" panose="020B0604020202020204" pitchFamily="34" charset="0"/>
              <a:buChar char="•"/>
            </a:pPr>
            <a:r>
              <a:rPr lang="en-US" sz="4400" b="0" dirty="0">
                <a:solidFill>
                  <a:schemeClr val="tx1"/>
                </a:solidFill>
              </a:rPr>
              <a:t>Burns</a:t>
            </a:r>
          </a:p>
          <a:p>
            <a:pPr marL="571500" indent="-571500" algn="l">
              <a:buFont typeface="Arial" panose="020B0604020202020204" pitchFamily="34" charset="0"/>
              <a:buChar char="•"/>
            </a:pPr>
            <a:r>
              <a:rPr lang="en-US" sz="4400" b="0" dirty="0">
                <a:solidFill>
                  <a:schemeClr val="tx1"/>
                </a:solidFill>
              </a:rPr>
              <a:t>Electrical Risks </a:t>
            </a:r>
          </a:p>
          <a:p>
            <a:pPr marL="571500" indent="-571500" algn="l">
              <a:buFont typeface="Arial" panose="020B0604020202020204" pitchFamily="34" charset="0"/>
              <a:buChar char="•"/>
            </a:pPr>
            <a:r>
              <a:rPr lang="en-US" sz="4400" b="0" dirty="0">
                <a:solidFill>
                  <a:schemeClr val="tx1"/>
                </a:solidFill>
              </a:rPr>
              <a:t>Exposure to Cleaners/Sanitizers</a:t>
            </a:r>
          </a:p>
          <a:p>
            <a:pPr marL="571500" indent="-571500" algn="l">
              <a:buFont typeface="Arial" panose="020B0604020202020204" pitchFamily="34" charset="0"/>
              <a:buChar char="•"/>
            </a:pPr>
            <a:r>
              <a:rPr lang="en-US" sz="4400" b="0" dirty="0">
                <a:solidFill>
                  <a:schemeClr val="tx1"/>
                </a:solidFill>
              </a:rPr>
              <a:t>Slips, Trips and Falls</a:t>
            </a:r>
          </a:p>
        </p:txBody>
      </p:sp>
      <p:pic>
        <p:nvPicPr>
          <p:cNvPr id="6" name="Picture 5">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D7B0D5A6-5304-104F-8B42-FE63F25F7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7400" y="6941820"/>
            <a:ext cx="9753600" cy="6096000"/>
          </a:xfrm>
          <a:prstGeom prst="rect">
            <a:avLst/>
          </a:prstGeom>
        </p:spPr>
      </p:pic>
    </p:spTree>
    <p:extLst>
      <p:ext uri="{BB962C8B-B14F-4D97-AF65-F5344CB8AC3E}">
        <p14:creationId xmlns:p14="http://schemas.microsoft.com/office/powerpoint/2010/main" val="3508596714"/>
      </p:ext>
    </p:extLst>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endParaRPr sz="8000" dirty="0">
              <a:solidFill>
                <a:schemeClr val="tx1"/>
              </a:solidFill>
            </a:endParaRPr>
          </a:p>
        </p:txBody>
      </p:sp>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7842" y="1009549"/>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b="1" dirty="0">
                <a:solidFill>
                  <a:schemeClr val="tx1"/>
                </a:solidFill>
              </a:rPr>
              <a:t>Retailers – Store Setting</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029098" y="3158719"/>
            <a:ext cx="20325806" cy="4154984"/>
          </a:xfrm>
          <a:prstGeom prst="rect">
            <a:avLst/>
          </a:prstGeom>
        </p:spPr>
        <p:txBody>
          <a:bodyPr wrap="square">
            <a:spAutoFit/>
          </a:bodyPr>
          <a:lstStyle/>
          <a:p>
            <a:pPr marL="571500" indent="-571500" algn="l">
              <a:buFont typeface="Arial" panose="020B0604020202020204" pitchFamily="34" charset="0"/>
              <a:buChar char="•"/>
            </a:pPr>
            <a:r>
              <a:rPr lang="en-US" sz="4400" b="0" dirty="0"/>
              <a:t>Ergonomics - Sprains and strains due to lifting and stocking </a:t>
            </a:r>
            <a:r>
              <a:rPr lang="en-US" sz="4400" b="0" dirty="0" smtClean="0"/>
              <a:t>products</a:t>
            </a:r>
          </a:p>
          <a:p>
            <a:pPr marL="571500" indent="-571500" algn="l">
              <a:buFont typeface="Arial" panose="020B0604020202020204" pitchFamily="34" charset="0"/>
              <a:buChar char="•"/>
            </a:pPr>
            <a:endParaRPr lang="en-US" sz="4400" b="0" dirty="0"/>
          </a:p>
          <a:p>
            <a:pPr marL="571500" indent="-571500" algn="l">
              <a:buFont typeface="Arial" panose="020B0604020202020204" pitchFamily="34" charset="0"/>
              <a:buChar char="•"/>
            </a:pPr>
            <a:r>
              <a:rPr lang="en-US" sz="4400" b="0" dirty="0"/>
              <a:t>Workplace violence, robberies – No specific OSHA standards for workplace </a:t>
            </a:r>
            <a:r>
              <a:rPr lang="en-US" sz="4400" b="0" dirty="0" smtClean="0"/>
              <a:t>violence</a:t>
            </a:r>
          </a:p>
          <a:p>
            <a:pPr marL="571500" indent="-571500" algn="l">
              <a:buFont typeface="Arial" panose="020B0604020202020204" pitchFamily="34" charset="0"/>
              <a:buChar char="•"/>
            </a:pPr>
            <a:endParaRPr lang="en-US" sz="4400" b="0" dirty="0"/>
          </a:p>
          <a:p>
            <a:pPr marL="571500" indent="-571500" algn="l">
              <a:buFont typeface="Arial" panose="020B0604020202020204" pitchFamily="34" charset="0"/>
              <a:buChar char="•"/>
            </a:pPr>
            <a:r>
              <a:rPr lang="en-US" sz="4400" b="0" dirty="0"/>
              <a:t>Slips, trips and falls</a:t>
            </a:r>
          </a:p>
        </p:txBody>
      </p:sp>
      <p:pic>
        <p:nvPicPr>
          <p:cNvPr id="6" name="Picture 5">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76594ADF-671B-8147-9F88-90DB4E38B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8460" y="6774957"/>
            <a:ext cx="9334500" cy="6160770"/>
          </a:xfrm>
          <a:prstGeom prst="rect">
            <a:avLst/>
          </a:prstGeom>
        </p:spPr>
      </p:pic>
    </p:spTree>
    <p:extLst>
      <p:ext uri="{BB962C8B-B14F-4D97-AF65-F5344CB8AC3E}">
        <p14:creationId xmlns:p14="http://schemas.microsoft.com/office/powerpoint/2010/main" val="2429609705"/>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Rectangle"/>
          <p:cNvSpPr/>
          <p:nvPr/>
        </p:nvSpPr>
        <p:spPr>
          <a:xfrm>
            <a:off x="-76200" y="5257800"/>
            <a:ext cx="24536400" cy="3481754"/>
          </a:xfrm>
          <a:prstGeom prst="rect">
            <a:avLst/>
          </a:prstGeom>
          <a:solidFill>
            <a:srgbClr val="00447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33" name="TITLE SLIDE"/>
          <p:cNvSpPr txBox="1"/>
          <p:nvPr/>
        </p:nvSpPr>
        <p:spPr>
          <a:xfrm>
            <a:off x="-76200" y="5257800"/>
            <a:ext cx="24267857" cy="305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600" b="0">
                <a:solidFill>
                  <a:srgbClr val="FFFFFF"/>
                </a:solidFill>
                <a:latin typeface="Avenir Medium"/>
                <a:ea typeface="Avenir Medium"/>
                <a:cs typeface="Avenir Medium"/>
                <a:sym typeface="Avenir Medium"/>
              </a:defRPr>
            </a:lvl1pPr>
          </a:lstStyle>
          <a:p>
            <a:r>
              <a:rPr lang="en-US" dirty="0"/>
              <a:t>Give and Toke: A Conversation About Marijuana and the Workplace</a:t>
            </a:r>
            <a:endParaRPr dirty="0"/>
          </a:p>
        </p:txBody>
      </p:sp>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477015" y="393996"/>
            <a:ext cx="24368318" cy="25648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b="1" dirty="0" smtClean="0">
                <a:solidFill>
                  <a:schemeClr val="tx1"/>
                </a:solidFill>
              </a:rPr>
              <a:t>Getting Serious:  Cal/OSHA </a:t>
            </a:r>
            <a:r>
              <a:rPr lang="en-US" sz="8000" b="1" dirty="0">
                <a:solidFill>
                  <a:schemeClr val="tx1"/>
                </a:solidFill>
              </a:rPr>
              <a:t>Cites </a:t>
            </a:r>
            <a:br>
              <a:rPr lang="en-US" sz="8000" b="1" dirty="0">
                <a:solidFill>
                  <a:schemeClr val="tx1"/>
                </a:solidFill>
              </a:rPr>
            </a:br>
            <a:r>
              <a:rPr lang="en-US" sz="8000" b="1" dirty="0">
                <a:solidFill>
                  <a:schemeClr val="tx1"/>
                </a:solidFill>
              </a:rPr>
              <a:t>Cannabis Manufacturer After Explosion</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498271" y="3530300"/>
            <a:ext cx="20325806" cy="10248960"/>
          </a:xfrm>
          <a:prstGeom prst="rect">
            <a:avLst/>
          </a:prstGeom>
        </p:spPr>
        <p:txBody>
          <a:bodyPr wrap="square">
            <a:spAutoFit/>
          </a:bodyPr>
          <a:lstStyle/>
          <a:p>
            <a:pPr marL="457200" indent="-457200" algn="l">
              <a:buFont typeface="Arial" panose="020B0604020202020204" pitchFamily="34" charset="0"/>
              <a:buChar char="•"/>
            </a:pPr>
            <a:r>
              <a:rPr lang="en-US" sz="4400" b="0" dirty="0"/>
              <a:t>2018 worker burned using propane to extract oil from cannabis leaves indoors</a:t>
            </a:r>
          </a:p>
          <a:p>
            <a:pPr marL="457200" indent="-457200" algn="l">
              <a:buFont typeface="Arial" panose="020B0604020202020204" pitchFamily="34" charset="0"/>
              <a:buChar char="•"/>
            </a:pPr>
            <a:endParaRPr lang="en-US" sz="4400" b="0" dirty="0" smtClean="0"/>
          </a:p>
          <a:p>
            <a:pPr marL="457200" indent="-457200" algn="l">
              <a:buFont typeface="Arial" panose="020B0604020202020204" pitchFamily="34" charset="0"/>
              <a:buChar char="•"/>
            </a:pPr>
            <a:r>
              <a:rPr lang="en-US" sz="4400" b="0" dirty="0" smtClean="0"/>
              <a:t>Employer </a:t>
            </a:r>
            <a:r>
              <a:rPr lang="en-US" sz="4400" b="0" dirty="0"/>
              <a:t>failed to test the atmosphere for flammable gases or vapors</a:t>
            </a:r>
          </a:p>
          <a:p>
            <a:pPr marL="457200" indent="-457200" algn="l">
              <a:buFont typeface="Arial" panose="020B0604020202020204" pitchFamily="34" charset="0"/>
              <a:buChar char="•"/>
            </a:pPr>
            <a:endParaRPr lang="en-US" sz="4400" b="0" dirty="0" smtClean="0"/>
          </a:p>
          <a:p>
            <a:pPr marL="457200" indent="-457200" algn="l">
              <a:buFont typeface="Arial" panose="020B0604020202020204" pitchFamily="34" charset="0"/>
              <a:buChar char="•"/>
            </a:pPr>
            <a:r>
              <a:rPr lang="en-US" sz="4400" b="0" dirty="0" smtClean="0"/>
              <a:t>10 </a:t>
            </a:r>
            <a:r>
              <a:rPr lang="en-US" sz="4400" b="0" dirty="0"/>
              <a:t>Violations</a:t>
            </a:r>
          </a:p>
          <a:p>
            <a:pPr marL="457200" indent="-457200" algn="l">
              <a:buFont typeface="Arial" panose="020B0604020202020204" pitchFamily="34" charset="0"/>
              <a:buChar char="•"/>
            </a:pPr>
            <a:endParaRPr lang="en-US" sz="4400" b="0" dirty="0"/>
          </a:p>
          <a:p>
            <a:pPr marL="457200" indent="-457200" algn="l">
              <a:buFont typeface="Arial" panose="020B0604020202020204" pitchFamily="34" charset="0"/>
              <a:buChar char="•"/>
            </a:pPr>
            <a:r>
              <a:rPr lang="en-US" sz="4400" b="0" dirty="0"/>
              <a:t>No emergency action plan</a:t>
            </a:r>
          </a:p>
          <a:p>
            <a:pPr marL="457200" indent="-457200" algn="l">
              <a:buFont typeface="Arial" panose="020B0604020202020204" pitchFamily="34" charset="0"/>
              <a:buChar char="•"/>
            </a:pPr>
            <a:endParaRPr lang="en-US" sz="4400" b="0" dirty="0" smtClean="0"/>
          </a:p>
          <a:p>
            <a:pPr marL="457200" indent="-457200" algn="l">
              <a:buFont typeface="Arial" panose="020B0604020202020204" pitchFamily="34" charset="0"/>
              <a:buChar char="•"/>
            </a:pPr>
            <a:r>
              <a:rPr lang="en-US" sz="4400" b="0" dirty="0" smtClean="0"/>
              <a:t>No </a:t>
            </a:r>
            <a:r>
              <a:rPr lang="en-US" sz="4400" b="0" dirty="0"/>
              <a:t>hazard communication program</a:t>
            </a:r>
          </a:p>
          <a:p>
            <a:pPr marL="457200" indent="-457200" algn="l">
              <a:buFont typeface="Arial" panose="020B0604020202020204" pitchFamily="34" charset="0"/>
              <a:buChar char="•"/>
            </a:pPr>
            <a:endParaRPr lang="en-US" sz="4400" b="0" dirty="0" smtClean="0"/>
          </a:p>
          <a:p>
            <a:pPr marL="457200" indent="-457200" algn="l">
              <a:buFont typeface="Arial" panose="020B0604020202020204" pitchFamily="34" charset="0"/>
              <a:buChar char="•"/>
            </a:pPr>
            <a:r>
              <a:rPr lang="en-US" sz="4400" b="0" dirty="0" smtClean="0"/>
              <a:t>$</a:t>
            </a:r>
            <a:r>
              <a:rPr lang="en-US" sz="4400" b="0" dirty="0"/>
              <a:t>50,470 </a:t>
            </a:r>
            <a:r>
              <a:rPr lang="en-US" sz="4400" b="0" dirty="0" smtClean="0"/>
              <a:t>Fines</a:t>
            </a:r>
          </a:p>
          <a:p>
            <a:pPr marL="457200" indent="-457200" algn="l">
              <a:buFont typeface="Arial" panose="020B0604020202020204" pitchFamily="34" charset="0"/>
              <a:buChar char="•"/>
            </a:pPr>
            <a:endParaRPr lang="en-US" sz="4400" b="0" dirty="0"/>
          </a:p>
          <a:p>
            <a:pPr marL="457200" indent="-457200" algn="l">
              <a:buFont typeface="Arial" panose="020B0604020202020204" pitchFamily="34" charset="0"/>
              <a:buChar char="•"/>
            </a:pPr>
            <a:r>
              <a:rPr lang="en-US" sz="4400" b="0" dirty="0" smtClean="0"/>
              <a:t>HIGHLY PUBLICIZED FOR MAXIMUM IMPACT</a:t>
            </a:r>
          </a:p>
          <a:p>
            <a:pPr marL="457200" indent="-457200" algn="l">
              <a:buFont typeface="Arial" panose="020B0604020202020204" pitchFamily="34" charset="0"/>
              <a:buChar char="•"/>
            </a:pPr>
            <a:endParaRPr lang="en-US" sz="4400" b="0" dirty="0"/>
          </a:p>
          <a:p>
            <a:pPr algn="l"/>
            <a:endParaRPr lang="en-US" sz="4400" b="0" dirty="0"/>
          </a:p>
        </p:txBody>
      </p:sp>
    </p:spTree>
    <p:extLst>
      <p:ext uri="{BB962C8B-B14F-4D97-AF65-F5344CB8AC3E}">
        <p14:creationId xmlns:p14="http://schemas.microsoft.com/office/powerpoint/2010/main" val="1284914753"/>
      </p:ext>
    </p:extLst>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15682" y="986689"/>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dirty="0" smtClean="0">
                <a:solidFill>
                  <a:schemeClr val="tx1"/>
                </a:solidFill>
              </a:rPr>
              <a:t>Employers Ask…..</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036938" y="3255980"/>
            <a:ext cx="20325806" cy="2923877"/>
          </a:xfrm>
          <a:prstGeom prst="rect">
            <a:avLst/>
          </a:prstGeom>
        </p:spPr>
        <p:txBody>
          <a:bodyPr wrap="square">
            <a:spAutoFit/>
          </a:bodyPr>
          <a:lstStyle/>
          <a:p>
            <a:pPr algn="l"/>
            <a:r>
              <a:rPr lang="en-US" sz="4800" dirty="0" smtClean="0"/>
              <a:t>Do OSHA’s Whistleblower </a:t>
            </a:r>
            <a:r>
              <a:rPr lang="en-US" sz="4800" dirty="0"/>
              <a:t>Protections Under 29 C.F.R. 1904.35 Prohibit </a:t>
            </a:r>
            <a:r>
              <a:rPr lang="en-US" sz="4800" u="sng" dirty="0" smtClean="0"/>
              <a:t>Drug Testing</a:t>
            </a:r>
            <a:r>
              <a:rPr lang="en-US" sz="4800" dirty="0" smtClean="0"/>
              <a:t>?  </a:t>
            </a:r>
            <a:r>
              <a:rPr lang="en-US" sz="4800" b="0" dirty="0" smtClean="0">
                <a:solidFill>
                  <a:srgbClr val="FF0000"/>
                </a:solidFill>
              </a:rPr>
              <a:t>No, if…..</a:t>
            </a:r>
          </a:p>
          <a:p>
            <a:pPr algn="l"/>
            <a:endParaRPr lang="en-US" sz="4400" b="0" dirty="0"/>
          </a:p>
          <a:p>
            <a:pPr algn="l"/>
            <a:endParaRPr lang="en-US" sz="4400" b="0" dirty="0" smtClean="0"/>
          </a:p>
        </p:txBody>
      </p:sp>
      <p:sp>
        <p:nvSpPr>
          <p:cNvPr id="3" name="Rectangle 2"/>
          <p:cNvSpPr/>
          <p:nvPr/>
        </p:nvSpPr>
        <p:spPr>
          <a:xfrm>
            <a:off x="6019534" y="5622588"/>
            <a:ext cx="12677027" cy="4616648"/>
          </a:xfrm>
          <a:prstGeom prst="rect">
            <a:avLst/>
          </a:prstGeom>
        </p:spPr>
        <p:txBody>
          <a:bodyPr wrap="square">
            <a:spAutoFit/>
          </a:bodyPr>
          <a:lstStyle/>
          <a:p>
            <a:r>
              <a:rPr lang="en-US" sz="4400" b="0" dirty="0"/>
              <a:t>Section 1904.35(b)(1)(iv) </a:t>
            </a:r>
            <a:r>
              <a:rPr lang="en-US" sz="4400" b="0" dirty="0" smtClean="0"/>
              <a:t>– </a:t>
            </a:r>
            <a:r>
              <a:rPr lang="en-US" sz="4400" b="0" dirty="0" smtClean="0">
                <a:solidFill>
                  <a:srgbClr val="FF0000"/>
                </a:solidFill>
              </a:rPr>
              <a:t>permissible</a:t>
            </a:r>
            <a:r>
              <a:rPr lang="en-US" sz="4400" b="0" dirty="0" smtClean="0"/>
              <a:t> to test employees </a:t>
            </a:r>
            <a:r>
              <a:rPr lang="en-US" sz="4400" b="0" u="sng" dirty="0"/>
              <a:t>who report </a:t>
            </a:r>
            <a:r>
              <a:rPr lang="en-US" sz="4400" b="0" dirty="0"/>
              <a:t>work-related injuries or illnesses </a:t>
            </a:r>
            <a:r>
              <a:rPr lang="en-US" sz="4400" b="0" dirty="0" smtClean="0"/>
              <a:t>if </a:t>
            </a:r>
            <a:r>
              <a:rPr lang="en-US" sz="4400" b="0" dirty="0" smtClean="0">
                <a:solidFill>
                  <a:srgbClr val="FF0000"/>
                </a:solidFill>
              </a:rPr>
              <a:t>objectively </a:t>
            </a:r>
            <a:r>
              <a:rPr lang="en-US" sz="4400" b="0" dirty="0">
                <a:solidFill>
                  <a:srgbClr val="FF0000"/>
                </a:solidFill>
              </a:rPr>
              <a:t>reasonable </a:t>
            </a:r>
            <a:r>
              <a:rPr lang="en-US" sz="4400" b="0" dirty="0"/>
              <a:t>basis for </a:t>
            </a:r>
            <a:r>
              <a:rPr lang="en-US" sz="4400" b="0" dirty="0" smtClean="0"/>
              <a:t>testing</a:t>
            </a:r>
          </a:p>
          <a:p>
            <a:endParaRPr lang="en-US" sz="4400" dirty="0"/>
          </a:p>
          <a:p>
            <a:r>
              <a:rPr lang="en-US" sz="4400" dirty="0" smtClean="0"/>
              <a:t>	</a:t>
            </a:r>
            <a:r>
              <a:rPr lang="en-US" sz="4400" b="0" dirty="0" smtClean="0">
                <a:solidFill>
                  <a:srgbClr val="FF0000"/>
                </a:solidFill>
              </a:rPr>
              <a:t>permissible</a:t>
            </a:r>
            <a:r>
              <a:rPr lang="en-US" sz="4400" b="0" dirty="0" smtClean="0"/>
              <a:t> to drug test</a:t>
            </a:r>
            <a:r>
              <a:rPr lang="en-US" sz="4400" b="0" u="sng" dirty="0" smtClean="0"/>
              <a:t> </a:t>
            </a:r>
            <a:r>
              <a:rPr lang="en-US" sz="4400" b="0" u="sng" dirty="0"/>
              <a:t>under a </a:t>
            </a:r>
            <a:r>
              <a:rPr lang="en-US" sz="4400" b="0" u="sng" dirty="0">
                <a:solidFill>
                  <a:srgbClr val="FF0000"/>
                </a:solidFill>
              </a:rPr>
              <a:t>state workers’ compensation </a:t>
            </a:r>
            <a:r>
              <a:rPr lang="en-US" sz="4400" b="0" u="sng" dirty="0" smtClean="0">
                <a:solidFill>
                  <a:srgbClr val="FF0000"/>
                </a:solidFill>
              </a:rPr>
              <a:t>law</a:t>
            </a:r>
            <a:endParaRPr lang="en-US" sz="4400" b="0" dirty="0" smtClean="0">
              <a:solidFill>
                <a:srgbClr val="FF0000"/>
              </a:solidFill>
            </a:endParaRPr>
          </a:p>
          <a:p>
            <a:endParaRPr lang="en-US" dirty="0"/>
          </a:p>
        </p:txBody>
      </p:sp>
      <p:pic>
        <p:nvPicPr>
          <p:cNvPr id="1026" name="Picture 2" descr="C:\Users\kienle\AppData\Local\Microsoft\Windows\Temporary Internet Files\Content.IE5\R0T3CVEO\5477787694_e4ebea75d9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1543" y="8119745"/>
            <a:ext cx="3931920" cy="526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62978"/>
      </p:ext>
    </p:extLst>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15682" y="986689"/>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dirty="0" smtClean="0">
                <a:solidFill>
                  <a:schemeClr val="tx1"/>
                </a:solidFill>
              </a:rPr>
              <a:t>Employers Ask…..</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036938" y="3255980"/>
            <a:ext cx="20325806" cy="1600438"/>
          </a:xfrm>
          <a:prstGeom prst="rect">
            <a:avLst/>
          </a:prstGeom>
        </p:spPr>
        <p:txBody>
          <a:bodyPr wrap="square">
            <a:spAutoFit/>
          </a:bodyPr>
          <a:lstStyle/>
          <a:p>
            <a:pPr algn="l"/>
            <a:r>
              <a:rPr lang="en-US" sz="5400" dirty="0" smtClean="0"/>
              <a:t>What Drug Testing Practices </a:t>
            </a:r>
            <a:r>
              <a:rPr lang="en-US" sz="5400" dirty="0" smtClean="0">
                <a:solidFill>
                  <a:srgbClr val="FF0000"/>
                </a:solidFill>
              </a:rPr>
              <a:t>Pass the OSHA Sniff Test</a:t>
            </a:r>
            <a:r>
              <a:rPr lang="en-US" sz="5400" dirty="0" smtClean="0"/>
              <a:t>?</a:t>
            </a:r>
            <a:endParaRPr lang="en-US" sz="5400" dirty="0"/>
          </a:p>
          <a:p>
            <a:pPr algn="l"/>
            <a:endParaRPr lang="en-US" sz="4400" b="0" dirty="0" smtClean="0"/>
          </a:p>
        </p:txBody>
      </p:sp>
      <p:sp>
        <p:nvSpPr>
          <p:cNvPr id="3" name="Rectangle 2"/>
          <p:cNvSpPr/>
          <p:nvPr/>
        </p:nvSpPr>
        <p:spPr>
          <a:xfrm>
            <a:off x="4747098" y="4513634"/>
            <a:ext cx="15136238" cy="6647974"/>
          </a:xfrm>
          <a:prstGeom prst="rect">
            <a:avLst/>
          </a:prstGeom>
        </p:spPr>
        <p:txBody>
          <a:bodyPr wrap="square">
            <a:spAutoFit/>
          </a:bodyPr>
          <a:lstStyle/>
          <a:p>
            <a:r>
              <a:rPr lang="en-US" sz="4800" i="1" dirty="0" smtClean="0"/>
              <a:t>Reasonableness Standard</a:t>
            </a:r>
            <a:r>
              <a:rPr lang="en-US" sz="4800" dirty="0" smtClean="0"/>
              <a:t>:</a:t>
            </a:r>
          </a:p>
          <a:p>
            <a:endParaRPr lang="en-US" sz="4800" b="0" dirty="0"/>
          </a:p>
          <a:p>
            <a:pPr marL="514350" indent="-514350">
              <a:buAutoNum type="arabicPeriod"/>
            </a:pPr>
            <a:r>
              <a:rPr lang="en-US" sz="4800" b="0" dirty="0" smtClean="0"/>
              <a:t>Drug use suspected as cause</a:t>
            </a:r>
          </a:p>
          <a:p>
            <a:pPr marL="514350" indent="-514350">
              <a:buAutoNum type="arabicPeriod"/>
            </a:pPr>
            <a:r>
              <a:rPr lang="en-US" sz="4800" b="0" dirty="0" smtClean="0"/>
              <a:t>Other involved employees tested</a:t>
            </a:r>
          </a:p>
          <a:p>
            <a:pPr marL="514350" indent="-514350">
              <a:buAutoNum type="arabicPeriod"/>
            </a:pPr>
            <a:r>
              <a:rPr lang="en-US" sz="4800" b="0" dirty="0" smtClean="0"/>
              <a:t>Drug test effective to assess “impairment”</a:t>
            </a:r>
          </a:p>
          <a:p>
            <a:pPr marL="514350" indent="-514350">
              <a:buAutoNum type="arabicPeriod"/>
            </a:pPr>
            <a:r>
              <a:rPr lang="en-US" sz="4800" b="0" dirty="0" smtClean="0"/>
              <a:t>Testing for root cause analysis, not discipline</a:t>
            </a:r>
          </a:p>
          <a:p>
            <a:pPr marL="514350" indent="-514350">
              <a:buAutoNum type="arabicPeriod"/>
            </a:pPr>
            <a:r>
              <a:rPr lang="en-US" sz="4800" b="0" dirty="0" smtClean="0"/>
              <a:t>Drug use and injury compatible (repetitive strain</a:t>
            </a:r>
            <a:r>
              <a:rPr lang="en-US" b="0" dirty="0" smtClean="0"/>
              <a:t>)</a:t>
            </a:r>
          </a:p>
          <a:p>
            <a:pPr marL="514350" indent="-514350">
              <a:buAutoNum type="arabicPeriod"/>
            </a:pPr>
            <a:endParaRPr lang="en-US" dirty="0"/>
          </a:p>
          <a:p>
            <a:pPr marL="514350" indent="-514350">
              <a:buAutoNum type="arabicPeriod"/>
            </a:pPr>
            <a:endParaRPr lang="en-US" dirty="0" smtClean="0"/>
          </a:p>
          <a:p>
            <a:r>
              <a:rPr lang="en-US" dirty="0" smtClean="0">
                <a:solidFill>
                  <a:schemeClr val="accent1"/>
                </a:solidFill>
              </a:rPr>
              <a:t>ADA LAWS </a:t>
            </a:r>
            <a:r>
              <a:rPr lang="en-US" dirty="0" smtClean="0"/>
              <a:t>CONTROL PRE-EMPLOYMENT DRUG TESTS</a:t>
            </a:r>
            <a:endParaRPr lang="en-US" dirty="0"/>
          </a:p>
        </p:txBody>
      </p:sp>
    </p:spTree>
    <p:extLst>
      <p:ext uri="{BB962C8B-B14F-4D97-AF65-F5344CB8AC3E}">
        <p14:creationId xmlns:p14="http://schemas.microsoft.com/office/powerpoint/2010/main" val="3944513756"/>
      </p:ext>
    </p:extLst>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15682" y="986689"/>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b="1" dirty="0" smtClean="0">
                <a:solidFill>
                  <a:schemeClr val="tx1"/>
                </a:solidFill>
              </a:rPr>
              <a:t>Employers Ask?</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036938" y="3255980"/>
            <a:ext cx="20325806" cy="6247864"/>
          </a:xfrm>
          <a:prstGeom prst="rect">
            <a:avLst/>
          </a:prstGeom>
        </p:spPr>
        <p:txBody>
          <a:bodyPr wrap="square">
            <a:spAutoFit/>
          </a:bodyPr>
          <a:lstStyle/>
          <a:p>
            <a:pPr algn="l"/>
            <a:r>
              <a:rPr lang="en-US" sz="4800" dirty="0">
                <a:solidFill>
                  <a:schemeClr val="tx1"/>
                </a:solidFill>
              </a:rPr>
              <a:t>Who Must Provide </a:t>
            </a:r>
            <a:r>
              <a:rPr lang="en-US" sz="4800" dirty="0" err="1">
                <a:solidFill>
                  <a:schemeClr val="tx1"/>
                </a:solidFill>
              </a:rPr>
              <a:t>Haz</a:t>
            </a:r>
            <a:r>
              <a:rPr lang="en-US" sz="4800" dirty="0">
                <a:solidFill>
                  <a:schemeClr val="tx1"/>
                </a:solidFill>
              </a:rPr>
              <a:t> </a:t>
            </a:r>
            <a:r>
              <a:rPr lang="en-US" sz="4800" dirty="0" err="1">
                <a:solidFill>
                  <a:schemeClr val="tx1"/>
                </a:solidFill>
              </a:rPr>
              <a:t>Comm</a:t>
            </a:r>
            <a:r>
              <a:rPr lang="en-US" sz="4800" dirty="0">
                <a:solidFill>
                  <a:schemeClr val="tx1"/>
                </a:solidFill>
              </a:rPr>
              <a:t> Training? </a:t>
            </a:r>
            <a:r>
              <a:rPr lang="en-US" sz="4800" dirty="0" smtClean="0">
                <a:solidFill>
                  <a:schemeClr val="tx1"/>
                </a:solidFill>
              </a:rPr>
              <a:t>Client </a:t>
            </a:r>
            <a:r>
              <a:rPr lang="en-US" sz="4800" dirty="0">
                <a:solidFill>
                  <a:schemeClr val="tx1"/>
                </a:solidFill>
              </a:rPr>
              <a:t>or Staffing Agency</a:t>
            </a:r>
            <a:r>
              <a:rPr lang="en-US" sz="4800" dirty="0" smtClean="0">
                <a:solidFill>
                  <a:schemeClr val="tx1"/>
                </a:solidFill>
              </a:rPr>
              <a:t>?</a:t>
            </a:r>
          </a:p>
          <a:p>
            <a:pPr algn="l"/>
            <a:endParaRPr lang="en-US" sz="4400" dirty="0">
              <a:solidFill>
                <a:schemeClr val="tx1"/>
              </a:solidFill>
            </a:endParaRPr>
          </a:p>
          <a:p>
            <a:pPr algn="l"/>
            <a:r>
              <a:rPr lang="en-US" sz="4400" dirty="0" smtClean="0"/>
              <a:t>OSHA</a:t>
            </a:r>
            <a:r>
              <a:rPr lang="en-US" sz="4400" b="0" dirty="0"/>
              <a:t>: Shared responsibility</a:t>
            </a:r>
          </a:p>
          <a:p>
            <a:pPr algn="l"/>
            <a:endParaRPr lang="en-US" sz="4400" b="0" dirty="0"/>
          </a:p>
          <a:p>
            <a:pPr marL="457200" indent="-457200" algn="l">
              <a:buFont typeface="Arial" panose="020B0604020202020204" pitchFamily="34" charset="0"/>
              <a:buChar char="•"/>
            </a:pPr>
            <a:r>
              <a:rPr lang="en-US" sz="4400" dirty="0"/>
              <a:t>Staffing Agency</a:t>
            </a:r>
            <a:r>
              <a:rPr lang="en-US" sz="4400" b="0" dirty="0"/>
              <a:t>: </a:t>
            </a:r>
            <a:r>
              <a:rPr lang="en-US" sz="4400" b="0" dirty="0" smtClean="0"/>
              <a:t>Must train </a:t>
            </a:r>
            <a:r>
              <a:rPr lang="en-US" sz="4400" b="0" dirty="0"/>
              <a:t>about hazardous chemicals in the work area, cover categories of flammability, carcinogenicity 29 CFR 1910.1200 (h)(1)</a:t>
            </a:r>
          </a:p>
          <a:p>
            <a:pPr algn="l"/>
            <a:endParaRPr lang="en-US" sz="4400" b="0" dirty="0"/>
          </a:p>
          <a:p>
            <a:pPr marL="457200" indent="-457200" algn="l">
              <a:buFont typeface="Arial" panose="020B0604020202020204" pitchFamily="34" charset="0"/>
              <a:buChar char="•"/>
            </a:pPr>
            <a:r>
              <a:rPr lang="en-US" sz="4400" dirty="0"/>
              <a:t>Client</a:t>
            </a:r>
            <a:r>
              <a:rPr lang="en-US" sz="4400" b="0" dirty="0"/>
              <a:t>: </a:t>
            </a:r>
            <a:r>
              <a:rPr lang="en-US" sz="4400" b="0" dirty="0" smtClean="0"/>
              <a:t>Specify qualifications for employees, </a:t>
            </a:r>
            <a:r>
              <a:rPr lang="en-US" sz="4400" b="0" dirty="0"/>
              <a:t>train on specific chemicals or personal protective equipment (PPE) and the Safety Data Sheet guidelines</a:t>
            </a:r>
          </a:p>
        </p:txBody>
      </p:sp>
      <p:pic>
        <p:nvPicPr>
          <p:cNvPr id="2050" name="Picture 2" descr="C:\Users\kienle\AppData\Local\Microsoft\Windows\Temporary Internet Files\Content.IE5\VT6A4FPK\M3.297175455_st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1650" y="9936798"/>
            <a:ext cx="4765177"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23035"/>
      </p:ext>
    </p:extLst>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0" y="615553"/>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b="1" dirty="0" smtClean="0">
                <a:solidFill>
                  <a:schemeClr val="tx1"/>
                </a:solidFill>
              </a:rPr>
              <a:t>Employers Ask?</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1683254" y="2907705"/>
            <a:ext cx="21001809" cy="7540526"/>
          </a:xfrm>
          <a:prstGeom prst="rect">
            <a:avLst/>
          </a:prstGeom>
        </p:spPr>
        <p:txBody>
          <a:bodyPr wrap="square">
            <a:spAutoFit/>
          </a:bodyPr>
          <a:lstStyle/>
          <a:p>
            <a:pPr algn="l"/>
            <a:r>
              <a:rPr lang="en-US" sz="4400" dirty="0">
                <a:solidFill>
                  <a:schemeClr val="tx1"/>
                </a:solidFill>
              </a:rPr>
              <a:t>Who Must </a:t>
            </a:r>
            <a:r>
              <a:rPr lang="en-US" sz="4400" dirty="0" smtClean="0">
                <a:solidFill>
                  <a:schemeClr val="tx1"/>
                </a:solidFill>
              </a:rPr>
              <a:t>“Furnish” Personal Protective Equipment? Client? Staffing Agency? </a:t>
            </a:r>
            <a:endParaRPr lang="en-US" sz="4400" b="0" dirty="0"/>
          </a:p>
          <a:p>
            <a:pPr algn="l"/>
            <a:endParaRPr lang="en-US" sz="3600" b="0" dirty="0"/>
          </a:p>
          <a:p>
            <a:pPr algn="l"/>
            <a:r>
              <a:rPr lang="en-US" sz="3600" b="0" dirty="0" smtClean="0">
                <a:solidFill>
                  <a:srgbClr val="FF0000"/>
                </a:solidFill>
              </a:rPr>
              <a:t>FED</a:t>
            </a:r>
            <a:r>
              <a:rPr lang="en-US" sz="3600" b="0" dirty="0" smtClean="0"/>
              <a:t> OSHA: joint obligation to provide </a:t>
            </a:r>
            <a:r>
              <a:rPr lang="en-US" sz="3600" dirty="0" smtClean="0"/>
              <a:t>PPE at no cost  </a:t>
            </a:r>
            <a:r>
              <a:rPr lang="en-US" sz="3600" b="0" dirty="0" smtClean="0"/>
              <a:t>29  CFR 1910</a:t>
            </a:r>
            <a:r>
              <a:rPr lang="en-US" sz="3600" b="0" u="sng" dirty="0" smtClean="0"/>
              <a:t>  </a:t>
            </a:r>
          </a:p>
          <a:p>
            <a:pPr marL="571500" indent="-571500" algn="l">
              <a:buFont typeface="Arial" panose="020B0604020202020204" pitchFamily="34" charset="0"/>
              <a:buChar char="•"/>
            </a:pPr>
            <a:endParaRPr lang="en-US" sz="3600" b="0" u="sng" dirty="0"/>
          </a:p>
          <a:p>
            <a:pPr algn="l"/>
            <a:r>
              <a:rPr lang="en-US" sz="3600" b="0" dirty="0" smtClean="0">
                <a:solidFill>
                  <a:srgbClr val="FF0000"/>
                </a:solidFill>
              </a:rPr>
              <a:t>CAL</a:t>
            </a:r>
            <a:r>
              <a:rPr lang="en-US" sz="3600" b="0" dirty="0" smtClean="0"/>
              <a:t> OSHA:  </a:t>
            </a:r>
            <a:r>
              <a:rPr lang="en-US" sz="3600" b="0" u="sng" dirty="0" smtClean="0"/>
              <a:t>no Title 8 standard requires employer </a:t>
            </a:r>
            <a:r>
              <a:rPr lang="en-US" sz="3600" u="sng" dirty="0" smtClean="0"/>
              <a:t>to pay</a:t>
            </a:r>
            <a:r>
              <a:rPr lang="en-US" sz="3600" b="0" u="sng" dirty="0" smtClean="0"/>
              <a:t>; </a:t>
            </a:r>
            <a:r>
              <a:rPr lang="en-US" sz="3600" b="0" i="1" u="sng" dirty="0" smtClean="0"/>
              <a:t>Bendix Forest Products Corp v. OSHA (1979) 25 Cal.3</a:t>
            </a:r>
            <a:r>
              <a:rPr lang="en-US" sz="3600" b="0" i="1" u="sng" baseline="30000" dirty="0" smtClean="0"/>
              <a:t>rd</a:t>
            </a:r>
            <a:r>
              <a:rPr lang="en-US" sz="3600" b="0" i="1" u="sng" dirty="0" smtClean="0"/>
              <a:t> 465; rule not yet final </a:t>
            </a:r>
          </a:p>
          <a:p>
            <a:pPr algn="l"/>
            <a:endParaRPr lang="en-US" sz="3600" b="0" dirty="0" smtClean="0"/>
          </a:p>
          <a:p>
            <a:pPr algn="l"/>
            <a:endParaRPr lang="en-US" sz="3600" b="0" dirty="0"/>
          </a:p>
          <a:p>
            <a:pPr algn="l"/>
            <a:endParaRPr lang="en-US" sz="3600" b="0" dirty="0"/>
          </a:p>
          <a:p>
            <a:pPr algn="l"/>
            <a:r>
              <a:rPr lang="en-US" sz="3600" dirty="0" smtClean="0"/>
              <a:t>Exceptions</a:t>
            </a:r>
            <a:r>
              <a:rPr lang="en-US" sz="3600" b="0" dirty="0" smtClean="0"/>
              <a:t>: Employee </a:t>
            </a:r>
            <a:r>
              <a:rPr lang="en-US" sz="3600" b="0" dirty="0"/>
              <a:t>has </a:t>
            </a:r>
            <a:r>
              <a:rPr lang="en-US" sz="3600" b="0" dirty="0" smtClean="0"/>
              <a:t>PPE/steel-toe </a:t>
            </a:r>
            <a:r>
              <a:rPr lang="en-US" sz="3600" b="0" dirty="0"/>
              <a:t>shoes or steel-toe </a:t>
            </a:r>
            <a:r>
              <a:rPr lang="en-US" sz="3600" b="0" dirty="0" smtClean="0"/>
              <a:t>boots/RX </a:t>
            </a:r>
            <a:r>
              <a:rPr lang="en-US" sz="3600" b="0" dirty="0"/>
              <a:t>safety </a:t>
            </a:r>
            <a:r>
              <a:rPr lang="en-US" sz="3600" b="0" dirty="0" smtClean="0"/>
              <a:t>eyewear/everyday </a:t>
            </a:r>
            <a:r>
              <a:rPr lang="en-US" sz="3600" b="0" dirty="0"/>
              <a:t>clothing, such as long-sleeve shirts, long pants, street shoes, and normal work boots or ordinary weather protection </a:t>
            </a:r>
          </a:p>
        </p:txBody>
      </p:sp>
      <p:pic>
        <p:nvPicPr>
          <p:cNvPr id="6" name="Picture 5">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45A7354A-6AEA-AD47-A410-A083C6B20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1327" y="10050811"/>
            <a:ext cx="5643146" cy="3436589"/>
          </a:xfrm>
          <a:prstGeom prst="rect">
            <a:avLst/>
          </a:prstGeom>
        </p:spPr>
      </p:pic>
    </p:spTree>
    <p:extLst>
      <p:ext uri="{BB962C8B-B14F-4D97-AF65-F5344CB8AC3E}">
        <p14:creationId xmlns:p14="http://schemas.microsoft.com/office/powerpoint/2010/main" val="640129525"/>
      </p:ext>
    </p:extLst>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endParaRPr sz="8000" dirty="0">
              <a:solidFill>
                <a:schemeClr val="tx1"/>
              </a:solidFill>
            </a:endParaRPr>
          </a:p>
        </p:txBody>
      </p:sp>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7842" y="1009548"/>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b="1" dirty="0">
                <a:solidFill>
                  <a:schemeClr val="tx1"/>
                </a:solidFill>
              </a:rPr>
              <a:t>OSHA’s Enforcement Focus on Staffing Agencies</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029098" y="3255980"/>
            <a:ext cx="20325806" cy="6863417"/>
          </a:xfrm>
          <a:prstGeom prst="rect">
            <a:avLst/>
          </a:prstGeom>
        </p:spPr>
        <p:txBody>
          <a:bodyPr wrap="square">
            <a:spAutoFit/>
          </a:bodyPr>
          <a:lstStyle/>
          <a:p>
            <a:pPr marL="742950" indent="-742950" algn="l">
              <a:buFont typeface="+mj-lt"/>
              <a:buAutoNum type="arabicPeriod"/>
            </a:pPr>
            <a:r>
              <a:rPr lang="en-US" sz="4400" b="0" dirty="0"/>
              <a:t>Staffing agency's actual or constructive knowledge of the worksite's hazards (exercise of reasonable diligence)]</a:t>
            </a:r>
          </a:p>
          <a:p>
            <a:pPr marL="742950" indent="-742950" algn="l">
              <a:buFont typeface="+mj-lt"/>
              <a:buAutoNum type="arabicPeriod"/>
            </a:pPr>
            <a:endParaRPr lang="en-US" sz="4400" b="0" dirty="0"/>
          </a:p>
          <a:p>
            <a:pPr marL="742950" indent="-742950" algn="l">
              <a:buFont typeface="+mj-lt"/>
              <a:buAutoNum type="arabicPeriod"/>
            </a:pPr>
            <a:r>
              <a:rPr lang="en-US" sz="4400" b="0" dirty="0"/>
              <a:t>Staffing contract terms – Defined responsibilities for training/PPE</a:t>
            </a:r>
          </a:p>
          <a:p>
            <a:pPr marL="742950" indent="-742950" algn="l">
              <a:buFont typeface="+mj-lt"/>
              <a:buAutoNum type="arabicPeriod"/>
            </a:pPr>
            <a:endParaRPr lang="en-US" sz="4400" b="0" dirty="0"/>
          </a:p>
          <a:p>
            <a:pPr marL="742950" indent="-742950" algn="l">
              <a:buFont typeface="+mj-lt"/>
              <a:buAutoNum type="arabicPeriod"/>
            </a:pPr>
            <a:r>
              <a:rPr lang="en-US" sz="4400" b="0" dirty="0"/>
              <a:t>Level of staffing agency contact with temporary workers</a:t>
            </a:r>
          </a:p>
          <a:p>
            <a:pPr marL="742950" indent="-742950" algn="l">
              <a:buFont typeface="+mj-lt"/>
              <a:buAutoNum type="arabicPeriod"/>
            </a:pPr>
            <a:endParaRPr lang="en-US" sz="4400" b="0" dirty="0"/>
          </a:p>
          <a:p>
            <a:pPr marL="742950" indent="-742950" algn="l">
              <a:buFont typeface="+mj-lt"/>
              <a:buAutoNum type="arabicPeriod"/>
            </a:pPr>
            <a:r>
              <a:rPr lang="en-US" sz="4400" b="0" dirty="0"/>
              <a:t>System to address complaints or </a:t>
            </a:r>
            <a:r>
              <a:rPr lang="en-US" sz="4400" b="0" dirty="0" smtClean="0"/>
              <a:t>concerns</a:t>
            </a:r>
          </a:p>
          <a:p>
            <a:pPr marL="742950" indent="-742950" algn="l">
              <a:buFont typeface="+mj-lt"/>
              <a:buAutoNum type="arabicPeriod"/>
            </a:pPr>
            <a:endParaRPr lang="en-US" sz="4400" b="0" dirty="0"/>
          </a:p>
          <a:p>
            <a:pPr algn="l"/>
            <a:endParaRPr lang="en-US" sz="4400" b="0" dirty="0"/>
          </a:p>
        </p:txBody>
      </p:sp>
      <p:pic>
        <p:nvPicPr>
          <p:cNvPr id="3074" name="Picture 2" descr="C:\Users\kienle\AppData\Local\Microsoft\Windows\Temporary Internet Files\Content.IE5\LA5QDABP\mcol-magnifying-glas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05450" y="7199313"/>
            <a:ext cx="7863840" cy="622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146931"/>
      </p:ext>
    </p:extLst>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endParaRPr sz="8000" dirty="0">
              <a:solidFill>
                <a:schemeClr val="tx1"/>
              </a:solidFill>
            </a:endParaRPr>
          </a:p>
        </p:txBody>
      </p:sp>
      <p:sp>
        <p:nvSpPr>
          <p:cNvPr id="4" name="Image Slide">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B35A4317-94D1-064F-AEF3-0589A2F2A18C}"/>
              </a:ext>
            </a:extLst>
          </p:cNvPr>
          <p:cNvSpPr txBox="1"/>
          <p:nvPr/>
        </p:nvSpPr>
        <p:spPr>
          <a:xfrm>
            <a:off x="7842" y="1009548"/>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b="1" dirty="0">
                <a:solidFill>
                  <a:schemeClr val="tx1"/>
                </a:solidFill>
              </a:rPr>
              <a:t>How Staffing Agencies Can Avoid OSHA Violations</a:t>
            </a:r>
            <a:endParaRPr sz="8000" dirty="0">
              <a:solidFill>
                <a:schemeClr val="tx1"/>
              </a:solidFill>
            </a:endParaRPr>
          </a:p>
        </p:txBody>
      </p:sp>
      <p:sp>
        <p:nvSpPr>
          <p:cNvPr id="5" name="Rectangle 4">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98689C04-D6F6-8E44-A17C-EF242BE6D9AF}"/>
              </a:ext>
            </a:extLst>
          </p:cNvPr>
          <p:cNvSpPr/>
          <p:nvPr/>
        </p:nvSpPr>
        <p:spPr>
          <a:xfrm>
            <a:off x="2305051" y="3233120"/>
            <a:ext cx="19773900" cy="7540526"/>
          </a:xfrm>
          <a:prstGeom prst="rect">
            <a:avLst/>
          </a:prstGeom>
        </p:spPr>
        <p:txBody>
          <a:bodyPr wrap="square">
            <a:spAutoFit/>
          </a:bodyPr>
          <a:lstStyle/>
          <a:p>
            <a:pPr marL="457200" indent="-457200" algn="l">
              <a:buFont typeface="Arial" panose="020B0604020202020204" pitchFamily="34" charset="0"/>
              <a:buChar char="•"/>
            </a:pPr>
            <a:r>
              <a:rPr lang="en-US" sz="4400" b="0" dirty="0">
                <a:solidFill>
                  <a:srgbClr val="FF0000"/>
                </a:solidFill>
              </a:rPr>
              <a:t>Establish</a:t>
            </a:r>
            <a:r>
              <a:rPr lang="en-US" sz="4400" b="0" dirty="0"/>
              <a:t> Clear Job Descriptions/Limitations</a:t>
            </a:r>
          </a:p>
          <a:p>
            <a:pPr marL="457200" indent="-457200" algn="l">
              <a:buFont typeface="Arial" panose="020B0604020202020204" pitchFamily="34" charset="0"/>
              <a:buChar char="•"/>
            </a:pPr>
            <a:endParaRPr lang="en-US" sz="4400" b="0" dirty="0"/>
          </a:p>
          <a:p>
            <a:pPr marL="457200" indent="-457200" algn="l">
              <a:buFont typeface="Arial" panose="020B0604020202020204" pitchFamily="34" charset="0"/>
              <a:buChar char="•"/>
            </a:pPr>
            <a:r>
              <a:rPr lang="en-US" sz="4400" b="0" dirty="0">
                <a:solidFill>
                  <a:srgbClr val="FF0000"/>
                </a:solidFill>
              </a:rPr>
              <a:t>Identify</a:t>
            </a:r>
            <a:r>
              <a:rPr lang="en-US" sz="4400" b="0" dirty="0"/>
              <a:t> Key Hazards and Protections </a:t>
            </a:r>
          </a:p>
          <a:p>
            <a:pPr marL="457200" indent="-457200" algn="l">
              <a:buFont typeface="Arial" panose="020B0604020202020204" pitchFamily="34" charset="0"/>
              <a:buChar char="•"/>
            </a:pPr>
            <a:endParaRPr lang="en-US" sz="4400" b="0" dirty="0"/>
          </a:p>
          <a:p>
            <a:pPr marL="457200" indent="-457200" algn="l">
              <a:buFont typeface="Arial" panose="020B0604020202020204" pitchFamily="34" charset="0"/>
              <a:buChar char="•"/>
            </a:pPr>
            <a:r>
              <a:rPr lang="en-US" sz="4400" b="0" dirty="0">
                <a:solidFill>
                  <a:srgbClr val="FF0000"/>
                </a:solidFill>
              </a:rPr>
              <a:t>Review</a:t>
            </a:r>
            <a:r>
              <a:rPr lang="en-US" sz="4400" b="0" dirty="0"/>
              <a:t> and update a checklist to address foreseeable safety and health concerns at client workplaces.</a:t>
            </a:r>
          </a:p>
          <a:p>
            <a:pPr marL="457200" indent="-457200" algn="l">
              <a:buFont typeface="Arial" panose="020B0604020202020204" pitchFamily="34" charset="0"/>
              <a:buChar char="•"/>
            </a:pPr>
            <a:endParaRPr lang="en-US" sz="4400" b="0" dirty="0"/>
          </a:p>
          <a:p>
            <a:pPr marL="457200" indent="-457200" algn="l">
              <a:buFont typeface="Arial" panose="020B0604020202020204" pitchFamily="34" charset="0"/>
              <a:buChar char="•"/>
            </a:pPr>
            <a:r>
              <a:rPr lang="en-US" sz="4400" b="0" dirty="0">
                <a:solidFill>
                  <a:srgbClr val="FF0000"/>
                </a:solidFill>
              </a:rPr>
              <a:t>Use</a:t>
            </a:r>
            <a:r>
              <a:rPr lang="en-US" sz="4400" b="0" dirty="0"/>
              <a:t> checklist for initial and periodic safety and health inspections</a:t>
            </a:r>
          </a:p>
          <a:p>
            <a:pPr marL="457200" indent="-457200" algn="l">
              <a:buFont typeface="Arial" panose="020B0604020202020204" pitchFamily="34" charset="0"/>
              <a:buChar char="•"/>
            </a:pPr>
            <a:endParaRPr lang="en-US" sz="4400" b="0" dirty="0"/>
          </a:p>
          <a:p>
            <a:pPr marL="457200" indent="-457200" algn="l">
              <a:buFont typeface="Arial" panose="020B0604020202020204" pitchFamily="34" charset="0"/>
              <a:buChar char="•"/>
            </a:pPr>
            <a:r>
              <a:rPr lang="en-US" sz="4400" b="0" dirty="0" smtClean="0">
                <a:solidFill>
                  <a:srgbClr val="FF0000"/>
                </a:solidFill>
              </a:rPr>
              <a:t>Require</a:t>
            </a:r>
            <a:r>
              <a:rPr lang="en-US" sz="4400" b="0" dirty="0" smtClean="0"/>
              <a:t> Sign </a:t>
            </a:r>
            <a:r>
              <a:rPr lang="en-US" sz="4400" b="0" dirty="0"/>
              <a:t>Offs </a:t>
            </a:r>
            <a:r>
              <a:rPr lang="en-US" sz="4400" b="0" dirty="0" smtClean="0"/>
              <a:t>by workers on their Site </a:t>
            </a:r>
            <a:r>
              <a:rPr lang="en-US" sz="4400" b="0" dirty="0"/>
              <a:t>Specific Training</a:t>
            </a:r>
          </a:p>
          <a:p>
            <a:pPr algn="l"/>
            <a:endParaRPr lang="en-US" sz="4400" b="0" dirty="0"/>
          </a:p>
        </p:txBody>
      </p:sp>
      <p:pic>
        <p:nvPicPr>
          <p:cNvPr id="4098" name="Picture 2" descr="C:\Users\kienle\AppData\Local\Microsoft\Windows\Temporary Internet Files\Content.IE5\JIX1B9L7\checklis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6518" y="9196306"/>
            <a:ext cx="4206240" cy="315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101592"/>
      </p:ext>
    </p:extLst>
  </p:cSld>
  <p:clrMapOvr>
    <a:masterClrMapping/>
  </p:clrMapOvr>
  <p:transition xmlns:p14="http://schemas.microsoft.com/office/powerpoint/2010/mai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dirty="0">
                <a:solidFill>
                  <a:schemeClr val="tx1"/>
                </a:solidFill>
              </a:rPr>
              <a:t>Questions?</a:t>
            </a:r>
            <a:endParaRPr sz="80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929" y="2922766"/>
            <a:ext cx="10948283" cy="8101729"/>
          </a:xfrm>
          <a:prstGeom prst="rect">
            <a:avLst/>
          </a:prstGeom>
        </p:spPr>
      </p:pic>
    </p:spTree>
    <p:extLst>
      <p:ext uri="{BB962C8B-B14F-4D97-AF65-F5344CB8AC3E}">
        <p14:creationId xmlns:p14="http://schemas.microsoft.com/office/powerpoint/2010/main" val="91852705"/>
      </p:ext>
    </p:extLst>
  </p:cSld>
  <p:clrMapOvr>
    <a:masterClrMapping/>
  </p:clrMapOvr>
  <p:transition xmlns:p14="http://schemas.microsoft.com/office/powerpoint/2010/mai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4F734F2-4CA3-439F-B35B-A8F94177DCF7}"/>
              </a:ext>
            </a:extLst>
          </p:cNvPr>
          <p:cNvSpPr txBox="1">
            <a:spLocks/>
          </p:cNvSpPr>
          <p:nvPr/>
        </p:nvSpPr>
        <p:spPr>
          <a:xfrm>
            <a:off x="0" y="607325"/>
            <a:ext cx="24384000" cy="289181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b="1" dirty="0" smtClean="0">
                <a:latin typeface="Avenir Medium"/>
                <a:cs typeface="Avenir Medium"/>
              </a:rPr>
              <a:t>Two Issues</a:t>
            </a:r>
            <a:endParaRPr lang="en-US" b="1" dirty="0">
              <a:latin typeface="Avenir Medium"/>
              <a:cs typeface="Avenir Medium"/>
            </a:endParaRPr>
          </a:p>
        </p:txBody>
      </p:sp>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549274" y="3066930"/>
            <a:ext cx="23193751" cy="6381696"/>
          </a:xfrm>
          <a:prstGeom prst="rect">
            <a:avLst/>
          </a:prstGeom>
        </p:spPr>
        <p:txBody>
          <a:bodyPr>
            <a:norm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buFontTx/>
              <a:buNone/>
            </a:pPr>
            <a:r>
              <a:rPr lang="en-US" sz="6000" dirty="0" smtClean="0"/>
              <a:t>• Impact on Marijuana on the workplace </a:t>
            </a:r>
          </a:p>
          <a:p>
            <a:pPr marL="0" indent="0">
              <a:buFontTx/>
              <a:buNone/>
            </a:pPr>
            <a:r>
              <a:rPr lang="en-US" sz="6000" dirty="0" smtClean="0"/>
              <a:t>• Growth of placements in the Cannabis Industry</a:t>
            </a:r>
          </a:p>
          <a:p>
            <a:pPr marL="0" indent="0">
              <a:buFontTx/>
              <a:buNone/>
              <a:tabLst>
                <a:tab pos="519113" algn="l"/>
              </a:tabLst>
            </a:pPr>
            <a:r>
              <a:rPr lang="en-US" sz="1800" dirty="0" smtClean="0"/>
              <a:t>	</a:t>
            </a:r>
            <a:r>
              <a:rPr lang="en-US" sz="6000" dirty="0" smtClean="0"/>
              <a:t>They are intertwined-the more the drug becomes legal…the more 	people will use it…the more you will find it in your workplace…</a:t>
            </a:r>
            <a:endParaRPr lang="en-US" sz="6000" dirty="0"/>
          </a:p>
        </p:txBody>
      </p:sp>
    </p:spTree>
    <p:extLst>
      <p:ext uri="{BB962C8B-B14F-4D97-AF65-F5344CB8AC3E}">
        <p14:creationId xmlns:p14="http://schemas.microsoft.com/office/powerpoint/2010/main" val="3857220031"/>
      </p:ext>
    </p:extLst>
  </p:cSld>
  <p:clrMapOvr>
    <a:masterClrMapping/>
  </p:clrMapOvr>
  <p:transition xmlns:p14="http://schemas.microsoft.com/office/powerpoint/2010/mai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549274" y="1579935"/>
            <a:ext cx="21937589" cy="9014920"/>
          </a:xfrm>
          <a:prstGeom prst="rect">
            <a:avLst/>
          </a:prstGeom>
        </p:spPr>
        <p:txBody>
          <a:bodyPr>
            <a:normAutofit fontScale="40000" lnSpcReduction="20000"/>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buNone/>
            </a:pPr>
            <a:r>
              <a:rPr lang="en-US" sz="15000" dirty="0">
                <a:solidFill>
                  <a:schemeClr val="tx1"/>
                </a:solidFill>
              </a:rPr>
              <a:t>More than a quarter of Americans now live in areas that allow some form of legal cannabis for either medical or recreational use. Legal marijuana is becoming big business</a:t>
            </a:r>
            <a:r>
              <a:rPr lang="en-US" sz="12600" dirty="0">
                <a:solidFill>
                  <a:schemeClr val="tx1"/>
                </a:solidFill>
              </a:rPr>
              <a:t>. </a:t>
            </a:r>
            <a:endParaRPr lang="en-US" sz="12600" dirty="0" smtClean="0">
              <a:solidFill>
                <a:schemeClr val="tx1"/>
              </a:solidFill>
            </a:endParaRPr>
          </a:p>
          <a:p>
            <a:pPr marL="0" indent="0">
              <a:buNone/>
            </a:pPr>
            <a:r>
              <a:rPr lang="en-US" sz="12600" dirty="0">
                <a:solidFill>
                  <a:schemeClr val="tx1"/>
                </a:solidFill>
              </a:rPr>
              <a:t>Retail </a:t>
            </a:r>
            <a:r>
              <a:rPr lang="en-US" sz="12600" dirty="0" smtClean="0">
                <a:solidFill>
                  <a:schemeClr val="tx1"/>
                </a:solidFill>
              </a:rPr>
              <a:t>sales</a:t>
            </a:r>
            <a:br>
              <a:rPr lang="en-US" sz="12600" dirty="0" smtClean="0">
                <a:solidFill>
                  <a:schemeClr val="tx1"/>
                </a:solidFill>
              </a:rPr>
            </a:br>
            <a:r>
              <a:rPr lang="en-US" sz="12600" dirty="0" smtClean="0">
                <a:solidFill>
                  <a:schemeClr val="tx1"/>
                </a:solidFill>
              </a:rPr>
              <a:t>2016 </a:t>
            </a:r>
            <a:r>
              <a:rPr lang="en-US" sz="12600" dirty="0">
                <a:solidFill>
                  <a:schemeClr val="tx1"/>
                </a:solidFill>
              </a:rPr>
              <a:t>more than $6.5 billion</a:t>
            </a:r>
            <a:r>
              <a:rPr lang="en-US" sz="12600" dirty="0" smtClean="0">
                <a:solidFill>
                  <a:schemeClr val="tx1"/>
                </a:solidFill>
              </a:rPr>
              <a:t>.</a:t>
            </a:r>
            <a:br>
              <a:rPr lang="en-US" sz="12600" dirty="0" smtClean="0">
                <a:solidFill>
                  <a:schemeClr val="tx1"/>
                </a:solidFill>
              </a:rPr>
            </a:br>
            <a:r>
              <a:rPr lang="en-US" sz="12600" dirty="0" smtClean="0">
                <a:solidFill>
                  <a:schemeClr val="tx1"/>
                </a:solidFill>
              </a:rPr>
              <a:t>2017 </a:t>
            </a:r>
            <a:r>
              <a:rPr lang="en-US" sz="12600" dirty="0">
                <a:solidFill>
                  <a:schemeClr val="tx1"/>
                </a:solidFill>
              </a:rPr>
              <a:t>almost 10 </a:t>
            </a:r>
            <a:r>
              <a:rPr lang="en-US" sz="12600" dirty="0" smtClean="0">
                <a:solidFill>
                  <a:schemeClr val="tx1"/>
                </a:solidFill>
              </a:rPr>
              <a:t>million</a:t>
            </a:r>
            <a:br>
              <a:rPr lang="en-US" sz="12600" dirty="0" smtClean="0">
                <a:solidFill>
                  <a:schemeClr val="tx1"/>
                </a:solidFill>
              </a:rPr>
            </a:br>
            <a:r>
              <a:rPr lang="en-US" sz="12600" dirty="0" smtClean="0">
                <a:solidFill>
                  <a:schemeClr val="tx1"/>
                </a:solidFill>
              </a:rPr>
              <a:t>2018 </a:t>
            </a:r>
            <a:r>
              <a:rPr lang="en-US" sz="12600" dirty="0">
                <a:solidFill>
                  <a:schemeClr val="tx1"/>
                </a:solidFill>
              </a:rPr>
              <a:t>13.5 </a:t>
            </a:r>
            <a:r>
              <a:rPr lang="en-US" sz="12600" dirty="0" smtClean="0">
                <a:solidFill>
                  <a:schemeClr val="tx1"/>
                </a:solidFill>
              </a:rPr>
              <a:t>billion</a:t>
            </a:r>
            <a:br>
              <a:rPr lang="en-US" sz="12600" dirty="0" smtClean="0">
                <a:solidFill>
                  <a:schemeClr val="tx1"/>
                </a:solidFill>
              </a:rPr>
            </a:br>
            <a:r>
              <a:rPr lang="en-US" sz="12600" dirty="0" smtClean="0">
                <a:solidFill>
                  <a:schemeClr val="tx1"/>
                </a:solidFill>
              </a:rPr>
              <a:t>2021</a:t>
            </a:r>
            <a:r>
              <a:rPr lang="en-US" sz="12600" dirty="0">
                <a:solidFill>
                  <a:schemeClr val="tx1"/>
                </a:solidFill>
              </a:rPr>
              <a:t>- estimated to be near 17 </a:t>
            </a:r>
            <a:r>
              <a:rPr lang="en-US" sz="12600" dirty="0" smtClean="0">
                <a:solidFill>
                  <a:schemeClr val="tx1"/>
                </a:solidFill>
              </a:rPr>
              <a:t>billion</a:t>
            </a:r>
            <a:br>
              <a:rPr lang="en-US" sz="12600" dirty="0" smtClean="0">
                <a:solidFill>
                  <a:schemeClr val="tx1"/>
                </a:solidFill>
              </a:rPr>
            </a:br>
            <a:r>
              <a:rPr lang="en-US" sz="12600" dirty="0" smtClean="0">
                <a:solidFill>
                  <a:schemeClr val="tx1"/>
                </a:solidFill>
              </a:rPr>
              <a:t>2025</a:t>
            </a:r>
            <a:r>
              <a:rPr lang="en-US" sz="12600" dirty="0">
                <a:solidFill>
                  <a:schemeClr val="tx1"/>
                </a:solidFill>
              </a:rPr>
              <a:t>- estimated to be near 25 </a:t>
            </a:r>
            <a:r>
              <a:rPr lang="en-US" sz="12600" dirty="0" smtClean="0">
                <a:solidFill>
                  <a:schemeClr val="tx1"/>
                </a:solidFill>
              </a:rPr>
              <a:t>Billion</a:t>
            </a:r>
            <a:br>
              <a:rPr lang="en-US" sz="12600" dirty="0" smtClean="0">
                <a:solidFill>
                  <a:schemeClr val="tx1"/>
                </a:solidFill>
              </a:rPr>
            </a:br>
            <a:endParaRPr lang="en-US" sz="12600" dirty="0">
              <a:solidFill>
                <a:schemeClr val="tx1"/>
              </a:solidFill>
            </a:endParaRPr>
          </a:p>
          <a:p>
            <a:pPr marL="0" indent="0">
              <a:buNone/>
            </a:pPr>
            <a:r>
              <a:rPr lang="en-US" sz="9000" dirty="0"/>
              <a:t>According to Marijuana Business Daily's newest report, "Marijuana Business </a:t>
            </a:r>
            <a:r>
              <a:rPr lang="en-US" sz="9000" dirty="0" err="1"/>
              <a:t>Factbook</a:t>
            </a:r>
            <a:r>
              <a:rPr lang="en-US" sz="9000" dirty="0"/>
              <a:t> 2017</a:t>
            </a:r>
          </a:p>
          <a:p>
            <a:pPr marL="0" indent="0">
              <a:buNone/>
            </a:pPr>
            <a:endParaRPr lang="en-US" sz="6000" dirty="0">
              <a:solidFill>
                <a:srgbClr val="012A62"/>
              </a:solidFill>
            </a:endParaRPr>
          </a:p>
          <a:p>
            <a:pPr marL="0" indent="0">
              <a:buFontTx/>
              <a:buNone/>
            </a:pPr>
            <a:endParaRPr lang="en-US" sz="6000" dirty="0">
              <a:solidFill>
                <a:srgbClr val="012A62"/>
              </a:solidFill>
            </a:endParaRPr>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15455946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Rectangle"/>
          <p:cNvSpPr/>
          <p:nvPr/>
        </p:nvSpPr>
        <p:spPr>
          <a:xfrm>
            <a:off x="-76200" y="4189511"/>
            <a:ext cx="24536400" cy="5775624"/>
          </a:xfrm>
          <a:prstGeom prst="rect">
            <a:avLst/>
          </a:prstGeom>
          <a:solidFill>
            <a:srgbClr val="00447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36" name="Legal Heavy Hitters—In-House Attorneys From the…"/>
          <p:cNvSpPr txBox="1"/>
          <p:nvPr/>
        </p:nvSpPr>
        <p:spPr>
          <a:xfrm>
            <a:off x="-311564" y="4388798"/>
            <a:ext cx="24267857" cy="49384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1300"/>
              </a:spcBef>
              <a:defRPr sz="5100" b="0">
                <a:solidFill>
                  <a:srgbClr val="FFFFFF"/>
                </a:solidFill>
                <a:latin typeface="Univers 65 Bold"/>
                <a:ea typeface="Univers 65 Bold"/>
                <a:cs typeface="Univers 65 Bold"/>
                <a:sym typeface="Univers 65 Bold"/>
              </a:defRPr>
            </a:pPr>
            <a:r>
              <a:rPr lang="en-US" sz="5400" dirty="0"/>
              <a:t>Presenters</a:t>
            </a:r>
            <a:endParaRPr sz="5400" dirty="0"/>
          </a:p>
          <a:p>
            <a:pPr marL="1143000" lvl="1" indent="0" algn="l" defTabSz="457200">
              <a:lnSpc>
                <a:spcPct val="120000"/>
              </a:lnSpc>
              <a:spcBef>
                <a:spcPts val="900"/>
              </a:spcBef>
              <a:defRPr sz="3200" b="0">
                <a:solidFill>
                  <a:srgbClr val="FFFFFF"/>
                </a:solidFill>
                <a:latin typeface="Univers 55 Roman"/>
                <a:ea typeface="Univers 55 Roman"/>
                <a:cs typeface="Univers 55 Roman"/>
                <a:sym typeface="Univers 55 Roman"/>
              </a:defRPr>
            </a:pPr>
            <a:r>
              <a:rPr lang="en-US" sz="5400" dirty="0">
                <a:latin typeface="Univers 65 Bold"/>
                <a:ea typeface="Univers 65 Bold"/>
                <a:cs typeface="Univers 65 Bold"/>
                <a:sym typeface="Univers 65 Bold"/>
              </a:rPr>
              <a:t>Eric</a:t>
            </a:r>
            <a:r>
              <a:rPr sz="5400" dirty="0">
                <a:latin typeface="Univers 65 Bold"/>
                <a:ea typeface="Univers 65 Bold"/>
                <a:cs typeface="Univers 65 Bold"/>
                <a:sym typeface="Univers 65 Bold"/>
              </a:rPr>
              <a:t> </a:t>
            </a:r>
            <a:r>
              <a:rPr lang="en-US" sz="5400" dirty="0">
                <a:latin typeface="Univers 65 Bold"/>
                <a:ea typeface="Univers 65 Bold"/>
                <a:cs typeface="Univers 65 Bold"/>
                <a:sym typeface="Univers 65 Bold"/>
              </a:rPr>
              <a:t>J</a:t>
            </a:r>
            <a:r>
              <a:rPr sz="5400" dirty="0">
                <a:latin typeface="Univers 65 Bold"/>
                <a:ea typeface="Univers 65 Bold"/>
                <a:cs typeface="Univers 65 Bold"/>
                <a:sym typeface="Univers 65 Bold"/>
              </a:rPr>
              <a:t>. </a:t>
            </a:r>
            <a:r>
              <a:rPr lang="en-US" sz="5400" dirty="0">
                <a:latin typeface="Univers 65 Bold"/>
                <a:ea typeface="Univers 65 Bold"/>
                <a:cs typeface="Univers 65 Bold"/>
                <a:sym typeface="Univers 65 Bold"/>
              </a:rPr>
              <a:t>Janson</a:t>
            </a:r>
            <a:r>
              <a:rPr sz="5400" dirty="0">
                <a:latin typeface="Univers 65 Bold"/>
                <a:ea typeface="Univers 65 Bold"/>
                <a:cs typeface="Univers 65 Bold"/>
                <a:sym typeface="Univers 65 Bold"/>
              </a:rPr>
              <a:t>., Esq.,</a:t>
            </a:r>
            <a:r>
              <a:rPr sz="5400" dirty="0"/>
              <a:t> </a:t>
            </a:r>
            <a:r>
              <a:rPr lang="en-US" sz="5400" dirty="0"/>
              <a:t>Partne</a:t>
            </a:r>
            <a:r>
              <a:rPr sz="5400" dirty="0"/>
              <a:t>r,</a:t>
            </a:r>
            <a:r>
              <a:rPr lang="en-US" sz="5400" dirty="0"/>
              <a:t> Seyfarth Shaw LLP </a:t>
            </a:r>
            <a:endParaRPr sz="5400" dirty="0"/>
          </a:p>
          <a:p>
            <a:pPr marL="1143000" lvl="1" indent="0" algn="l" defTabSz="457200">
              <a:lnSpc>
                <a:spcPct val="120000"/>
              </a:lnSpc>
              <a:spcBef>
                <a:spcPts val="900"/>
              </a:spcBef>
              <a:defRPr sz="3200" b="0">
                <a:solidFill>
                  <a:srgbClr val="FFFFFF"/>
                </a:solidFill>
                <a:latin typeface="Univers 55 Roman"/>
                <a:ea typeface="Univers 55 Roman"/>
                <a:cs typeface="Univers 55 Roman"/>
                <a:sym typeface="Univers 55 Roman"/>
              </a:defRPr>
            </a:pPr>
            <a:r>
              <a:rPr lang="en-US" sz="5400" dirty="0">
                <a:latin typeface="Univers 65 Bold"/>
                <a:ea typeface="Univers 65 Bold"/>
                <a:cs typeface="Univers 65 Bold"/>
                <a:sym typeface="Univers 65 Bold"/>
              </a:rPr>
              <a:t>Jenifer L. Kienle</a:t>
            </a:r>
            <a:r>
              <a:rPr sz="5400" dirty="0">
                <a:latin typeface="Univers 65 Bold"/>
                <a:ea typeface="Univers 65 Bold"/>
                <a:cs typeface="Univers 65 Bold"/>
                <a:sym typeface="Univers 65 Bold"/>
              </a:rPr>
              <a:t>, Esq.,</a:t>
            </a:r>
            <a:r>
              <a:rPr sz="5400" dirty="0"/>
              <a:t> </a:t>
            </a:r>
            <a:r>
              <a:rPr lang="en-US" sz="5400" dirty="0"/>
              <a:t>Partner</a:t>
            </a:r>
            <a:r>
              <a:rPr sz="5400" dirty="0"/>
              <a:t>, </a:t>
            </a:r>
            <a:r>
              <a:rPr lang="en-US" sz="5400" dirty="0"/>
              <a:t>Lewis Brisbois Bisgaard &amp; Smith LLP</a:t>
            </a:r>
          </a:p>
          <a:p>
            <a:pPr marL="1143000" lvl="1" indent="0" algn="l" defTabSz="457200">
              <a:lnSpc>
                <a:spcPct val="120000"/>
              </a:lnSpc>
              <a:spcBef>
                <a:spcPts val="900"/>
              </a:spcBef>
              <a:defRPr sz="3200" b="0">
                <a:solidFill>
                  <a:srgbClr val="FFFFFF"/>
                </a:solidFill>
                <a:latin typeface="Univers 55 Roman"/>
                <a:ea typeface="Univers 55 Roman"/>
                <a:cs typeface="Univers 55 Roman"/>
                <a:sym typeface="Univers 55 Roman"/>
              </a:defRPr>
            </a:pPr>
            <a:r>
              <a:rPr lang="en-US" sz="5400" dirty="0">
                <a:latin typeface="Univers 65 Bold"/>
                <a:ea typeface="Univers 65 Bold"/>
                <a:cs typeface="Univers 65 Bold"/>
                <a:sym typeface="Univers 65 Bold"/>
              </a:rPr>
              <a:t>Robert Thompson</a:t>
            </a:r>
            <a:r>
              <a:rPr sz="5400" dirty="0">
                <a:latin typeface="Univers 65 Bold"/>
                <a:ea typeface="Univers 65 Bold"/>
                <a:cs typeface="Univers 65 Bold"/>
                <a:sym typeface="Univers 65 Bold"/>
              </a:rPr>
              <a:t>,</a:t>
            </a:r>
            <a:r>
              <a:rPr sz="5400" dirty="0"/>
              <a:t> </a:t>
            </a:r>
            <a:r>
              <a:rPr lang="en-US" sz="5400" dirty="0"/>
              <a:t>V</a:t>
            </a:r>
            <a:r>
              <a:rPr sz="5400" dirty="0"/>
              <a:t>ice </a:t>
            </a:r>
            <a:r>
              <a:rPr lang="en-US" sz="5400" dirty="0"/>
              <a:t>P</a:t>
            </a:r>
            <a:r>
              <a:rPr sz="5400" dirty="0"/>
              <a:t>resident, </a:t>
            </a:r>
            <a:r>
              <a:rPr lang="en-US" sz="5400" dirty="0"/>
              <a:t>World Wide Specialty Programs</a:t>
            </a:r>
            <a:endParaRPr sz="5400" dirty="0"/>
          </a:p>
          <a:p>
            <a:pPr marL="1143000" lvl="1" indent="0" algn="l" defTabSz="457200">
              <a:lnSpc>
                <a:spcPct val="120000"/>
              </a:lnSpc>
              <a:spcBef>
                <a:spcPts val="900"/>
              </a:spcBef>
              <a:defRPr sz="3200" b="0">
                <a:solidFill>
                  <a:srgbClr val="FFFFFF"/>
                </a:solidFill>
                <a:latin typeface="Univers 55 Roman"/>
                <a:ea typeface="Univers 55 Roman"/>
                <a:cs typeface="Univers 55 Roman"/>
                <a:sym typeface="Univers 55 Roman"/>
              </a:defRPr>
            </a:pPr>
            <a:endParaRPr dirty="0"/>
          </a:p>
        </p:txBody>
      </p:sp>
    </p:spTree>
  </p:cSld>
  <p:clrMapOvr>
    <a:masterClrMapping/>
  </p:clrMapOvr>
  <p:transition xmlns:p14="http://schemas.microsoft.com/office/powerpoint/2010/mai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4F734F2-4CA3-439F-B35B-A8F94177DCF7}"/>
              </a:ext>
            </a:extLst>
          </p:cNvPr>
          <p:cNvSpPr txBox="1">
            <a:spLocks/>
          </p:cNvSpPr>
          <p:nvPr/>
        </p:nvSpPr>
        <p:spPr>
          <a:xfrm>
            <a:off x="0" y="607325"/>
            <a:ext cx="24384000" cy="289181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b="1" u="sng" dirty="0" smtClean="0">
                <a:latin typeface="Avenir Medium"/>
                <a:cs typeface="Avenir Medium"/>
              </a:rPr>
              <a:t>Issue One</a:t>
            </a:r>
            <a:endParaRPr lang="en-US" b="1" u="sng" dirty="0">
              <a:latin typeface="Avenir Medium"/>
              <a:cs typeface="Avenir Medium"/>
            </a:endParaRPr>
          </a:p>
        </p:txBody>
      </p:sp>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549274" y="3066930"/>
            <a:ext cx="23193751" cy="6381696"/>
          </a:xfrm>
          <a:prstGeom prst="rect">
            <a:avLst/>
          </a:prstGeom>
        </p:spPr>
        <p:txBody>
          <a:bodyPr>
            <a:norm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buNone/>
            </a:pPr>
            <a:r>
              <a:rPr lang="en-US" sz="6000" dirty="0"/>
              <a:t>• Marijuana In the workplace</a:t>
            </a:r>
          </a:p>
          <a:p>
            <a:pPr marL="0" indent="0">
              <a:buNone/>
              <a:tabLst>
                <a:tab pos="465138" algn="l"/>
              </a:tabLst>
            </a:pPr>
            <a:r>
              <a:rPr lang="en-US" sz="6000" dirty="0"/>
              <a:t>• According to </a:t>
            </a:r>
            <a:r>
              <a:rPr lang="en-US" sz="6000" dirty="0" err="1"/>
              <a:t>ZipRecruiter.com</a:t>
            </a:r>
            <a:r>
              <a:rPr lang="en-US" sz="6000" dirty="0"/>
              <a:t> co-founder and CEO, Ian </a:t>
            </a:r>
            <a:r>
              <a:rPr lang="en-US" sz="6000" dirty="0" smtClean="0"/>
              <a:t>Siegel</a:t>
            </a:r>
            <a:r>
              <a:rPr lang="en-US" sz="6000" dirty="0"/>
              <a:t>, </a:t>
            </a:r>
            <a:r>
              <a:rPr lang="en-US" sz="6000" dirty="0" smtClean="0"/>
              <a:t>	Marijuana </a:t>
            </a:r>
            <a:r>
              <a:rPr lang="en-US" sz="6000" dirty="0"/>
              <a:t>in fastest-growing job category in the </a:t>
            </a:r>
            <a:r>
              <a:rPr lang="en-US" sz="6000" dirty="0" smtClean="0"/>
              <a:t>United </a:t>
            </a:r>
            <a:r>
              <a:rPr lang="en-US" sz="6000" dirty="0"/>
              <a:t>States”</a:t>
            </a:r>
          </a:p>
          <a:p>
            <a:pPr marL="0" indent="0">
              <a:buNone/>
              <a:tabLst>
                <a:tab pos="465138" algn="l"/>
              </a:tabLst>
            </a:pPr>
            <a:r>
              <a:rPr lang="en-US" sz="6000" dirty="0"/>
              <a:t>• “445% job growth in job listings in the category year </a:t>
            </a:r>
            <a:br>
              <a:rPr lang="en-US" sz="6000" dirty="0"/>
            </a:br>
            <a:r>
              <a:rPr lang="en-US" sz="6000" dirty="0"/>
              <a:t>	over year</a:t>
            </a:r>
          </a:p>
        </p:txBody>
      </p:sp>
    </p:spTree>
    <p:extLst>
      <p:ext uri="{BB962C8B-B14F-4D97-AF65-F5344CB8AC3E}">
        <p14:creationId xmlns:p14="http://schemas.microsoft.com/office/powerpoint/2010/main" val="1272104596"/>
      </p:ext>
    </p:extLst>
  </p:cSld>
  <p:clrMapOvr>
    <a:masterClrMapping/>
  </p:clrMapOvr>
  <p:transition xmlns:p14="http://schemas.microsoft.com/office/powerpoint/2010/mai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549274" y="415711"/>
            <a:ext cx="23341953" cy="10512107"/>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buNone/>
              <a:tabLst>
                <a:tab pos="344488" algn="l"/>
              </a:tabLst>
            </a:pPr>
            <a:r>
              <a:rPr lang="en-US" sz="4500" dirty="0"/>
              <a:t>• More American workers are testing positive for drugs than they have in the past 12 years, </a:t>
            </a:r>
            <a:r>
              <a:rPr lang="en-US" sz="4500" dirty="0" smtClean="0"/>
              <a:t>	according </a:t>
            </a:r>
            <a:r>
              <a:rPr lang="en-US" sz="4500" dirty="0"/>
              <a:t>to a recent study conducted by Quest Diagnostic.</a:t>
            </a:r>
            <a:r>
              <a:rPr lang="en-US" sz="4500" baseline="30000" dirty="0"/>
              <a:t>[</a:t>
            </a:r>
            <a:r>
              <a:rPr lang="en-US" sz="4500" baseline="30000" dirty="0" err="1"/>
              <a:t>i</a:t>
            </a:r>
            <a:r>
              <a:rPr lang="en-US" sz="4500" baseline="30000" dirty="0"/>
              <a:t>] </a:t>
            </a:r>
            <a:r>
              <a:rPr lang="en-US" sz="4500" baseline="30000" dirty="0" smtClean="0"/>
              <a:t/>
            </a:r>
            <a:br>
              <a:rPr lang="en-US" sz="4500" baseline="30000" dirty="0" smtClean="0"/>
            </a:br>
            <a:r>
              <a:rPr lang="en-US" sz="4500" baseline="30000" dirty="0" smtClean="0"/>
              <a:t/>
            </a:r>
            <a:br>
              <a:rPr lang="en-US" sz="4500" baseline="30000" dirty="0" smtClean="0"/>
            </a:br>
            <a:r>
              <a:rPr lang="en-US" sz="4500" dirty="0" smtClean="0"/>
              <a:t>• Overall</a:t>
            </a:r>
            <a:r>
              <a:rPr lang="en-US" sz="4500" dirty="0"/>
              <a:t>, marijuana positivity continued its five-year upward </a:t>
            </a:r>
            <a:r>
              <a:rPr lang="en-US" sz="4500" dirty="0" smtClean="0"/>
              <a:t>trajectory</a:t>
            </a:r>
            <a:br>
              <a:rPr lang="en-US" sz="4500" dirty="0" smtClean="0"/>
            </a:br>
            <a:r>
              <a:rPr lang="en-US" sz="4500" dirty="0" smtClean="0"/>
              <a:t/>
            </a:r>
            <a:br>
              <a:rPr lang="en-US" sz="4500" dirty="0" smtClean="0"/>
            </a:br>
            <a:r>
              <a:rPr lang="en-US" sz="4500" dirty="0" smtClean="0"/>
              <a:t>• </a:t>
            </a:r>
            <a:r>
              <a:rPr lang="en-US" sz="4500" dirty="0"/>
              <a:t>Marijuana positivity increased four percent in the general U.S. workforce and nearly </a:t>
            </a:r>
            <a:r>
              <a:rPr lang="en-US" sz="4500" dirty="0" smtClean="0"/>
              <a:t>eight</a:t>
            </a:r>
            <a:br>
              <a:rPr lang="en-US" sz="4500" dirty="0" smtClean="0"/>
            </a:br>
            <a:r>
              <a:rPr lang="en-US" sz="4500" dirty="0" smtClean="0"/>
              <a:t>	percent </a:t>
            </a:r>
            <a:r>
              <a:rPr lang="en-US" sz="4500" dirty="0"/>
              <a:t>in the safety-sensitive workforce </a:t>
            </a:r>
            <a:r>
              <a:rPr lang="en-US" sz="4500" dirty="0" smtClean="0"/>
              <a:t/>
            </a:r>
            <a:br>
              <a:rPr lang="en-US" sz="4500" dirty="0" smtClean="0"/>
            </a:br>
            <a:r>
              <a:rPr lang="en-US" sz="4500" dirty="0" smtClean="0"/>
              <a:t/>
            </a:r>
            <a:br>
              <a:rPr lang="en-US" sz="4500" dirty="0" smtClean="0"/>
            </a:br>
            <a:r>
              <a:rPr lang="en-US" sz="4500" dirty="0" smtClean="0"/>
              <a:t>• </a:t>
            </a:r>
            <a:r>
              <a:rPr lang="en-US" sz="4500" dirty="0"/>
              <a:t>Increases in marijuana positivity in the </a:t>
            </a:r>
            <a:r>
              <a:rPr lang="en-US" sz="4500" b="1" dirty="0"/>
              <a:t>general U.S. workforce </a:t>
            </a:r>
            <a:r>
              <a:rPr lang="en-US" sz="4500" dirty="0"/>
              <a:t>were most striking </a:t>
            </a:r>
            <a:r>
              <a:rPr lang="en-US" sz="4500" dirty="0" smtClean="0"/>
              <a:t>in</a:t>
            </a:r>
            <a:br>
              <a:rPr lang="en-US" sz="4500" dirty="0" smtClean="0"/>
            </a:br>
            <a:r>
              <a:rPr lang="en-US" sz="4500" dirty="0" smtClean="0"/>
              <a:t>	states that </a:t>
            </a:r>
            <a:r>
              <a:rPr lang="en-US" sz="4500" dirty="0"/>
              <a:t>have enacted recreational use statues since 2016. </a:t>
            </a:r>
            <a:r>
              <a:rPr lang="en-US" sz="4500" dirty="0" smtClean="0"/>
              <a:t/>
            </a:r>
            <a:br>
              <a:rPr lang="en-US" sz="4500" dirty="0" smtClean="0"/>
            </a:br>
            <a:r>
              <a:rPr lang="en-US" sz="4500" dirty="0" smtClean="0"/>
              <a:t>			</a:t>
            </a:r>
            <a:r>
              <a:rPr lang="en-US" sz="4000" dirty="0" smtClean="0"/>
              <a:t>Nevada </a:t>
            </a:r>
            <a:r>
              <a:rPr lang="en-US" sz="4000" dirty="0"/>
              <a:t>(43%), Massachusetts (14%), California (11%</a:t>
            </a:r>
            <a:r>
              <a:rPr lang="en-US" sz="4000" dirty="0" smtClean="0"/>
              <a:t>)</a:t>
            </a:r>
            <a:r>
              <a:rPr lang="en-US" sz="4000" dirty="0"/>
              <a:t/>
            </a:r>
            <a:br>
              <a:rPr lang="en-US" sz="4000" dirty="0"/>
            </a:br>
            <a:r>
              <a:rPr lang="en-US" sz="4000" dirty="0"/>
              <a:t/>
            </a:r>
            <a:br>
              <a:rPr lang="en-US" sz="4000" dirty="0"/>
            </a:br>
            <a:r>
              <a:rPr lang="en-US" sz="4000" dirty="0" smtClean="0"/>
              <a:t>These </a:t>
            </a:r>
            <a:r>
              <a:rPr lang="en-US" sz="4000" dirty="0"/>
              <a:t>three states also saw significant increases in marijuana positivity in federally-mandated, safety-sensitive workers: Nevada (39%), California (20%), and Massachusetts (11%). </a:t>
            </a:r>
            <a:r>
              <a:rPr lang="en-US" sz="4000" b="1" dirty="0"/>
              <a:t>Federally-mandated, safety-sensitive workers </a:t>
            </a:r>
            <a:r>
              <a:rPr lang="en-US" sz="4000" dirty="0"/>
              <a:t>include pilots, rail, bus and truck drivers, and workers in nuclear power plants, </a:t>
            </a:r>
            <a:r>
              <a:rPr lang="en-US" sz="4000" dirty="0" smtClean="0"/>
              <a:t>for </a:t>
            </a:r>
            <a:r>
              <a:rPr lang="en-US" sz="4000" dirty="0"/>
              <a:t>whom routine drug testing is required by the DOT.</a:t>
            </a:r>
          </a:p>
          <a:p>
            <a:pPr marL="0" indent="0">
              <a:buNone/>
            </a:pPr>
            <a:endParaRPr lang="en-US" sz="2400" dirty="0" smtClean="0">
              <a:solidFill>
                <a:srgbClr val="012A62"/>
              </a:solidFill>
            </a:endParaRPr>
          </a:p>
          <a:p>
            <a:pPr marL="0" indent="0">
              <a:buNone/>
            </a:pPr>
            <a:endParaRPr lang="en-US" sz="2400" dirty="0">
              <a:solidFill>
                <a:srgbClr val="012A62"/>
              </a:solidFill>
            </a:endParaRPr>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7286644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549274" y="2407824"/>
            <a:ext cx="23341953" cy="8519994"/>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buNone/>
              <a:tabLst>
                <a:tab pos="119063" algn="l"/>
              </a:tabLst>
            </a:pPr>
            <a:r>
              <a:rPr lang="en-US" sz="6000" dirty="0"/>
              <a:t>In the past 12 years--primary drugs being identified in the drug screens are marijuana, cocaine, and </a:t>
            </a:r>
            <a:r>
              <a:rPr lang="en-US" sz="6000" dirty="0" smtClean="0"/>
              <a:t>methamphetamine</a:t>
            </a:r>
            <a:endParaRPr lang="en-US" sz="6000" dirty="0"/>
          </a:p>
          <a:p>
            <a:pPr marL="0" indent="0">
              <a:buNone/>
            </a:pPr>
            <a:r>
              <a:rPr lang="en-US" sz="6000" dirty="0"/>
              <a:t>• 61% of drug failures were for </a:t>
            </a:r>
            <a:r>
              <a:rPr lang="en-US" sz="6000" dirty="0" smtClean="0"/>
              <a:t>Marijuana</a:t>
            </a:r>
            <a:endParaRPr lang="en-US" sz="6000" dirty="0"/>
          </a:p>
          <a:p>
            <a:pPr marL="0" indent="0">
              <a:buNone/>
              <a:tabLst>
                <a:tab pos="503238" algn="l"/>
              </a:tabLst>
            </a:pPr>
            <a:r>
              <a:rPr lang="en-US" sz="6000" dirty="0"/>
              <a:t>• Marijuana positive tests increased 75% from 2013 to 2016. </a:t>
            </a:r>
            <a:r>
              <a:rPr lang="en-US" sz="6000" dirty="0" smtClean="0"/>
              <a:t/>
            </a:r>
            <a:br>
              <a:rPr lang="en-US" sz="6000" dirty="0" smtClean="0"/>
            </a:br>
            <a:r>
              <a:rPr lang="en-US" sz="6000" dirty="0" smtClean="0"/>
              <a:t>	(</a:t>
            </a:r>
            <a:r>
              <a:rPr lang="en-US" sz="6000" dirty="0"/>
              <a:t>Urine </a:t>
            </a:r>
            <a:r>
              <a:rPr lang="en-US" sz="6000" dirty="0" smtClean="0"/>
              <a:t>and </a:t>
            </a:r>
            <a:r>
              <a:rPr lang="en-US" sz="6000" dirty="0"/>
              <a:t>hair testing)</a:t>
            </a:r>
          </a:p>
          <a:p>
            <a:pPr marL="0" indent="0">
              <a:buNone/>
            </a:pPr>
            <a:endParaRPr lang="en-US" sz="2400" dirty="0" smtClean="0">
              <a:solidFill>
                <a:srgbClr val="012A62"/>
              </a:solidFill>
            </a:endParaRPr>
          </a:p>
          <a:p>
            <a:pPr marL="0" indent="0">
              <a:buNone/>
            </a:pPr>
            <a:endParaRPr lang="en-US" sz="2400" dirty="0">
              <a:solidFill>
                <a:srgbClr val="012A62"/>
              </a:solidFill>
            </a:endParaRPr>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2258219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522816" y="608569"/>
            <a:ext cx="23341953" cy="10451547"/>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r>
              <a:rPr lang="en-US" sz="6000" dirty="0"/>
              <a:t>With staffing firms already struggling to find capable employees to place, the need for bodies is even more dramatic. Drug screen failures have increased by 10-15% in states where Marijuana is legal. Many staffing firms are choosing to take Marijuana off the drug screens, because they cannot fill all the job requests since the are so many fails</a:t>
            </a:r>
            <a:r>
              <a:rPr lang="en-US" sz="6000" dirty="0" smtClean="0"/>
              <a:t>.</a:t>
            </a:r>
            <a:endParaRPr lang="en-US" sz="6000" dirty="0"/>
          </a:p>
          <a:p>
            <a:r>
              <a:rPr lang="en-US" sz="6000" dirty="0" smtClean="0"/>
              <a:t>Unfortunately, this leads </a:t>
            </a:r>
            <a:r>
              <a:rPr lang="en-US" sz="6000" dirty="0"/>
              <a:t>many firms to hire ”a warm body”. </a:t>
            </a:r>
            <a:r>
              <a:rPr lang="en-US" sz="6000" dirty="0" smtClean="0"/>
              <a:t>Therefore, </a:t>
            </a:r>
            <a:r>
              <a:rPr lang="en-US" sz="6000" dirty="0"/>
              <a:t>the quality of hire is called into </a:t>
            </a:r>
            <a:r>
              <a:rPr lang="en-US" sz="6000" dirty="0" smtClean="0"/>
              <a:t>question. That </a:t>
            </a:r>
            <a:r>
              <a:rPr lang="en-US" sz="6000" dirty="0"/>
              <a:t>desperation leads to poor </a:t>
            </a:r>
            <a:r>
              <a:rPr lang="en-US" sz="6000" dirty="0" smtClean="0"/>
              <a:t>judgment </a:t>
            </a:r>
            <a:r>
              <a:rPr lang="en-US" sz="6000" dirty="0"/>
              <a:t>and safety issues resulting in higher amounts of claims</a:t>
            </a:r>
            <a:r>
              <a:rPr lang="en-US" sz="6000" dirty="0" smtClean="0"/>
              <a:t>.</a:t>
            </a:r>
            <a:endParaRPr lang="en-US" sz="6000" dirty="0"/>
          </a:p>
          <a:p>
            <a:pPr marL="0" indent="0">
              <a:buNone/>
            </a:pPr>
            <a:endParaRPr lang="en-US" sz="6000" dirty="0" smtClean="0">
              <a:solidFill>
                <a:srgbClr val="012A62"/>
              </a:solidFill>
            </a:endParaRPr>
          </a:p>
          <a:p>
            <a:pPr marL="0" indent="0">
              <a:buNone/>
            </a:pPr>
            <a:endParaRPr lang="en-US" sz="6000" dirty="0">
              <a:solidFill>
                <a:srgbClr val="012A62"/>
              </a:solidFill>
            </a:endParaRPr>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41191695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496358" y="2645961"/>
            <a:ext cx="23341953" cy="8176018"/>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r>
              <a:rPr lang="en-US" sz="6000" dirty="0"/>
              <a:t>Recreational use can still result in disqualification of a candidate.  Authorized medical use, however, calls into play disability statutes and the issue of reasonable accommodations. You must be careful here with regard to placement and hiring</a:t>
            </a:r>
            <a:r>
              <a:rPr lang="en-US" sz="6000" dirty="0" smtClean="0"/>
              <a:t>.</a:t>
            </a:r>
            <a:endParaRPr lang="en-US" sz="6000" dirty="0"/>
          </a:p>
          <a:p>
            <a:r>
              <a:rPr lang="en-US" sz="6000" dirty="0"/>
              <a:t>Most companies not subject to statutory zero tolerance policies are free to adopt such policies and, in fact, many industry sectors do adopt zero tolerance policies driven mainly by workplace safety concerns.</a:t>
            </a:r>
          </a:p>
          <a:p>
            <a:pPr marL="0" indent="0">
              <a:buNone/>
            </a:pPr>
            <a:endParaRPr lang="en-US" sz="6000" dirty="0" smtClean="0"/>
          </a:p>
          <a:p>
            <a:pPr marL="0" indent="0">
              <a:buNone/>
            </a:pPr>
            <a:endParaRPr lang="en-US" sz="6000" dirty="0"/>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 name="Title 1">
            <a:extLst>
              <a:ext uri="{FF2B5EF4-FFF2-40B4-BE49-F238E27FC236}">
                <a16:creationId xmlns:a16="http://schemas.microsoft.com/office/drawing/2014/main" xmlns="" id="{54F734F2-4CA3-439F-B35B-A8F94177DCF7}"/>
              </a:ext>
            </a:extLst>
          </p:cNvPr>
          <p:cNvSpPr txBox="1">
            <a:spLocks/>
          </p:cNvSpPr>
          <p:nvPr/>
        </p:nvSpPr>
        <p:spPr>
          <a:xfrm>
            <a:off x="0" y="607325"/>
            <a:ext cx="24384000" cy="289181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b="1" dirty="0" smtClean="0">
                <a:latin typeface="Avenir Medium"/>
                <a:cs typeface="Avenir Medium"/>
              </a:rPr>
              <a:t>Zero Tolerance</a:t>
            </a:r>
            <a:endParaRPr lang="en-US" b="1" dirty="0">
              <a:latin typeface="Avenir Medium"/>
              <a:cs typeface="Avenir Medium"/>
            </a:endParaRPr>
          </a:p>
        </p:txBody>
      </p:sp>
    </p:spTree>
    <p:extLst>
      <p:ext uri="{BB962C8B-B14F-4D97-AF65-F5344CB8AC3E}">
        <p14:creationId xmlns:p14="http://schemas.microsoft.com/office/powerpoint/2010/main" val="117373882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496358" y="2645961"/>
            <a:ext cx="23341953" cy="8176018"/>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r>
              <a:rPr lang="en-US" sz="6000" dirty="0"/>
              <a:t>It is illegal in all states (each state has different levels of impairment) to drive under the influence therefore 5-10 </a:t>
            </a:r>
            <a:r>
              <a:rPr lang="en-US" sz="6000" dirty="0" err="1"/>
              <a:t>nano</a:t>
            </a:r>
            <a:r>
              <a:rPr lang="en-US" sz="6000" dirty="0"/>
              <a:t> grams depending on blood or saliva testing could mean DUI. </a:t>
            </a:r>
          </a:p>
          <a:p>
            <a:r>
              <a:rPr lang="en-US" sz="6000" dirty="0"/>
              <a:t>Yet people will allow workers to perform hazardous job functions with the same levels in their system or roll the dice with no testing at all</a:t>
            </a:r>
            <a:r>
              <a:rPr lang="en-US" sz="6000" dirty="0" smtClean="0"/>
              <a:t>.</a:t>
            </a:r>
            <a:endParaRPr lang="en-US" sz="6000" dirty="0"/>
          </a:p>
          <a:p>
            <a:pPr marL="0" indent="0">
              <a:buNone/>
            </a:pPr>
            <a:endParaRPr lang="en-US" sz="6000" dirty="0" smtClean="0"/>
          </a:p>
          <a:p>
            <a:pPr marL="0" indent="0">
              <a:buNone/>
            </a:pPr>
            <a:endParaRPr lang="en-US" sz="6000" dirty="0"/>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11081099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496358" y="2636397"/>
            <a:ext cx="23341953" cy="8647438"/>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lnSpc>
                <a:spcPct val="80000"/>
              </a:lnSpc>
              <a:buNone/>
            </a:pPr>
            <a:r>
              <a:rPr lang="en-US" sz="5400" dirty="0"/>
              <a:t>The best practice is to develop a drug policy to address the issue that </a:t>
            </a:r>
            <a:r>
              <a:rPr lang="en-US" dirty="0"/>
              <a:t>must</a:t>
            </a:r>
            <a:r>
              <a:rPr lang="en-US" dirty="0" smtClean="0"/>
              <a:t>:</a:t>
            </a:r>
            <a:endParaRPr lang="en-US" dirty="0"/>
          </a:p>
          <a:p>
            <a:pPr marL="0" indent="0">
              <a:lnSpc>
                <a:spcPct val="80000"/>
              </a:lnSpc>
              <a:buNone/>
            </a:pPr>
            <a:r>
              <a:rPr lang="en-US" dirty="0" smtClean="0"/>
              <a:t>	1. Create awareness</a:t>
            </a:r>
            <a:br>
              <a:rPr lang="en-US" dirty="0" smtClean="0"/>
            </a:br>
            <a:r>
              <a:rPr lang="en-US" dirty="0" smtClean="0"/>
              <a:t>	</a:t>
            </a:r>
            <a:br>
              <a:rPr lang="en-US" dirty="0" smtClean="0"/>
            </a:br>
            <a:r>
              <a:rPr lang="en-US" dirty="0" smtClean="0"/>
              <a:t>	2. Educate </a:t>
            </a:r>
            <a:r>
              <a:rPr lang="en-US" dirty="0"/>
              <a:t>both candidates and employees about the legal landscape </a:t>
            </a:r>
            <a:r>
              <a:rPr lang="en-US" dirty="0" smtClean="0"/>
              <a:t/>
            </a:r>
            <a:br>
              <a:rPr lang="en-US" dirty="0" smtClean="0"/>
            </a:br>
            <a:r>
              <a:rPr lang="en-US" dirty="0" smtClean="0"/>
              <a:t>		and the </a:t>
            </a:r>
            <a:r>
              <a:rPr lang="en-US" dirty="0"/>
              <a:t>applicable drug screening policies and procedures. </a:t>
            </a:r>
          </a:p>
          <a:p>
            <a:pPr marL="0" indent="0">
              <a:lnSpc>
                <a:spcPct val="80000"/>
              </a:lnSpc>
              <a:buNone/>
            </a:pPr>
            <a:r>
              <a:rPr lang="en-US" dirty="0" smtClean="0"/>
              <a:t>	3. List </a:t>
            </a:r>
            <a:r>
              <a:rPr lang="en-US" dirty="0"/>
              <a:t>acceptable activities, screening procedures and </a:t>
            </a:r>
            <a:r>
              <a:rPr lang="en-US" dirty="0" smtClean="0"/>
              <a:t>enforcement</a:t>
            </a:r>
            <a:br>
              <a:rPr lang="en-US" dirty="0" smtClean="0"/>
            </a:br>
            <a:r>
              <a:rPr lang="en-US" dirty="0" smtClean="0"/>
              <a:t>		provisions</a:t>
            </a:r>
            <a:endParaRPr lang="en-US" dirty="0"/>
          </a:p>
          <a:p>
            <a:pPr marL="0" indent="0">
              <a:lnSpc>
                <a:spcPct val="80000"/>
              </a:lnSpc>
              <a:buNone/>
            </a:pPr>
            <a:r>
              <a:rPr lang="en-US" dirty="0" smtClean="0"/>
              <a:t>Finally</a:t>
            </a:r>
            <a:r>
              <a:rPr lang="en-US" dirty="0"/>
              <a:t>, the policy should be communicated regularly to candidates, employees and, yes, to clients as well. </a:t>
            </a:r>
          </a:p>
          <a:p>
            <a:pPr marL="0" indent="0">
              <a:lnSpc>
                <a:spcPct val="50000"/>
              </a:lnSpc>
              <a:buNone/>
            </a:pPr>
            <a:endParaRPr lang="en-US" sz="5400" dirty="0" smtClean="0"/>
          </a:p>
          <a:p>
            <a:pPr marL="0" indent="0">
              <a:lnSpc>
                <a:spcPct val="50000"/>
              </a:lnSpc>
              <a:buNone/>
            </a:pPr>
            <a:endParaRPr lang="en-US" sz="5400" dirty="0"/>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 name="Title 1">
            <a:extLst>
              <a:ext uri="{FF2B5EF4-FFF2-40B4-BE49-F238E27FC236}">
                <a16:creationId xmlns:a16="http://schemas.microsoft.com/office/drawing/2014/main" xmlns="" id="{54F734F2-4CA3-439F-B35B-A8F94177DCF7}"/>
              </a:ext>
            </a:extLst>
          </p:cNvPr>
          <p:cNvSpPr txBox="1">
            <a:spLocks/>
          </p:cNvSpPr>
          <p:nvPr/>
        </p:nvSpPr>
        <p:spPr>
          <a:xfrm>
            <a:off x="0" y="607325"/>
            <a:ext cx="24384000" cy="289181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b="1" dirty="0" smtClean="0">
                <a:latin typeface="Avenir Medium"/>
                <a:cs typeface="Avenir Medium"/>
              </a:rPr>
              <a:t>What are staffing companies to do?</a:t>
            </a:r>
            <a:endParaRPr lang="en-US" b="1" dirty="0">
              <a:latin typeface="Avenir Medium"/>
              <a:cs typeface="Avenir Medium"/>
            </a:endParaRPr>
          </a:p>
        </p:txBody>
      </p:sp>
    </p:spTree>
    <p:extLst>
      <p:ext uri="{BB962C8B-B14F-4D97-AF65-F5344CB8AC3E}">
        <p14:creationId xmlns:p14="http://schemas.microsoft.com/office/powerpoint/2010/main" val="415405299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496358" y="5640736"/>
            <a:ext cx="23341953" cy="6614903"/>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1081088" indent="-857250">
              <a:buFont typeface="Arial"/>
              <a:buChar char="•"/>
              <a:tabLst>
                <a:tab pos="582613" algn="l"/>
              </a:tabLst>
            </a:pPr>
            <a:r>
              <a:rPr lang="en-US" sz="6000" dirty="0" smtClean="0"/>
              <a:t>Different </a:t>
            </a:r>
            <a:r>
              <a:rPr lang="en-US" sz="6000" dirty="0"/>
              <a:t>states - different laws. Staffing firms and brokers must be </a:t>
            </a:r>
            <a:r>
              <a:rPr lang="en-US" sz="6000" dirty="0" smtClean="0"/>
              <a:t>aware of </a:t>
            </a:r>
            <a:r>
              <a:rPr lang="en-US" sz="6000" dirty="0"/>
              <a:t>individual state and federal restrictions</a:t>
            </a:r>
          </a:p>
          <a:p>
            <a:pPr marL="1081088" indent="-857250">
              <a:buFont typeface="Arial"/>
              <a:buChar char="•"/>
            </a:pPr>
            <a:r>
              <a:rPr lang="en-US" sz="6000" dirty="0" smtClean="0"/>
              <a:t>WC </a:t>
            </a:r>
            <a:r>
              <a:rPr lang="en-US" sz="6000" dirty="0"/>
              <a:t>excluding coverage for claims arising from these industries</a:t>
            </a:r>
          </a:p>
          <a:p>
            <a:pPr marL="1081088" indent="-857250">
              <a:buFont typeface="Arial"/>
              <a:buChar char="•"/>
            </a:pPr>
            <a:r>
              <a:rPr lang="en-US" sz="6000" dirty="0" smtClean="0"/>
              <a:t>Exclusions </a:t>
            </a:r>
            <a:r>
              <a:rPr lang="en-US" sz="6000" dirty="0"/>
              <a:t>– existing or to come – potential coverage gap</a:t>
            </a:r>
          </a:p>
          <a:p>
            <a:pPr marL="0" indent="0" algn="ctr">
              <a:lnSpc>
                <a:spcPct val="50000"/>
              </a:lnSpc>
              <a:buNone/>
            </a:pPr>
            <a:endParaRPr lang="en-US" sz="6000" dirty="0" smtClean="0"/>
          </a:p>
          <a:p>
            <a:pPr marL="0" indent="0" algn="ctr">
              <a:lnSpc>
                <a:spcPct val="50000"/>
              </a:lnSpc>
              <a:buNone/>
            </a:pPr>
            <a:endParaRPr lang="en-US" sz="6000" dirty="0"/>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Title 1">
            <a:extLst>
              <a:ext uri="{FF2B5EF4-FFF2-40B4-BE49-F238E27FC236}">
                <a16:creationId xmlns:a16="http://schemas.microsoft.com/office/drawing/2014/main" xmlns="" id="{54F734F2-4CA3-439F-B35B-A8F94177DCF7}"/>
              </a:ext>
            </a:extLst>
          </p:cNvPr>
          <p:cNvSpPr txBox="1">
            <a:spLocks/>
          </p:cNvSpPr>
          <p:nvPr/>
        </p:nvSpPr>
        <p:spPr>
          <a:xfrm>
            <a:off x="0" y="3348417"/>
            <a:ext cx="24384000" cy="1709470"/>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7000" b="1" dirty="0">
                <a:latin typeface="Avenir Medium"/>
                <a:cs typeface="Avenir Medium"/>
              </a:rPr>
              <a:t>Placements to Marijuana Growers/Distributors Industry</a:t>
            </a:r>
          </a:p>
        </p:txBody>
      </p:sp>
      <p:sp>
        <p:nvSpPr>
          <p:cNvPr id="6" name="Title 1">
            <a:extLst>
              <a:ext uri="{FF2B5EF4-FFF2-40B4-BE49-F238E27FC236}">
                <a16:creationId xmlns:a16="http://schemas.microsoft.com/office/drawing/2014/main" xmlns="" id="{54F734F2-4CA3-439F-B35B-A8F94177DCF7}"/>
              </a:ext>
            </a:extLst>
          </p:cNvPr>
          <p:cNvSpPr txBox="1">
            <a:spLocks/>
          </p:cNvSpPr>
          <p:nvPr/>
        </p:nvSpPr>
        <p:spPr>
          <a:xfrm>
            <a:off x="0" y="607325"/>
            <a:ext cx="24384000" cy="289181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b="1" u="sng" dirty="0" smtClean="0">
                <a:latin typeface="Avenir Medium"/>
                <a:cs typeface="Avenir Medium"/>
              </a:rPr>
              <a:t>Issue </a:t>
            </a:r>
            <a:r>
              <a:rPr lang="en-US" b="1" u="sng" dirty="0" smtClean="0">
                <a:latin typeface="Avenir Medium"/>
                <a:cs typeface="Avenir Medium"/>
              </a:rPr>
              <a:t>Two</a:t>
            </a:r>
            <a:endParaRPr lang="en-US" b="1" u="sng" dirty="0">
              <a:latin typeface="Avenir Medium"/>
              <a:cs typeface="Avenir Medium"/>
            </a:endParaRPr>
          </a:p>
        </p:txBody>
      </p:sp>
    </p:spTree>
    <p:extLst>
      <p:ext uri="{BB962C8B-B14F-4D97-AF65-F5344CB8AC3E}">
        <p14:creationId xmlns:p14="http://schemas.microsoft.com/office/powerpoint/2010/main" val="147391637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496358" y="3968940"/>
            <a:ext cx="23341953" cy="7752667"/>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a:buFont typeface="Arial"/>
              <a:buChar char="•"/>
            </a:pPr>
            <a:r>
              <a:rPr lang="en-US" sz="6000" dirty="0" smtClean="0"/>
              <a:t>With </a:t>
            </a:r>
            <a:r>
              <a:rPr lang="en-US" sz="6000" dirty="0"/>
              <a:t>any new service or industry we encounter for our staffing </a:t>
            </a:r>
            <a:r>
              <a:rPr lang="en-US" sz="6000" dirty="0" smtClean="0"/>
              <a:t>program </a:t>
            </a:r>
            <a:r>
              <a:rPr lang="mr-IN" sz="6000" dirty="0"/>
              <a:t>–</a:t>
            </a:r>
            <a:r>
              <a:rPr lang="en-US" sz="6000" dirty="0"/>
              <a:t> we analyze as much data available to identify areas of concern to develop overview, guidelines, etc. Unfortunately, there is not a lot of reliable </a:t>
            </a:r>
            <a:r>
              <a:rPr lang="en-US" sz="6000" dirty="0" smtClean="0"/>
              <a:t>statistical </a:t>
            </a:r>
            <a:r>
              <a:rPr lang="en-US" sz="6000" dirty="0"/>
              <a:t>data. </a:t>
            </a:r>
            <a:endParaRPr lang="en-US" sz="6000" dirty="0" smtClean="0"/>
          </a:p>
          <a:p>
            <a:pPr>
              <a:buFont typeface="Arial"/>
              <a:buChar char="•"/>
            </a:pPr>
            <a:r>
              <a:rPr lang="en-US" sz="6000" dirty="0" smtClean="0"/>
              <a:t>As </a:t>
            </a:r>
            <a:r>
              <a:rPr lang="en-US" sz="6000" dirty="0"/>
              <a:t>you can see by the prior slides, you have many conflicting opinions and case law presented support for both sides </a:t>
            </a:r>
            <a:r>
              <a:rPr lang="en-US" sz="6000" dirty="0" smtClean="0"/>
              <a:t/>
            </a:r>
            <a:br>
              <a:rPr lang="en-US" sz="6000" dirty="0" smtClean="0"/>
            </a:br>
            <a:r>
              <a:rPr lang="en-US" sz="6000" dirty="0" smtClean="0"/>
              <a:t>of </a:t>
            </a:r>
            <a:r>
              <a:rPr lang="en-US" sz="6000" dirty="0"/>
              <a:t>the issue.</a:t>
            </a:r>
          </a:p>
          <a:p>
            <a:pPr marL="0" indent="0" algn="ctr">
              <a:lnSpc>
                <a:spcPct val="50000"/>
              </a:lnSpc>
              <a:buNone/>
            </a:pPr>
            <a:endParaRPr lang="en-US" sz="6000" dirty="0" smtClean="0"/>
          </a:p>
          <a:p>
            <a:pPr marL="0" indent="0" algn="ctr">
              <a:lnSpc>
                <a:spcPct val="50000"/>
              </a:lnSpc>
              <a:buNone/>
            </a:pPr>
            <a:endParaRPr lang="en-US" sz="6000" dirty="0"/>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Title 1">
            <a:extLst>
              <a:ext uri="{FF2B5EF4-FFF2-40B4-BE49-F238E27FC236}">
                <a16:creationId xmlns:a16="http://schemas.microsoft.com/office/drawing/2014/main" xmlns="" id="{54F734F2-4CA3-439F-B35B-A8F94177DCF7}"/>
              </a:ext>
            </a:extLst>
          </p:cNvPr>
          <p:cNvSpPr txBox="1">
            <a:spLocks/>
          </p:cNvSpPr>
          <p:nvPr/>
        </p:nvSpPr>
        <p:spPr>
          <a:xfrm>
            <a:off x="0" y="607325"/>
            <a:ext cx="24384000" cy="289181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9600" b="1" dirty="0">
                <a:latin typeface="Avenir Medium"/>
                <a:cs typeface="Avenir Medium"/>
              </a:rPr>
              <a:t>We have had many questions and there is little info provided to evaluate.</a:t>
            </a:r>
          </a:p>
        </p:txBody>
      </p:sp>
    </p:spTree>
    <p:extLst>
      <p:ext uri="{BB962C8B-B14F-4D97-AF65-F5344CB8AC3E}">
        <p14:creationId xmlns:p14="http://schemas.microsoft.com/office/powerpoint/2010/main" val="27582329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364069" y="2487202"/>
            <a:ext cx="23341953" cy="8863970"/>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223838" indent="0">
              <a:buNone/>
              <a:tabLst>
                <a:tab pos="509588" algn="l"/>
              </a:tabLst>
            </a:pPr>
            <a:r>
              <a:rPr lang="en-US" sz="6000" dirty="0"/>
              <a:t>Potential Exposures are just starting to be identified for the client. They include…</a:t>
            </a:r>
          </a:p>
          <a:p>
            <a:pPr marL="223838" indent="0">
              <a:buNone/>
              <a:tabLst>
                <a:tab pos="509588" algn="l"/>
              </a:tabLst>
            </a:pPr>
            <a:r>
              <a:rPr lang="en-US" sz="6000" dirty="0" smtClean="0"/>
              <a:t>			Lack </a:t>
            </a:r>
            <a:r>
              <a:rPr lang="en-US" sz="6000" dirty="0"/>
              <a:t>of </a:t>
            </a:r>
            <a:r>
              <a:rPr lang="en-US" sz="6000" dirty="0" smtClean="0"/>
              <a:t>focus				 Absenteeism</a:t>
            </a:r>
          </a:p>
          <a:p>
            <a:pPr marL="223838" indent="0">
              <a:buNone/>
              <a:tabLst>
                <a:tab pos="509588" algn="l"/>
              </a:tabLst>
            </a:pPr>
            <a:r>
              <a:rPr lang="en-US" sz="6000" dirty="0"/>
              <a:t>	</a:t>
            </a:r>
            <a:r>
              <a:rPr lang="en-US" sz="6000" dirty="0" smtClean="0"/>
              <a:t>		Distraction					Not </a:t>
            </a:r>
            <a:r>
              <a:rPr lang="en-US" sz="6000" dirty="0"/>
              <a:t>caring about job or circumstances</a:t>
            </a:r>
          </a:p>
          <a:p>
            <a:pPr marL="223838" indent="0">
              <a:buNone/>
              <a:tabLst>
                <a:tab pos="509588" algn="l"/>
              </a:tabLst>
            </a:pPr>
            <a:r>
              <a:rPr lang="en-US" sz="6000" dirty="0" smtClean="0"/>
              <a:t>			Driving accidents		Lack </a:t>
            </a:r>
            <a:r>
              <a:rPr lang="en-US" sz="6000" dirty="0"/>
              <a:t>of empathy</a:t>
            </a:r>
          </a:p>
          <a:p>
            <a:pPr marL="223838" indent="0">
              <a:buNone/>
              <a:tabLst>
                <a:tab pos="509588" algn="l"/>
              </a:tabLst>
            </a:pPr>
            <a:r>
              <a:rPr lang="en-US" sz="6000" dirty="0" smtClean="0"/>
              <a:t>			Poor productivity		Perception </a:t>
            </a:r>
            <a:r>
              <a:rPr lang="en-US" sz="6000" dirty="0"/>
              <a:t>(side to side and </a:t>
            </a:r>
            <a:r>
              <a:rPr lang="en-US" sz="6000" dirty="0" smtClean="0"/>
              <a:t>depth)</a:t>
            </a:r>
          </a:p>
          <a:p>
            <a:pPr marL="0" indent="0" algn="ctr">
              <a:lnSpc>
                <a:spcPct val="50000"/>
              </a:lnSpc>
              <a:buNone/>
            </a:pPr>
            <a:endParaRPr lang="en-US" sz="6000" dirty="0"/>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Title 1">
            <a:extLst>
              <a:ext uri="{FF2B5EF4-FFF2-40B4-BE49-F238E27FC236}">
                <a16:creationId xmlns:a16="http://schemas.microsoft.com/office/drawing/2014/main" xmlns="" id="{54F734F2-4CA3-439F-B35B-A8F94177DCF7}"/>
              </a:ext>
            </a:extLst>
          </p:cNvPr>
          <p:cNvSpPr txBox="1">
            <a:spLocks/>
          </p:cNvSpPr>
          <p:nvPr/>
        </p:nvSpPr>
        <p:spPr>
          <a:xfrm>
            <a:off x="0" y="607325"/>
            <a:ext cx="24384000" cy="289181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9600" b="1" dirty="0" smtClean="0">
                <a:latin typeface="Avenir Medium"/>
                <a:cs typeface="Avenir Medium"/>
              </a:rPr>
              <a:t>Potential Exposures</a:t>
            </a:r>
            <a:endParaRPr lang="en-US" sz="9600" b="1" dirty="0">
              <a:latin typeface="Avenir Medium"/>
              <a:cs typeface="Avenir Medium"/>
            </a:endParaRPr>
          </a:p>
        </p:txBody>
      </p:sp>
    </p:spTree>
    <p:extLst>
      <p:ext uri="{BB962C8B-B14F-4D97-AF65-F5344CB8AC3E}">
        <p14:creationId xmlns:p14="http://schemas.microsoft.com/office/powerpoint/2010/main" val="415011399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 Slide"/>
          <p:cNvSpPr txBox="1"/>
          <p:nvPr/>
        </p:nvSpPr>
        <p:spPr>
          <a:xfrm>
            <a:off x="7842" y="1009551"/>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dirty="0">
                <a:solidFill>
                  <a:schemeClr val="tx1"/>
                </a:solidFill>
              </a:rPr>
              <a:t>Today’s Agenda</a:t>
            </a:r>
            <a:endParaRPr sz="8000" dirty="0">
              <a:solidFill>
                <a:schemeClr val="tx1"/>
              </a:solidFill>
            </a:endParaRPr>
          </a:p>
        </p:txBody>
      </p:sp>
      <p:sp>
        <p:nvSpPr>
          <p:cNvPr id="139" name="Bullet one text goes here…"/>
          <p:cNvSpPr txBox="1"/>
          <p:nvPr/>
        </p:nvSpPr>
        <p:spPr>
          <a:xfrm>
            <a:off x="2321817" y="6486431"/>
            <a:ext cx="21098905" cy="1210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fontAlgn="ctr" hangingPunct="1"/>
            <a:r>
              <a:rPr lang="en-US" sz="7200" kern="1200" dirty="0">
                <a:solidFill>
                  <a:srgbClr val="00AEFF"/>
                </a:solidFill>
                <a:latin typeface="Arial" panose="020B0604020202020204" pitchFamily="34" charset="0"/>
              </a:rPr>
              <a:t> </a:t>
            </a:r>
            <a:endParaRPr lang="en-US" sz="4000" b="0" dirty="0">
              <a:latin typeface="Arial" panose="020B0604020202020204" pitchFamily="34" charset="0"/>
            </a:endParaRPr>
          </a:p>
        </p:txBody>
      </p:sp>
      <p:graphicFrame>
        <p:nvGraphicFramePr>
          <p:cNvPr id="2" name="Table 1">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50EB6511-DA4C-412C-B3C2-743367E974CC}"/>
              </a:ext>
            </a:extLst>
          </p:cNvPr>
          <p:cNvGraphicFramePr>
            <a:graphicFrameLocks noGrp="1"/>
          </p:cNvGraphicFramePr>
          <p:nvPr>
            <p:extLst>
              <p:ext uri="{D42A27DB-BD31-4B8C-83A1-F6EECF244321}">
                <p14:modId xmlns:p14="http://schemas.microsoft.com/office/powerpoint/2010/main" val="3406909410"/>
              </p:ext>
            </p:extLst>
          </p:nvPr>
        </p:nvGraphicFramePr>
        <p:xfrm>
          <a:off x="1689100" y="2527916"/>
          <a:ext cx="20099746" cy="9030604"/>
        </p:xfrm>
        <a:graphic>
          <a:graphicData uri="http://schemas.openxmlformats.org/drawingml/2006/table">
            <a:tbl>
              <a:tblPr firstRow="1" bandRow="1">
                <a:tableStyleId>{2D5ABB26-0587-4C30-8999-92F81FD0307C}</a:tableStyleId>
              </a:tblPr>
              <a:tblGrid>
                <a:gridCol w="2624677">
                  <a:extLst>
                    <a:ext uri="{9D8B030D-6E8A-4147-A177-3AD203B41FA5}">
                      <a16:col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val="2973534273"/>
                    </a:ext>
                  </a:extLst>
                </a:gridCol>
                <a:gridCol w="17475069">
                  <a:extLst>
                    <a:ext uri="{9D8B030D-6E8A-4147-A177-3AD203B41FA5}">
                      <a16:col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val="2150293933"/>
                    </a:ext>
                  </a:extLst>
                </a:gridCol>
              </a:tblGrid>
              <a:tr h="2065976">
                <a:tc>
                  <a:txBody>
                    <a:bodyPr/>
                    <a:lstStyle/>
                    <a:p>
                      <a:r>
                        <a:rPr lang="en-US" sz="4800" b="1" baseline="0" dirty="0">
                          <a:solidFill>
                            <a:schemeClr val="accent1"/>
                          </a:solidFill>
                        </a:rPr>
                        <a:t> </a:t>
                      </a:r>
                      <a:r>
                        <a:rPr lang="en-US" sz="4800" b="1" dirty="0">
                          <a:solidFill>
                            <a:schemeClr val="accent1"/>
                          </a:solidFill>
                        </a:rPr>
                        <a:t>1</a:t>
                      </a:r>
                    </a:p>
                  </a:txBody>
                  <a:tcPr anchor="ctr"/>
                </a:tc>
                <a:tc>
                  <a:txBody>
                    <a:bodyPr/>
                    <a:lstStyle/>
                    <a:p>
                      <a:pPr marL="0" indent="0" algn="l">
                        <a:buNone/>
                      </a:pPr>
                      <a:r>
                        <a:rPr lang="en-US" sz="4800" dirty="0"/>
                        <a:t>Overview of state and federal laws regarding medical and recreational marijuana use</a:t>
                      </a:r>
                    </a:p>
                  </a:txBody>
                  <a:tcPr anchor="ctr"/>
                </a:tc>
                <a:extLst>
                  <a:ext uri="{0D108BD9-81ED-4DB2-BD59-A6C34878D82A}">
                    <a16:row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val="456700686"/>
                  </a:ext>
                </a:extLst>
              </a:tr>
              <a:tr h="2464593">
                <a:tc>
                  <a:txBody>
                    <a:bodyPr/>
                    <a:lstStyle/>
                    <a:p>
                      <a:r>
                        <a:rPr kumimoji="0" lang="en-US" sz="4800" b="1" u="none" strike="noStrike" kern="1200" cap="none" spc="0" normalizeH="0" baseline="0" dirty="0">
                          <a:ln>
                            <a:noFill/>
                          </a:ln>
                          <a:solidFill>
                            <a:schemeClr val="accent2"/>
                          </a:solidFill>
                          <a:effectLst/>
                          <a:uLnTx/>
                          <a:uFillTx/>
                          <a:latin typeface="+mn-lt"/>
                          <a:ea typeface="+mn-ea"/>
                          <a:cs typeface="+mn-cs"/>
                        </a:rPr>
                        <a:t> 2</a:t>
                      </a:r>
                    </a:p>
                  </a:txBody>
                  <a:tcPr anchor="ctr"/>
                </a:tc>
                <a:tc>
                  <a:txBody>
                    <a:bodyPr/>
                    <a:lstStyle/>
                    <a:p>
                      <a:pPr marL="0" indent="0" algn="l">
                        <a:buNone/>
                      </a:pPr>
                      <a:r>
                        <a:rPr lang="en-US" sz="4800" dirty="0"/>
                        <a:t>Conflicts between state and federal law regarding marijuana and the workplace and developing caselaw.</a:t>
                      </a:r>
                    </a:p>
                  </a:txBody>
                  <a:tcPr anchor="ctr"/>
                </a:tc>
                <a:extLst>
                  <a:ext uri="{0D108BD9-81ED-4DB2-BD59-A6C34878D82A}">
                    <a16:row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val="2581359240"/>
                  </a:ext>
                </a:extLst>
              </a:tr>
              <a:tr h="3049773">
                <a:tc>
                  <a:txBody>
                    <a:bodyPr/>
                    <a:lstStyle/>
                    <a:p>
                      <a:r>
                        <a:rPr kumimoji="0" lang="en-US" sz="4800" b="1" u="none" strike="noStrike" kern="1200" cap="none" spc="0" normalizeH="0" baseline="0" dirty="0">
                          <a:ln>
                            <a:noFill/>
                          </a:ln>
                          <a:solidFill>
                            <a:schemeClr val="accent5"/>
                          </a:solidFill>
                          <a:effectLst/>
                          <a:uLnTx/>
                          <a:uFillTx/>
                          <a:latin typeface="+mn-lt"/>
                          <a:ea typeface="+mn-ea"/>
                          <a:cs typeface="+mn-cs"/>
                        </a:rPr>
                        <a:t> 3</a:t>
                      </a:r>
                    </a:p>
                  </a:txBody>
                  <a:tcPr anchor="ctr"/>
                </a:tc>
                <a:tc>
                  <a:txBody>
                    <a:bodyPr/>
                    <a:lstStyle/>
                    <a:p>
                      <a:pPr marL="0" indent="0" algn="l">
                        <a:buNone/>
                      </a:pPr>
                      <a:r>
                        <a:rPr lang="en-US" sz="4800" dirty="0"/>
                        <a:t>Marijuana Use from an Insurance Perspective </a:t>
                      </a:r>
                      <a:r>
                        <a:rPr lang="en-US" sz="4800" dirty="0">
                          <a:solidFill>
                            <a:schemeClr val="accent5">
                              <a:lumMod val="50000"/>
                            </a:schemeClr>
                          </a:solidFill>
                        </a:rPr>
                        <a:t>[REVISE TITLE]</a:t>
                      </a:r>
                    </a:p>
                  </a:txBody>
                  <a:tcPr anchor="ctr"/>
                </a:tc>
                <a:extLst>
                  <a:ext uri="{0D108BD9-81ED-4DB2-BD59-A6C34878D82A}">
                    <a16:row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val="3101199149"/>
                  </a:ext>
                </a:extLst>
              </a:tr>
              <a:tr h="1450262">
                <a:tc>
                  <a:txBody>
                    <a:bodyPr/>
                    <a:lstStyle/>
                    <a:p>
                      <a:r>
                        <a:rPr kumimoji="0" lang="en-US" sz="4800" b="1" u="none" strike="noStrike" kern="1200" cap="none" spc="0" normalizeH="0" baseline="0" dirty="0">
                          <a:ln>
                            <a:noFill/>
                          </a:ln>
                          <a:solidFill>
                            <a:schemeClr val="accent4"/>
                          </a:solidFill>
                          <a:effectLst/>
                          <a:uLnTx/>
                          <a:uFillTx/>
                          <a:latin typeface="+mn-lt"/>
                          <a:ea typeface="+mn-ea"/>
                          <a:cs typeface="+mn-cs"/>
                        </a:rPr>
                        <a:t> 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dirty="0"/>
                        <a:t>OSHA / Safety Considerations </a:t>
                      </a:r>
                      <a:r>
                        <a:rPr lang="en-US" sz="4800" dirty="0">
                          <a:solidFill>
                            <a:schemeClr val="accent5">
                              <a:lumMod val="50000"/>
                            </a:schemeClr>
                          </a:solidFill>
                        </a:rPr>
                        <a:t>[REVISE TITLE]</a:t>
                      </a:r>
                    </a:p>
                  </a:txBody>
                  <a:tcPr anchor="ctr"/>
                </a:tc>
                <a:extLst>
                  <a:ext uri="{0D108BD9-81ED-4DB2-BD59-A6C34878D82A}">
                    <a16:row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val="1630233962"/>
                  </a:ext>
                </a:extLst>
              </a:tr>
            </a:tbl>
          </a:graphicData>
        </a:graphic>
      </p:graphicFrame>
    </p:spTree>
  </p:cSld>
  <p:clrMapOvr>
    <a:masterClrMapping/>
  </p:clrMapOvr>
  <p:transition xmlns:p14="http://schemas.microsoft.com/office/powerpoint/2010/mai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364069" y="2487202"/>
            <a:ext cx="23341953" cy="8863970"/>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r>
              <a:rPr lang="en-US" sz="6000" dirty="0"/>
              <a:t>Therefore the PL, GL, EPLI, Product Liability, </a:t>
            </a:r>
            <a:r>
              <a:rPr lang="en-US" sz="6000" dirty="0" smtClean="0"/>
              <a:t>Property, Crime and WC </a:t>
            </a:r>
            <a:r>
              <a:rPr lang="en-US" sz="6000" dirty="0"/>
              <a:t>are an </a:t>
            </a:r>
            <a:r>
              <a:rPr lang="en-US" sz="6000" dirty="0" smtClean="0"/>
              <a:t>issue.</a:t>
            </a:r>
            <a:endParaRPr lang="en-US" sz="6000" dirty="0"/>
          </a:p>
          <a:p>
            <a:pPr marL="0" indent="0" algn="ctr">
              <a:lnSpc>
                <a:spcPct val="50000"/>
              </a:lnSpc>
              <a:buNone/>
            </a:pPr>
            <a:endParaRPr lang="en-US" sz="6000" dirty="0"/>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5181696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383311" y="3228063"/>
            <a:ext cx="23341953" cy="7699746"/>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spcBef>
                <a:spcPts val="0"/>
              </a:spcBef>
              <a:spcAft>
                <a:spcPts val="1000"/>
              </a:spcAft>
              <a:buFont typeface="Arial"/>
              <a:buChar char="•"/>
              <a:tabLst>
                <a:tab pos="635000" algn="l"/>
                <a:tab pos="1193800" algn="l"/>
              </a:tabLst>
            </a:pPr>
            <a:r>
              <a:rPr lang="en-US" sz="4000" dirty="0" smtClean="0"/>
              <a:t> Most </a:t>
            </a:r>
            <a:r>
              <a:rPr lang="en-US" sz="4000" dirty="0"/>
              <a:t>major carriers…are taking wait &amp; see attitude</a:t>
            </a:r>
            <a:br>
              <a:rPr lang="en-US" sz="4000" dirty="0"/>
            </a:br>
            <a:r>
              <a:rPr lang="en-US" sz="4000" dirty="0"/>
              <a:t>	</a:t>
            </a:r>
            <a:r>
              <a:rPr lang="en-US" sz="4000" dirty="0" smtClean="0"/>
              <a:t>1. </a:t>
            </a:r>
            <a:r>
              <a:rPr lang="en-US" sz="4000" dirty="0"/>
              <a:t>Federal vs. state issues, Federal class 1 illegal drug,  banking issues, data support. </a:t>
            </a:r>
            <a:br>
              <a:rPr lang="en-US" sz="4000" dirty="0"/>
            </a:br>
            <a:r>
              <a:rPr lang="en-US" sz="4000" dirty="0" smtClean="0"/>
              <a:t>	2. The </a:t>
            </a:r>
            <a:r>
              <a:rPr lang="en-US" sz="4000" dirty="0"/>
              <a:t>majority of those writing are offering limited coverage </a:t>
            </a:r>
            <a:r>
              <a:rPr lang="en-US" sz="4000" dirty="0" smtClean="0"/>
              <a:t>some limits as low as </a:t>
            </a:r>
            <a:br>
              <a:rPr lang="en-US" sz="4000" dirty="0" smtClean="0"/>
            </a:br>
            <a:r>
              <a:rPr lang="en-US" sz="4000" dirty="0"/>
              <a:t>	</a:t>
            </a:r>
            <a:r>
              <a:rPr lang="en-US" sz="4000" dirty="0" smtClean="0"/>
              <a:t>	$</a:t>
            </a:r>
            <a:r>
              <a:rPr lang="en-US" sz="4000" dirty="0"/>
              <a:t>250,00</a:t>
            </a:r>
            <a:r>
              <a:rPr lang="en-US" sz="4000" dirty="0" smtClean="0"/>
              <a:t>-$</a:t>
            </a:r>
            <a:r>
              <a:rPr lang="en-US" sz="4000" dirty="0"/>
              <a:t>500,000 </a:t>
            </a:r>
            <a:r>
              <a:rPr lang="en-US" sz="4000" dirty="0" smtClean="0"/>
              <a:t>well</a:t>
            </a:r>
            <a:r>
              <a:rPr lang="en-US" sz="4000" dirty="0"/>
              <a:t> </a:t>
            </a:r>
            <a:r>
              <a:rPr lang="en-US" sz="4000" dirty="0" smtClean="0"/>
              <a:t>below what is needed</a:t>
            </a:r>
            <a:r>
              <a:rPr lang="en-US" sz="4000" dirty="0"/>
              <a:t>…regardless of </a:t>
            </a:r>
            <a:r>
              <a:rPr lang="en-US" sz="4000" dirty="0" smtClean="0"/>
              <a:t>size </a:t>
            </a:r>
            <a:r>
              <a:rPr lang="en-US" sz="4000" dirty="0"/>
              <a:t>of grower, etc. </a:t>
            </a:r>
            <a:br>
              <a:rPr lang="en-US" sz="4000" dirty="0"/>
            </a:br>
            <a:r>
              <a:rPr lang="en-US" sz="4000" dirty="0" smtClean="0"/>
              <a:t>	3. Some </a:t>
            </a:r>
            <a:r>
              <a:rPr lang="en-US" sz="4000" dirty="0"/>
              <a:t>are giving higher limits but reduced coverage. Many cannabis companies are choosing </a:t>
            </a:r>
            <a:r>
              <a:rPr lang="en-US" sz="4000" dirty="0" smtClean="0"/>
              <a:t>not 		to </a:t>
            </a:r>
            <a:r>
              <a:rPr lang="en-US" sz="4000" dirty="0"/>
              <a:t>obtain </a:t>
            </a:r>
            <a:r>
              <a:rPr lang="en-US" sz="4000" dirty="0" smtClean="0"/>
              <a:t>the proper </a:t>
            </a:r>
            <a:r>
              <a:rPr lang="en-US" sz="4000" dirty="0"/>
              <a:t>coverage – especially the smaller companies. </a:t>
            </a:r>
          </a:p>
          <a:p>
            <a:pPr marL="0" indent="0">
              <a:spcBef>
                <a:spcPts val="0"/>
              </a:spcBef>
              <a:spcAft>
                <a:spcPts val="1000"/>
              </a:spcAft>
              <a:buFont typeface="Arial"/>
              <a:buChar char="•"/>
            </a:pPr>
            <a:r>
              <a:rPr lang="en-US" sz="4000" dirty="0" smtClean="0">
                <a:ea typeface="Calibri" panose="020F0502020204030204" pitchFamily="34" charset="0"/>
              </a:rPr>
              <a:t> Currently</a:t>
            </a:r>
            <a:r>
              <a:rPr lang="en-US" sz="4000" dirty="0">
                <a:ea typeface="Calibri" panose="020F0502020204030204" pitchFamily="34" charset="0"/>
              </a:rPr>
              <a:t>, handful of carriers writing insurance for Growers/Distributors.</a:t>
            </a:r>
          </a:p>
          <a:p>
            <a:pPr marL="0" indent="0">
              <a:spcBef>
                <a:spcPts val="0"/>
              </a:spcBef>
              <a:spcAft>
                <a:spcPts val="1000"/>
              </a:spcAft>
              <a:buNone/>
              <a:tabLst>
                <a:tab pos="635000" algn="l"/>
              </a:tabLst>
            </a:pPr>
            <a:r>
              <a:rPr lang="en-US" sz="4000" dirty="0">
                <a:ea typeface="Calibri" panose="020F0502020204030204" pitchFamily="34" charset="0"/>
              </a:rPr>
              <a:t>	</a:t>
            </a:r>
            <a:r>
              <a:rPr lang="en-US" sz="4000" dirty="0" smtClean="0">
                <a:ea typeface="Calibri" panose="020F0502020204030204" pitchFamily="34" charset="0"/>
              </a:rPr>
              <a:t>1. </a:t>
            </a:r>
            <a:r>
              <a:rPr lang="en-US" sz="4000" dirty="0" err="1" smtClean="0">
                <a:ea typeface="Calibri" panose="020F0502020204030204" pitchFamily="34" charset="0"/>
              </a:rPr>
              <a:t>Cannasure</a:t>
            </a:r>
            <a:r>
              <a:rPr lang="en-US" sz="4000" dirty="0">
                <a:ea typeface="Calibri" panose="020F0502020204030204" pitchFamily="34" charset="0"/>
              </a:rPr>
              <a:t>, Admiral, Golden Bear.	</a:t>
            </a:r>
            <a:br>
              <a:rPr lang="en-US" sz="4000" dirty="0">
                <a:ea typeface="Calibri" panose="020F0502020204030204" pitchFamily="34" charset="0"/>
              </a:rPr>
            </a:br>
            <a:r>
              <a:rPr lang="en-US" sz="4000" dirty="0" smtClean="0">
                <a:ea typeface="Calibri" panose="020F0502020204030204" pitchFamily="34" charset="0"/>
              </a:rPr>
              <a:t>	2. E</a:t>
            </a:r>
            <a:r>
              <a:rPr lang="en-US" sz="4000" dirty="0">
                <a:ea typeface="Calibri" panose="020F0502020204030204" pitchFamily="34" charset="0"/>
              </a:rPr>
              <a:t>&amp;S carriers reluctant to write US exposure due to law.  </a:t>
            </a:r>
            <a:r>
              <a:rPr lang="en-US" sz="4000" dirty="0" smtClean="0">
                <a:ea typeface="Calibri" panose="020F0502020204030204" pitchFamily="34" charset="0"/>
              </a:rPr>
              <a:t/>
            </a:r>
            <a:br>
              <a:rPr lang="en-US" sz="4000" dirty="0" smtClean="0">
                <a:ea typeface="Calibri" panose="020F0502020204030204" pitchFamily="34" charset="0"/>
              </a:rPr>
            </a:br>
            <a:r>
              <a:rPr lang="en-US" sz="4000" dirty="0" smtClean="0">
                <a:ea typeface="Calibri" panose="020F0502020204030204" pitchFamily="34" charset="0"/>
              </a:rPr>
              <a:t>	3. Will </a:t>
            </a:r>
            <a:r>
              <a:rPr lang="en-US" sz="4000" dirty="0">
                <a:ea typeface="Calibri" panose="020F0502020204030204" pitchFamily="34" charset="0"/>
              </a:rPr>
              <a:t>entertain Canadian risks on individual basis</a:t>
            </a:r>
            <a:r>
              <a:rPr lang="en-US" sz="4000" dirty="0"/>
              <a:t/>
            </a:r>
            <a:br>
              <a:rPr lang="en-US" sz="4000" dirty="0"/>
            </a:br>
            <a:r>
              <a:rPr lang="en-US" sz="4000" dirty="0"/>
              <a:t>	</a:t>
            </a:r>
            <a:r>
              <a:rPr lang="en-US" sz="4000" dirty="0" smtClean="0"/>
              <a:t>4. WC</a:t>
            </a:r>
            <a:r>
              <a:rPr lang="en-US" sz="4000" dirty="0"/>
              <a:t>-some PEO’s</a:t>
            </a:r>
          </a:p>
          <a:p>
            <a:pPr marL="0" indent="0" algn="ctr">
              <a:lnSpc>
                <a:spcPct val="50000"/>
              </a:lnSpc>
              <a:buNone/>
            </a:pPr>
            <a:endParaRPr lang="en-US" sz="3500" dirty="0"/>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Title 1">
            <a:extLst>
              <a:ext uri="{FF2B5EF4-FFF2-40B4-BE49-F238E27FC236}">
                <a16:creationId xmlns:a16="http://schemas.microsoft.com/office/drawing/2014/main" xmlns="" id="{54F734F2-4CA3-439F-B35B-A8F94177DCF7}"/>
              </a:ext>
            </a:extLst>
          </p:cNvPr>
          <p:cNvSpPr txBox="1">
            <a:spLocks/>
          </p:cNvSpPr>
          <p:nvPr/>
        </p:nvSpPr>
        <p:spPr>
          <a:xfrm>
            <a:off x="0" y="607325"/>
            <a:ext cx="24384000" cy="289181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nSpc>
                <a:spcPct val="80000"/>
              </a:lnSpc>
            </a:pPr>
            <a:r>
              <a:rPr lang="en-US" sz="9600" b="1" dirty="0" smtClean="0">
                <a:latin typeface="Avenir Medium"/>
                <a:cs typeface="Avenir Medium"/>
              </a:rPr>
              <a:t>Only handful of carriers are writing the </a:t>
            </a:r>
            <a:br>
              <a:rPr lang="en-US" sz="9600" b="1" dirty="0" smtClean="0">
                <a:latin typeface="Avenir Medium"/>
                <a:cs typeface="Avenir Medium"/>
              </a:rPr>
            </a:br>
            <a:r>
              <a:rPr lang="en-US" sz="9600" b="1" dirty="0" smtClean="0">
                <a:latin typeface="Avenir Medium"/>
                <a:cs typeface="Avenir Medium"/>
              </a:rPr>
              <a:t>client companies</a:t>
            </a:r>
            <a:endParaRPr lang="en-US" sz="9600" b="1" dirty="0">
              <a:latin typeface="Avenir Medium"/>
              <a:cs typeface="Avenir Medium"/>
            </a:endParaRPr>
          </a:p>
        </p:txBody>
      </p:sp>
    </p:spTree>
    <p:extLst>
      <p:ext uri="{BB962C8B-B14F-4D97-AF65-F5344CB8AC3E}">
        <p14:creationId xmlns:p14="http://schemas.microsoft.com/office/powerpoint/2010/main" val="11524259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364069" y="2386228"/>
            <a:ext cx="23341953" cy="8964944"/>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buNone/>
              <a:tabLst>
                <a:tab pos="290513" algn="l"/>
              </a:tabLst>
            </a:pPr>
            <a:r>
              <a:rPr lang="en-US" sz="6000" dirty="0" smtClean="0"/>
              <a:t>There </a:t>
            </a:r>
            <a:r>
              <a:rPr lang="en-US" sz="6000" dirty="0"/>
              <a:t>are many new ventures -staffing firms are creating 	  separate companies to house the exposures of this industry.</a:t>
            </a:r>
          </a:p>
          <a:p>
            <a:pPr marL="0" indent="0">
              <a:lnSpc>
                <a:spcPct val="70000"/>
              </a:lnSpc>
              <a:buNone/>
              <a:tabLst>
                <a:tab pos="284163" algn="l"/>
              </a:tabLst>
            </a:pPr>
            <a:r>
              <a:rPr lang="en-US" sz="6000" dirty="0" smtClean="0"/>
              <a:t>• Limited </a:t>
            </a:r>
            <a:r>
              <a:rPr lang="en-US" sz="6000" dirty="0"/>
              <a:t>if any staffing </a:t>
            </a:r>
            <a:r>
              <a:rPr lang="en-US" sz="6000" dirty="0" smtClean="0"/>
              <a:t>experience in this industry.</a:t>
            </a:r>
            <a:endParaRPr lang="en-US" sz="6000" dirty="0"/>
          </a:p>
          <a:p>
            <a:pPr marL="0" indent="0">
              <a:lnSpc>
                <a:spcPct val="70000"/>
              </a:lnSpc>
              <a:buNone/>
              <a:tabLst>
                <a:tab pos="284163" algn="l"/>
                <a:tab pos="458788" algn="l"/>
              </a:tabLst>
            </a:pPr>
            <a:r>
              <a:rPr lang="en-US" sz="6000" dirty="0" smtClean="0"/>
              <a:t>• No </a:t>
            </a:r>
            <a:r>
              <a:rPr lang="en-US" sz="6000" dirty="0"/>
              <a:t>info on client companies and their protocols – or insurance </a:t>
            </a:r>
            <a:br>
              <a:rPr lang="en-US" sz="6000" dirty="0"/>
            </a:br>
            <a:r>
              <a:rPr lang="en-US" sz="6000" dirty="0"/>
              <a:t>		they have.</a:t>
            </a:r>
          </a:p>
          <a:p>
            <a:pPr marL="0" indent="0">
              <a:lnSpc>
                <a:spcPct val="70000"/>
              </a:lnSpc>
              <a:buNone/>
              <a:tabLst>
                <a:tab pos="284163" algn="l"/>
              </a:tabLst>
            </a:pPr>
            <a:r>
              <a:rPr lang="en-US" sz="6000" dirty="0" smtClean="0"/>
              <a:t>• Identify </a:t>
            </a:r>
            <a:r>
              <a:rPr lang="en-US" sz="6000" dirty="0"/>
              <a:t>the staffing workers as admin (sales i.e. </a:t>
            </a:r>
            <a:r>
              <a:rPr lang="en-US" sz="6000" dirty="0" err="1"/>
              <a:t>budtender</a:t>
            </a:r>
            <a:r>
              <a:rPr lang="en-US" sz="6000" dirty="0" smtClean="0"/>
              <a:t>).</a:t>
            </a:r>
            <a:endParaRPr lang="en-US" sz="6000" dirty="0"/>
          </a:p>
          <a:p>
            <a:pPr marL="0" indent="0">
              <a:lnSpc>
                <a:spcPct val="70000"/>
              </a:lnSpc>
              <a:buNone/>
              <a:tabLst>
                <a:tab pos="461963" algn="l"/>
              </a:tabLst>
            </a:pPr>
            <a:r>
              <a:rPr lang="en-US" sz="6000" dirty="0" smtClean="0"/>
              <a:t>• Most </a:t>
            </a:r>
            <a:r>
              <a:rPr lang="en-US" sz="6000" dirty="0"/>
              <a:t>brokers are not prepared to provide answers or proper 		   </a:t>
            </a:r>
            <a:r>
              <a:rPr lang="en-US" sz="6000" dirty="0" smtClean="0"/>
              <a:t>	class </a:t>
            </a:r>
            <a:r>
              <a:rPr lang="en-US" sz="6000" dirty="0"/>
              <a:t>codes.</a:t>
            </a:r>
            <a:r>
              <a:rPr lang="en-US" sz="4800" dirty="0"/>
              <a:t> </a:t>
            </a:r>
            <a:endParaRPr lang="en-US" sz="6000" dirty="0"/>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Title 1">
            <a:extLst>
              <a:ext uri="{FF2B5EF4-FFF2-40B4-BE49-F238E27FC236}">
                <a16:creationId xmlns:a16="http://schemas.microsoft.com/office/drawing/2014/main" xmlns="" id="{54F734F2-4CA3-439F-B35B-A8F94177DCF7}"/>
              </a:ext>
            </a:extLst>
          </p:cNvPr>
          <p:cNvSpPr txBox="1">
            <a:spLocks/>
          </p:cNvSpPr>
          <p:nvPr/>
        </p:nvSpPr>
        <p:spPr>
          <a:xfrm>
            <a:off x="0" y="607325"/>
            <a:ext cx="24384000" cy="289181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9600" b="1" dirty="0" smtClean="0">
                <a:latin typeface="Avenir Medium"/>
                <a:cs typeface="Avenir Medium"/>
              </a:rPr>
              <a:t>What does this mean for Staffing Firms?</a:t>
            </a:r>
            <a:endParaRPr lang="en-US" sz="9600" b="1" dirty="0">
              <a:latin typeface="Avenir Medium"/>
              <a:cs typeface="Avenir Medium"/>
            </a:endParaRPr>
          </a:p>
        </p:txBody>
      </p:sp>
    </p:spTree>
    <p:extLst>
      <p:ext uri="{BB962C8B-B14F-4D97-AF65-F5344CB8AC3E}">
        <p14:creationId xmlns:p14="http://schemas.microsoft.com/office/powerpoint/2010/main" val="289921805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364069" y="2386228"/>
            <a:ext cx="23341953" cy="8964944"/>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lnSpc>
                <a:spcPct val="90000"/>
              </a:lnSpc>
              <a:buNone/>
              <a:tabLst>
                <a:tab pos="339725" algn="l"/>
              </a:tabLst>
            </a:pPr>
            <a:r>
              <a:rPr lang="en-US" sz="6000" dirty="0"/>
              <a:t>With new regulation, will employee positions in </a:t>
            </a:r>
            <a:r>
              <a:rPr lang="en-US" sz="6000" dirty="0" smtClean="0"/>
              <a:t>demand develop </a:t>
            </a:r>
            <a:r>
              <a:rPr lang="en-US" sz="6000" dirty="0"/>
              <a:t>into a new “professional” class? </a:t>
            </a:r>
            <a:r>
              <a:rPr lang="en-US" sz="6000" dirty="0" smtClean="0"/>
              <a:t>i.e</a:t>
            </a:r>
            <a:r>
              <a:rPr lang="en-US" sz="6000" dirty="0"/>
              <a:t>. </a:t>
            </a:r>
            <a:r>
              <a:rPr lang="en-US" sz="6000" dirty="0" err="1"/>
              <a:t>Budtenders</a:t>
            </a:r>
            <a:r>
              <a:rPr lang="en-US" sz="6000" dirty="0"/>
              <a:t>, trimmers, growers</a:t>
            </a:r>
            <a:r>
              <a:rPr lang="en-US" sz="6000" dirty="0" smtClean="0"/>
              <a:t>.</a:t>
            </a:r>
          </a:p>
          <a:p>
            <a:pPr marL="0" indent="0">
              <a:lnSpc>
                <a:spcPct val="90000"/>
              </a:lnSpc>
              <a:buNone/>
              <a:tabLst>
                <a:tab pos="461963" algn="l"/>
              </a:tabLst>
            </a:pPr>
            <a:r>
              <a:rPr lang="en-US" sz="6000" dirty="0" smtClean="0"/>
              <a:t>• Licensing and education requirements </a:t>
            </a:r>
            <a:r>
              <a:rPr lang="mr-IN" sz="6000" dirty="0" smtClean="0"/>
              <a:t>–</a:t>
            </a:r>
            <a:r>
              <a:rPr lang="en-US" sz="6000" dirty="0" smtClean="0"/>
              <a:t> </a:t>
            </a:r>
            <a:r>
              <a:rPr lang="en-US" sz="6000" dirty="0" err="1" smtClean="0"/>
              <a:t>Budtenders</a:t>
            </a:r>
            <a:r>
              <a:rPr lang="en-US" sz="6000" dirty="0" smtClean="0"/>
              <a:t> example</a:t>
            </a:r>
            <a:r>
              <a:rPr lang="en-US" sz="6000" smtClean="0"/>
              <a:t>. 	Most </a:t>
            </a:r>
            <a:r>
              <a:rPr lang="en-US" sz="6000" dirty="0" smtClean="0"/>
              <a:t>experience required is personal knowledge of the product.</a:t>
            </a:r>
          </a:p>
          <a:p>
            <a:pPr marL="0" indent="0">
              <a:lnSpc>
                <a:spcPct val="90000"/>
              </a:lnSpc>
              <a:buNone/>
              <a:tabLst>
                <a:tab pos="284163" algn="l"/>
                <a:tab pos="458788" algn="l"/>
              </a:tabLst>
            </a:pPr>
            <a:r>
              <a:rPr lang="en-US" sz="6000" dirty="0" smtClean="0"/>
              <a:t>• Edibles </a:t>
            </a:r>
            <a:r>
              <a:rPr lang="mr-IN" sz="6000" dirty="0" smtClean="0"/>
              <a:t>–</a:t>
            </a:r>
            <a:r>
              <a:rPr lang="en-US" sz="6000" dirty="0" smtClean="0"/>
              <a:t> a lot of background is needed here. </a:t>
            </a:r>
            <a:br>
              <a:rPr lang="en-US" sz="6000" dirty="0" smtClean="0"/>
            </a:br>
            <a:r>
              <a:rPr lang="en-US" sz="6000" dirty="0" smtClean="0"/>
              <a:t>			1. Recalls. </a:t>
            </a:r>
            <a:br>
              <a:rPr lang="en-US" sz="6000" dirty="0" smtClean="0"/>
            </a:br>
            <a:r>
              <a:rPr lang="en-US" sz="6000" dirty="0" smtClean="0"/>
              <a:t>			2. Improper labeling</a:t>
            </a:r>
            <a:r>
              <a:rPr lang="en-US" sz="4800" dirty="0" smtClean="0"/>
              <a:t> </a:t>
            </a:r>
            <a:endParaRPr lang="en-US" sz="6000" dirty="0"/>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Title 1">
            <a:extLst>
              <a:ext uri="{FF2B5EF4-FFF2-40B4-BE49-F238E27FC236}">
                <a16:creationId xmlns:a16="http://schemas.microsoft.com/office/drawing/2014/main" xmlns="" id="{54F734F2-4CA3-439F-B35B-A8F94177DCF7}"/>
              </a:ext>
            </a:extLst>
          </p:cNvPr>
          <p:cNvSpPr txBox="1">
            <a:spLocks/>
          </p:cNvSpPr>
          <p:nvPr/>
        </p:nvSpPr>
        <p:spPr>
          <a:xfrm>
            <a:off x="0" y="607325"/>
            <a:ext cx="24384000" cy="289181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9600" dirty="0" smtClean="0">
                <a:latin typeface="Avenir Medium"/>
                <a:cs typeface="Avenir Medium"/>
              </a:rPr>
              <a:t>New Regulation</a:t>
            </a:r>
            <a:endParaRPr lang="en-US" sz="9600" dirty="0">
              <a:latin typeface="Avenir Medium"/>
              <a:cs typeface="Avenir Medium"/>
            </a:endParaRPr>
          </a:p>
        </p:txBody>
      </p:sp>
    </p:spTree>
    <p:extLst>
      <p:ext uri="{BB962C8B-B14F-4D97-AF65-F5344CB8AC3E}">
        <p14:creationId xmlns:p14="http://schemas.microsoft.com/office/powerpoint/2010/main" val="29774454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364069" y="2386228"/>
            <a:ext cx="23341953" cy="8964944"/>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buNone/>
              <a:tabLst>
                <a:tab pos="339725" algn="l"/>
              </a:tabLst>
            </a:pPr>
            <a:r>
              <a:rPr lang="en-US" sz="6000" dirty="0"/>
              <a:t>Inadequate client company insurance results in major liability for the Staffing Firm.</a:t>
            </a:r>
          </a:p>
          <a:p>
            <a:pPr marL="0" indent="0">
              <a:buNone/>
              <a:tabLst>
                <a:tab pos="339725" algn="l"/>
              </a:tabLst>
            </a:pPr>
            <a:r>
              <a:rPr lang="en-US" sz="6000" dirty="0" smtClean="0"/>
              <a:t>• All </a:t>
            </a:r>
            <a:r>
              <a:rPr lang="en-US" sz="6000" dirty="0"/>
              <a:t>client operations have coverage issues therefore signing a </a:t>
            </a:r>
            <a:r>
              <a:rPr lang="en-US" sz="6000" dirty="0" smtClean="0"/>
              <a:t>	lopsided </a:t>
            </a:r>
            <a:r>
              <a:rPr lang="en-US" sz="6000" dirty="0"/>
              <a:t>contract </a:t>
            </a:r>
            <a:r>
              <a:rPr lang="en-US" sz="6000" dirty="0" smtClean="0"/>
              <a:t>or not </a:t>
            </a:r>
            <a:r>
              <a:rPr lang="en-US" sz="6000" dirty="0"/>
              <a:t>checking the your client coverage and </a:t>
            </a:r>
            <a:r>
              <a:rPr lang="en-US" sz="6000" dirty="0" smtClean="0"/>
              <a:t>	limits</a:t>
            </a:r>
            <a:r>
              <a:rPr lang="en-US" sz="6000" dirty="0"/>
              <a:t>….could leave you assuming </a:t>
            </a:r>
            <a:r>
              <a:rPr lang="en-US" sz="6000" dirty="0" smtClean="0"/>
              <a:t>much of </a:t>
            </a:r>
            <a:r>
              <a:rPr lang="en-US" sz="6000" dirty="0"/>
              <a:t>the risk.  </a:t>
            </a:r>
          </a:p>
          <a:p>
            <a:pPr marL="0" indent="0">
              <a:buNone/>
              <a:tabLst>
                <a:tab pos="339725" algn="l"/>
              </a:tabLst>
            </a:pPr>
            <a:r>
              <a:rPr lang="en-US" sz="6000" dirty="0" smtClean="0"/>
              <a:t>• Be </a:t>
            </a:r>
            <a:r>
              <a:rPr lang="en-US" sz="6000" dirty="0"/>
              <a:t>the expert yourself, employ a strong drug </a:t>
            </a:r>
            <a:r>
              <a:rPr lang="en-US" sz="6000" dirty="0" smtClean="0"/>
              <a:t>policy.</a:t>
            </a:r>
            <a:endParaRPr lang="en-US" sz="6000" dirty="0"/>
          </a:p>
          <a:p>
            <a:pPr marL="0" indent="0">
              <a:buNone/>
              <a:tabLst>
                <a:tab pos="339725" algn="l"/>
              </a:tabLst>
            </a:pPr>
            <a:r>
              <a:rPr lang="en-US" sz="6000" dirty="0" smtClean="0"/>
              <a:t>• Have </a:t>
            </a:r>
            <a:r>
              <a:rPr lang="en-US" sz="6000" dirty="0"/>
              <a:t>your attorney review your </a:t>
            </a:r>
            <a:r>
              <a:rPr lang="en-US" sz="6000" dirty="0" smtClean="0"/>
              <a:t>contacts, employee </a:t>
            </a:r>
            <a:r>
              <a:rPr lang="en-US" sz="6000" dirty="0"/>
              <a:t>handbook </a:t>
            </a:r>
            <a:r>
              <a:rPr lang="en-US" sz="6000" dirty="0" smtClean="0"/>
              <a:t>etc. </a:t>
            </a:r>
            <a:endParaRPr lang="en-US" sz="6000" dirty="0"/>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Title 1">
            <a:extLst>
              <a:ext uri="{FF2B5EF4-FFF2-40B4-BE49-F238E27FC236}">
                <a16:creationId xmlns:a16="http://schemas.microsoft.com/office/drawing/2014/main" xmlns="" id="{54F734F2-4CA3-439F-B35B-A8F94177DCF7}"/>
              </a:ext>
            </a:extLst>
          </p:cNvPr>
          <p:cNvSpPr txBox="1">
            <a:spLocks/>
          </p:cNvSpPr>
          <p:nvPr/>
        </p:nvSpPr>
        <p:spPr>
          <a:xfrm>
            <a:off x="0" y="607325"/>
            <a:ext cx="24384000" cy="289181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9600" b="1" dirty="0" smtClean="0">
                <a:latin typeface="Avenir Medium"/>
                <a:cs typeface="Avenir Medium"/>
              </a:rPr>
              <a:t>Contracts</a:t>
            </a:r>
            <a:endParaRPr lang="en-US" sz="9600" b="1" dirty="0">
              <a:latin typeface="Avenir Medium"/>
              <a:cs typeface="Avenir Medium"/>
            </a:endParaRPr>
          </a:p>
        </p:txBody>
      </p:sp>
    </p:spTree>
    <p:extLst>
      <p:ext uri="{BB962C8B-B14F-4D97-AF65-F5344CB8AC3E}">
        <p14:creationId xmlns:p14="http://schemas.microsoft.com/office/powerpoint/2010/main" val="36712408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364069" y="2386228"/>
            <a:ext cx="23341953" cy="8964944"/>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buNone/>
              <a:tabLst>
                <a:tab pos="339725" algn="l"/>
              </a:tabLst>
            </a:pPr>
            <a:r>
              <a:rPr lang="en-US" sz="6000" dirty="0"/>
              <a:t>This is happening, the world is </a:t>
            </a:r>
            <a:r>
              <a:rPr lang="en-US" sz="6000" dirty="0" smtClean="0"/>
              <a:t>changing.</a:t>
            </a:r>
            <a:r>
              <a:rPr lang="en-US" sz="6000" dirty="0"/>
              <a:t> </a:t>
            </a:r>
            <a:r>
              <a:rPr lang="en-US" sz="6000" dirty="0" smtClean="0"/>
              <a:t>If </a:t>
            </a:r>
            <a:r>
              <a:rPr lang="en-US" sz="6000" dirty="0"/>
              <a:t>you are going after this potentially 25 billion </a:t>
            </a:r>
            <a:r>
              <a:rPr lang="en-US" sz="6000" dirty="0" smtClean="0"/>
              <a:t>market. You </a:t>
            </a:r>
            <a:r>
              <a:rPr lang="en-US" sz="6000" dirty="0"/>
              <a:t>cant be expected to know it all..</a:t>
            </a:r>
          </a:p>
          <a:p>
            <a:pPr marL="0" indent="0">
              <a:buNone/>
              <a:tabLst>
                <a:tab pos="339725" algn="l"/>
              </a:tabLst>
            </a:pPr>
            <a:r>
              <a:rPr lang="en-US" sz="6000" dirty="0"/>
              <a:t>Use your attorney, your insurance carrier, your broker and build a program that protects you and your company</a:t>
            </a:r>
            <a:r>
              <a:rPr lang="en-US" sz="6000" dirty="0" smtClean="0"/>
              <a:t>.</a:t>
            </a:r>
            <a:endParaRPr lang="en-US" sz="6000" dirty="0"/>
          </a:p>
          <a:p>
            <a:pPr marL="0" indent="0">
              <a:buNone/>
              <a:tabLst>
                <a:tab pos="339725" algn="l"/>
              </a:tabLst>
            </a:pPr>
            <a:endParaRPr lang="en-US" sz="6000" dirty="0"/>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Title 1">
            <a:extLst>
              <a:ext uri="{FF2B5EF4-FFF2-40B4-BE49-F238E27FC236}">
                <a16:creationId xmlns:a16="http://schemas.microsoft.com/office/drawing/2014/main" xmlns="" id="{54F734F2-4CA3-439F-B35B-A8F94177DCF7}"/>
              </a:ext>
            </a:extLst>
          </p:cNvPr>
          <p:cNvSpPr txBox="1">
            <a:spLocks/>
          </p:cNvSpPr>
          <p:nvPr/>
        </p:nvSpPr>
        <p:spPr>
          <a:xfrm>
            <a:off x="0" y="607325"/>
            <a:ext cx="24384000" cy="289181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9600" b="1" dirty="0" smtClean="0">
                <a:latin typeface="Avenir Medium"/>
                <a:cs typeface="Avenir Medium"/>
              </a:rPr>
              <a:t>Conclusion</a:t>
            </a:r>
            <a:endParaRPr lang="en-US" sz="9600" b="1" dirty="0">
              <a:latin typeface="Avenir Medium"/>
              <a:cs typeface="Avenir Medium"/>
            </a:endParaRPr>
          </a:p>
        </p:txBody>
      </p:sp>
    </p:spTree>
    <p:extLst>
      <p:ext uri="{BB962C8B-B14F-4D97-AF65-F5344CB8AC3E}">
        <p14:creationId xmlns:p14="http://schemas.microsoft.com/office/powerpoint/2010/main" val="24437060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C09D7BF6-B5D1-4990-BEAE-41E714311D55}"/>
              </a:ext>
            </a:extLst>
          </p:cNvPr>
          <p:cNvSpPr txBox="1">
            <a:spLocks/>
          </p:cNvSpPr>
          <p:nvPr/>
        </p:nvSpPr>
        <p:spPr>
          <a:xfrm>
            <a:off x="364069" y="2386228"/>
            <a:ext cx="23341953" cy="8964944"/>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lgn="ctr">
              <a:buNone/>
            </a:pPr>
            <a:r>
              <a:rPr lang="en-US" sz="8800" b="1" dirty="0">
                <a:latin typeface="Arial Narrow"/>
                <a:cs typeface="Arial Narrow"/>
              </a:rPr>
              <a:t>Bob </a:t>
            </a:r>
            <a:r>
              <a:rPr lang="en-US" sz="8800" b="1" dirty="0" smtClean="0">
                <a:latin typeface="Arial Narrow"/>
                <a:cs typeface="Arial Narrow"/>
              </a:rPr>
              <a:t>Thompson</a:t>
            </a:r>
            <a:br>
              <a:rPr lang="en-US" sz="8800" b="1" dirty="0" smtClean="0">
                <a:latin typeface="Arial Narrow"/>
                <a:cs typeface="Arial Narrow"/>
              </a:rPr>
            </a:br>
            <a:r>
              <a:rPr lang="en-US" sz="8800" b="1" dirty="0" smtClean="0">
                <a:latin typeface="Arial Narrow"/>
                <a:cs typeface="Arial Narrow"/>
              </a:rPr>
              <a:t>rthompson</a:t>
            </a:r>
            <a:r>
              <a:rPr lang="en-US" sz="8800" b="1" dirty="0">
                <a:latin typeface="Arial Narrow"/>
                <a:cs typeface="Arial Narrow"/>
              </a:rPr>
              <a:t>@wwspi.com </a:t>
            </a:r>
            <a:r>
              <a:rPr lang="en-US" sz="8800" b="1" dirty="0" smtClean="0">
                <a:latin typeface="Arial Narrow"/>
                <a:cs typeface="Arial Narrow"/>
              </a:rPr>
              <a:t/>
            </a:r>
            <a:br>
              <a:rPr lang="en-US" sz="8800" b="1" dirty="0" smtClean="0">
                <a:latin typeface="Arial Narrow"/>
                <a:cs typeface="Arial Narrow"/>
              </a:rPr>
            </a:br>
            <a:r>
              <a:rPr lang="en-US" sz="8800" b="1" dirty="0" smtClean="0">
                <a:latin typeface="Arial Narrow"/>
                <a:cs typeface="Arial Narrow"/>
              </a:rPr>
              <a:t>631</a:t>
            </a:r>
            <a:r>
              <a:rPr lang="en-US" sz="8800" b="1" dirty="0">
                <a:latin typeface="Arial Narrow"/>
                <a:cs typeface="Arial Narrow"/>
              </a:rPr>
              <a:t>-390-0900 </a:t>
            </a:r>
            <a:r>
              <a:rPr lang="en-US" sz="8800" b="1" dirty="0" smtClean="0">
                <a:latin typeface="Arial Narrow"/>
                <a:cs typeface="Arial Narrow"/>
              </a:rPr>
              <a:t>x416</a:t>
            </a:r>
            <a:br>
              <a:rPr lang="en-US" sz="8800" b="1" dirty="0" smtClean="0">
                <a:latin typeface="Arial Narrow"/>
                <a:cs typeface="Arial Narrow"/>
              </a:rPr>
            </a:br>
            <a:r>
              <a:rPr lang="en-US" sz="8800" b="1" dirty="0" err="1">
                <a:latin typeface="Arial Narrow"/>
                <a:cs typeface="Arial Narrow"/>
              </a:rPr>
              <a:t>w</a:t>
            </a:r>
            <a:r>
              <a:rPr lang="en-US" sz="8800" b="1" dirty="0" err="1" smtClean="0">
                <a:latin typeface="Arial Narrow"/>
                <a:cs typeface="Arial Narrow"/>
              </a:rPr>
              <a:t>wspi.com</a:t>
            </a:r>
            <a:endParaRPr lang="en-US" sz="8800" b="1" dirty="0">
              <a:latin typeface="Arial Narrow"/>
              <a:cs typeface="Arial Narrow"/>
            </a:endParaRPr>
          </a:p>
          <a:p>
            <a:pPr marL="0" indent="0">
              <a:buNone/>
              <a:tabLst>
                <a:tab pos="339725" algn="l"/>
              </a:tabLst>
            </a:pPr>
            <a:endParaRPr lang="en-US" sz="8800" b="1" dirty="0">
              <a:latin typeface="Arial"/>
              <a:cs typeface="Arial"/>
            </a:endParaRPr>
          </a:p>
        </p:txBody>
      </p:sp>
      <p:sp>
        <p:nvSpPr>
          <p:cNvPr id="2" name="TextBox 1"/>
          <p:cNvSpPr txBox="1"/>
          <p:nvPr/>
        </p:nvSpPr>
        <p:spPr>
          <a:xfrm>
            <a:off x="11553169" y="10068210"/>
            <a:ext cx="10259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90983716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1"/>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dirty="0">
                <a:solidFill>
                  <a:schemeClr val="tx1"/>
                </a:solidFill>
              </a:rPr>
              <a:t>Introduction</a:t>
            </a:r>
            <a:endParaRPr sz="8000" dirty="0">
              <a:solidFill>
                <a:schemeClr val="tx1"/>
              </a:solidFill>
            </a:endParaRPr>
          </a:p>
        </p:txBody>
      </p:sp>
      <p:sp>
        <p:nvSpPr>
          <p:cNvPr id="4" name="Rectangle 3">
            <a:extLst>
              <a:ext uri="{FF2B5EF4-FFF2-40B4-BE49-F238E27FC236}">
                <a16:creationId xmlns="" xmlns:ma14="http://schemas.microsoft.com/office/mac/drawingml/2011/main" xmlns:a14="http://schemas.microsoft.com/office/drawing/2010/main" xmlns:m="http://schemas.openxmlformats.org/officeDocument/2006/math" xmlns:a16="http://schemas.microsoft.com/office/drawing/2014/main" id="{DFE8D7BA-D9DD-4C36-A554-1592037989B6}"/>
              </a:ext>
            </a:extLst>
          </p:cNvPr>
          <p:cNvSpPr/>
          <p:nvPr/>
        </p:nvSpPr>
        <p:spPr>
          <a:xfrm>
            <a:off x="2246811" y="2527915"/>
            <a:ext cx="20325806" cy="6694140"/>
          </a:xfrm>
          <a:prstGeom prst="rect">
            <a:avLst/>
          </a:prstGeom>
        </p:spPr>
        <p:txBody>
          <a:bodyPr wrap="square">
            <a:spAutoFit/>
          </a:bodyPr>
          <a:lstStyle/>
          <a:p>
            <a:pPr marL="285750" lvl="0" indent="-285750" algn="l" defTabSz="914400" hangingPunct="1">
              <a:spcBef>
                <a:spcPts val="1800"/>
              </a:spcBef>
              <a:buFont typeface="Arial" panose="020B0604020202020204" pitchFamily="34" charset="0"/>
              <a:buChar char="•"/>
            </a:pPr>
            <a:r>
              <a:rPr lang="en-US" sz="4800" b="0" kern="1200" dirty="0">
                <a:solidFill>
                  <a:schemeClr val="tx1"/>
                </a:solidFill>
                <a:ea typeface="+mn-ea"/>
                <a:cs typeface="+mn-cs"/>
              </a:rPr>
              <a:t>A growing number of states are legalizing medical marijuana and prohibiting discrimination against employees who use marijuana for disabilities/medical conditions</a:t>
            </a:r>
          </a:p>
          <a:p>
            <a:pPr marL="285750" lvl="0" indent="-285750" algn="l" defTabSz="914400" hangingPunct="1">
              <a:spcBef>
                <a:spcPts val="1800"/>
              </a:spcBef>
              <a:buFont typeface="Arial" panose="020B0604020202020204" pitchFamily="34" charset="0"/>
              <a:buChar char="•"/>
            </a:pPr>
            <a:r>
              <a:rPr lang="en-US" sz="4800" b="0" kern="1200" dirty="0">
                <a:solidFill>
                  <a:schemeClr val="tx1"/>
                </a:solidFill>
                <a:ea typeface="+mn-ea"/>
                <a:cs typeface="+mn-cs"/>
              </a:rPr>
              <a:t>Marijuana remains illegal under federal law</a:t>
            </a:r>
          </a:p>
          <a:p>
            <a:pPr marL="285750" lvl="0" indent="-285750" algn="l" defTabSz="914400" hangingPunct="1">
              <a:spcBef>
                <a:spcPts val="1800"/>
              </a:spcBef>
              <a:buFont typeface="Arial" panose="020B0604020202020204" pitchFamily="34" charset="0"/>
              <a:buChar char="•"/>
            </a:pPr>
            <a:r>
              <a:rPr lang="en-US" sz="4800" b="0" kern="1200" dirty="0">
                <a:solidFill>
                  <a:schemeClr val="tx1"/>
                </a:solidFill>
                <a:ea typeface="+mn-ea"/>
                <a:cs typeface="+mn-cs"/>
              </a:rPr>
              <a:t>Litigation is growing, with trend supporting employees who use marijuana for medical reasons </a:t>
            </a:r>
          </a:p>
          <a:p>
            <a:pPr marL="285750" lvl="0" indent="-285750" algn="l" defTabSz="914400" hangingPunct="1">
              <a:spcBef>
                <a:spcPts val="1800"/>
              </a:spcBef>
              <a:buFont typeface="Arial" panose="020B0604020202020204" pitchFamily="34" charset="0"/>
              <a:buChar char="•"/>
            </a:pPr>
            <a:r>
              <a:rPr lang="en-US" sz="4800" b="0" kern="1200" dirty="0">
                <a:solidFill>
                  <a:schemeClr val="tx1"/>
                </a:solidFill>
                <a:ea typeface="+mn-ea"/>
                <a:cs typeface="+mn-cs"/>
              </a:rPr>
              <a:t>Until SCOTUS rules or federal law changes (both of which seem unlikely soon), employers are in a precarious space with no clear guidance.</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4="http://schemas.microsoft.com/office/drawing/2010/main" xmlns:p14="http://schemas.microsoft.com/office/powerpoint/2010/main" xmlns:a16="http://schemas.microsoft.com/office/drawing/2014/main" id="{AA2AAA2E-33DB-4A37-A821-7747270F9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340" y="914400"/>
            <a:ext cx="18943320" cy="10332720"/>
          </a:xfrm>
          <a:prstGeom prst="rect">
            <a:avLst/>
          </a:prstGeom>
        </p:spPr>
      </p:pic>
    </p:spTree>
    <p:extLst>
      <p:ext uri="{BB962C8B-B14F-4D97-AF65-F5344CB8AC3E}">
        <p14:creationId xmlns:p14="http://schemas.microsoft.com/office/powerpoint/2010/main" val="133597953"/>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dirty="0">
                <a:solidFill>
                  <a:schemeClr val="tx1"/>
                </a:solidFill>
              </a:rPr>
              <a:t>Federal Laws Governing Marijuana</a:t>
            </a:r>
            <a:endParaRPr sz="8000" dirty="0">
              <a:solidFill>
                <a:schemeClr val="tx1"/>
              </a:solidFill>
            </a:endParaRPr>
          </a:p>
        </p:txBody>
      </p:sp>
      <p:sp>
        <p:nvSpPr>
          <p:cNvPr id="4" name="Rectangle 3">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DFE8D7BA-D9DD-4C36-A554-1592037989B6}"/>
              </a:ext>
            </a:extLst>
          </p:cNvPr>
          <p:cNvSpPr/>
          <p:nvPr/>
        </p:nvSpPr>
        <p:spPr>
          <a:xfrm>
            <a:off x="2246811" y="2527915"/>
            <a:ext cx="20325806" cy="10710624"/>
          </a:xfrm>
          <a:prstGeom prst="rect">
            <a:avLst/>
          </a:prstGeom>
        </p:spPr>
        <p:txBody>
          <a:bodyPr wrap="square">
            <a:spAutoFit/>
          </a:bodyPr>
          <a:lstStyle/>
          <a:p>
            <a:pPr marL="285750" lvl="0" indent="-285750" algn="l" defTabSz="914400" hangingPunct="1">
              <a:spcBef>
                <a:spcPts val="1800"/>
              </a:spcBef>
              <a:buFont typeface="Arial" panose="020B0604020202020204" pitchFamily="34" charset="0"/>
              <a:buChar char="•"/>
            </a:pPr>
            <a:r>
              <a:rPr lang="en-US" sz="3600" b="0" kern="1200" dirty="0">
                <a:solidFill>
                  <a:schemeClr val="tx1"/>
                </a:solidFill>
                <a:ea typeface="+mn-ea"/>
                <a:cs typeface="+mn-cs"/>
              </a:rPr>
              <a:t>Controlled Substances Act (“CSA”) (21 U.S.C. 801 </a:t>
            </a:r>
            <a:r>
              <a:rPr lang="en-US" sz="3600" b="0" i="1" kern="1200" dirty="0">
                <a:solidFill>
                  <a:schemeClr val="tx1"/>
                </a:solidFill>
                <a:ea typeface="+mn-ea"/>
                <a:cs typeface="+mn-cs"/>
              </a:rPr>
              <a:t>et. seq.</a:t>
            </a:r>
            <a:r>
              <a:rPr lang="en-US" sz="3600" b="0" kern="1200" dirty="0">
                <a:solidFill>
                  <a:schemeClr val="tx1"/>
                </a:solidFill>
                <a:ea typeface="+mn-ea"/>
                <a:cs typeface="+mn-cs"/>
              </a:rPr>
              <a:t>)</a:t>
            </a:r>
          </a:p>
          <a:p>
            <a:pPr lvl="5" indent="0" algn="l" defTabSz="914400" hangingPunct="1">
              <a:spcBef>
                <a:spcPts val="1800"/>
              </a:spcBef>
            </a:pPr>
            <a:r>
              <a:rPr lang="en-US" sz="3600" b="0" kern="1200" dirty="0">
                <a:solidFill>
                  <a:schemeClr val="tx1"/>
                </a:solidFill>
                <a:ea typeface="+mn-ea"/>
                <a:cs typeface="+mn-cs"/>
              </a:rPr>
              <a:t>	Marijuana is classified as Schedule I substance under the CSA and 	thus illegal to possess or 	use under federal law.</a:t>
            </a:r>
          </a:p>
          <a:p>
            <a:pPr lvl="5" indent="0" algn="l" defTabSz="914400" hangingPunct="1">
              <a:spcBef>
                <a:spcPts val="1800"/>
              </a:spcBef>
            </a:pPr>
            <a:r>
              <a:rPr lang="en-US" sz="3600" b="0" kern="1200" dirty="0">
                <a:solidFill>
                  <a:schemeClr val="tx1"/>
                </a:solidFill>
                <a:ea typeface="+mn-ea"/>
                <a:cs typeface="+mn-cs"/>
              </a:rPr>
              <a:t>		High Potential for Abuse</a:t>
            </a:r>
          </a:p>
          <a:p>
            <a:pPr lvl="5" indent="0" algn="l" defTabSz="914400" hangingPunct="1">
              <a:spcBef>
                <a:spcPts val="1800"/>
              </a:spcBef>
            </a:pPr>
            <a:r>
              <a:rPr lang="en-US" sz="3600" b="0" kern="1200" dirty="0">
                <a:solidFill>
                  <a:schemeClr val="tx1"/>
                </a:solidFill>
                <a:ea typeface="+mn-ea"/>
                <a:cs typeface="+mn-cs"/>
              </a:rPr>
              <a:t>		No Currently Accepted Medical Use for Treatment</a:t>
            </a:r>
          </a:p>
          <a:p>
            <a:pPr lvl="5" indent="0" algn="l" defTabSz="914400" hangingPunct="1">
              <a:spcBef>
                <a:spcPts val="1800"/>
              </a:spcBef>
            </a:pPr>
            <a:r>
              <a:rPr lang="en-US" sz="3600" b="0" kern="1200" dirty="0">
                <a:solidFill>
                  <a:schemeClr val="tx1"/>
                </a:solidFill>
                <a:ea typeface="+mn-ea"/>
                <a:cs typeface="+mn-cs"/>
              </a:rPr>
              <a:t>		Treated Same as Heroin, LSD, Ecstasy</a:t>
            </a:r>
          </a:p>
          <a:p>
            <a:pPr marL="685800" lvl="5" indent="-685800" algn="l" defTabSz="914400" hangingPunct="1">
              <a:spcBef>
                <a:spcPts val="1800"/>
              </a:spcBef>
              <a:buFont typeface="Arial" panose="020B0604020202020204" pitchFamily="34" charset="0"/>
              <a:buChar char="•"/>
            </a:pPr>
            <a:r>
              <a:rPr lang="en-US" sz="3600" b="0" kern="1200" dirty="0">
                <a:solidFill>
                  <a:schemeClr val="tx1"/>
                </a:solidFill>
                <a:ea typeface="+mn-ea"/>
                <a:cs typeface="+mn-cs"/>
              </a:rPr>
              <a:t>BUT……</a:t>
            </a:r>
          </a:p>
          <a:p>
            <a:pPr marL="685800" lvl="6" indent="-685800" algn="l" defTabSz="914400" hangingPunct="1">
              <a:spcBef>
                <a:spcPts val="1800"/>
              </a:spcBef>
              <a:buFont typeface="Arial" panose="020B0604020202020204" pitchFamily="34" charset="0"/>
              <a:buChar char="•"/>
            </a:pPr>
            <a:r>
              <a:rPr lang="en-US" sz="3600" b="0" kern="1200" dirty="0">
                <a:solidFill>
                  <a:schemeClr val="tx1"/>
                </a:solidFill>
                <a:ea typeface="+mn-ea"/>
                <a:cs typeface="+mn-cs"/>
              </a:rPr>
              <a:t>2016 DEA denied attempt to re-schedule but agreed to increase access for research.</a:t>
            </a:r>
          </a:p>
          <a:p>
            <a:pPr marL="685800" lvl="6" indent="-685800" algn="l" defTabSz="914400" hangingPunct="1">
              <a:spcBef>
                <a:spcPts val="1800"/>
              </a:spcBef>
              <a:buFont typeface="Arial" panose="020B0604020202020204" pitchFamily="34" charset="0"/>
              <a:buChar char="•"/>
            </a:pPr>
            <a:r>
              <a:rPr lang="en-US" sz="3600" b="0" kern="1200" dirty="0">
                <a:solidFill>
                  <a:schemeClr val="tx1"/>
                </a:solidFill>
                <a:ea typeface="+mn-ea"/>
                <a:cs typeface="+mn-cs"/>
              </a:rPr>
              <a:t>June 2018 – FDA approved 1</a:t>
            </a:r>
            <a:r>
              <a:rPr lang="en-US" sz="3600" b="0" kern="1200" baseline="30000" dirty="0">
                <a:solidFill>
                  <a:schemeClr val="tx1"/>
                </a:solidFill>
                <a:ea typeface="+mn-ea"/>
                <a:cs typeface="+mn-cs"/>
              </a:rPr>
              <a:t>st</a:t>
            </a:r>
            <a:r>
              <a:rPr lang="en-US" sz="3600" b="0" kern="1200" dirty="0">
                <a:solidFill>
                  <a:schemeClr val="tx1"/>
                </a:solidFill>
                <a:ea typeface="+mn-ea"/>
                <a:cs typeface="+mn-cs"/>
              </a:rPr>
              <a:t> drug derived from marijuana (Epidiloex) for 2 types of severe childhood epilepsy (.01% THC)</a:t>
            </a:r>
          </a:p>
          <a:p>
            <a:pPr marL="685800" lvl="6" indent="-685800" algn="l" defTabSz="914400" hangingPunct="1">
              <a:spcBef>
                <a:spcPts val="1800"/>
              </a:spcBef>
              <a:buFont typeface="Arial" panose="020B0604020202020204" pitchFamily="34" charset="0"/>
              <a:buChar char="•"/>
            </a:pPr>
            <a:r>
              <a:rPr lang="en-US" sz="3600" b="0" kern="1200" dirty="0">
                <a:solidFill>
                  <a:schemeClr val="tx1"/>
                </a:solidFill>
                <a:ea typeface="+mn-ea"/>
                <a:cs typeface="+mn-cs"/>
              </a:rPr>
              <a:t>August 2018 – DEA announced drugs, including CBD with THC content below .01% are not considered Schedule 5 drugs as long as FDA approved.</a:t>
            </a:r>
          </a:p>
          <a:p>
            <a:pPr marL="685800" lvl="6" indent="-685800" algn="l" defTabSz="914400" hangingPunct="1">
              <a:spcBef>
                <a:spcPts val="1800"/>
              </a:spcBef>
              <a:buFont typeface="Arial" panose="020B0604020202020204" pitchFamily="34" charset="0"/>
              <a:buChar char="•"/>
            </a:pPr>
            <a:r>
              <a:rPr lang="en-US" sz="3600" b="0" kern="1200" dirty="0">
                <a:solidFill>
                  <a:schemeClr val="tx1"/>
                </a:solidFill>
                <a:ea typeface="+mn-ea"/>
                <a:cs typeface="+mn-cs"/>
              </a:rPr>
              <a:t>December 2018 – Agriculture Improvement Act of 2018 (“2018 Farm Bill”) – removed hemp from CSA and amended definition of hemp to include “all derivatives, extract, cannabinoids”</a:t>
            </a:r>
          </a:p>
          <a:p>
            <a:pPr marL="685800" lvl="6" indent="-685800" algn="l" defTabSz="914400" hangingPunct="1">
              <a:spcBef>
                <a:spcPts val="1800"/>
              </a:spcBef>
              <a:buFont typeface="Arial" panose="020B0604020202020204" pitchFamily="34" charset="0"/>
              <a:buChar char="•"/>
            </a:pPr>
            <a:endParaRPr lang="en-US" sz="3600" b="0" kern="1200" dirty="0">
              <a:solidFill>
                <a:schemeClr val="tx1"/>
              </a:solidFill>
              <a:ea typeface="+mn-ea"/>
              <a:cs typeface="+mn-cs"/>
            </a:endParaRPr>
          </a:p>
        </p:txBody>
      </p:sp>
    </p:spTree>
    <p:extLst>
      <p:ext uri="{BB962C8B-B14F-4D97-AF65-F5344CB8AC3E}">
        <p14:creationId xmlns:p14="http://schemas.microsoft.com/office/powerpoint/2010/main" val="2971334904"/>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mage Slide"/>
          <p:cNvSpPr txBox="1"/>
          <p:nvPr/>
        </p:nvSpPr>
        <p:spPr>
          <a:xfrm>
            <a:off x="7842" y="1009550"/>
            <a:ext cx="24368318"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400" b="0">
                <a:solidFill>
                  <a:srgbClr val="8C8A78"/>
                </a:solidFill>
                <a:latin typeface="Avenir Medium"/>
                <a:ea typeface="Avenir Medium"/>
                <a:cs typeface="Avenir Medium"/>
                <a:sym typeface="Avenir Medium"/>
              </a:defRPr>
            </a:lvl1pPr>
          </a:lstStyle>
          <a:p>
            <a:r>
              <a:rPr lang="en-US" sz="8000" dirty="0">
                <a:solidFill>
                  <a:schemeClr val="tx1"/>
                </a:solidFill>
              </a:rPr>
              <a:t>Marijuana and Federal Employment Laws</a:t>
            </a:r>
            <a:endParaRPr sz="8000" dirty="0">
              <a:solidFill>
                <a:schemeClr val="tx1"/>
              </a:solidFill>
            </a:endParaRPr>
          </a:p>
        </p:txBody>
      </p:sp>
      <p:sp>
        <p:nvSpPr>
          <p:cNvPr id="4" name="Rectangle 3">
            <a:extLst>
              <a:ext uri="{FF2B5EF4-FFF2-40B4-BE49-F238E27FC236}">
                <a16:creationId xmlns="" xmlns:ma14="http://schemas.microsoft.com/office/mac/drawingml/2011/main" xmlns:a14="http://schemas.microsoft.com/office/drawing/2010/main" xmlns:m="http://schemas.openxmlformats.org/officeDocument/2006/math" xmlns:p14="http://schemas.microsoft.com/office/powerpoint/2010/main" xmlns:a16="http://schemas.microsoft.com/office/drawing/2014/main" id="{DFE8D7BA-D9DD-4C36-A554-1592037989B6}"/>
              </a:ext>
            </a:extLst>
          </p:cNvPr>
          <p:cNvSpPr/>
          <p:nvPr/>
        </p:nvSpPr>
        <p:spPr>
          <a:xfrm>
            <a:off x="2246811" y="2527915"/>
            <a:ext cx="20325806" cy="7648248"/>
          </a:xfrm>
          <a:prstGeom prst="rect">
            <a:avLst/>
          </a:prstGeom>
        </p:spPr>
        <p:txBody>
          <a:bodyPr wrap="square">
            <a:spAutoFit/>
          </a:bodyPr>
          <a:lstStyle/>
          <a:p>
            <a:pPr marL="342900" lvl="0" indent="-342900" algn="l" defTabSz="914400" hangingPunct="1">
              <a:spcBef>
                <a:spcPct val="20000"/>
              </a:spcBef>
              <a:buFont typeface="Arial" pitchFamily="34" charset="0"/>
              <a:buChar char="•"/>
            </a:pPr>
            <a:r>
              <a:rPr lang="en-US" sz="4800" kern="1200" dirty="0">
                <a:solidFill>
                  <a:prstClr val="black"/>
                </a:solidFill>
                <a:ea typeface="+mn-ea"/>
                <a:cs typeface="+mn-cs"/>
              </a:rPr>
              <a:t>Americans with Disabilities Act (ADA)</a:t>
            </a:r>
          </a:p>
          <a:p>
            <a:pPr marL="742950" lvl="1" indent="-285750" algn="l" defTabSz="914400" hangingPunct="1">
              <a:spcBef>
                <a:spcPct val="20000"/>
              </a:spcBef>
              <a:buFont typeface="Arial" pitchFamily="34" charset="0"/>
              <a:buChar char="–"/>
            </a:pPr>
            <a:r>
              <a:rPr lang="en-US" sz="4000" b="0" kern="1200" dirty="0">
                <a:solidFill>
                  <a:prstClr val="black"/>
                </a:solidFill>
                <a:ea typeface="+mn-ea"/>
                <a:cs typeface="+mn-cs"/>
              </a:rPr>
              <a:t>“[a] qualified individual with a disability </a:t>
            </a:r>
            <a:r>
              <a:rPr lang="en-US" sz="4000" b="0" u="sng" kern="1200" dirty="0">
                <a:solidFill>
                  <a:prstClr val="black"/>
                </a:solidFill>
                <a:ea typeface="+mn-ea"/>
                <a:cs typeface="+mn-cs"/>
              </a:rPr>
              <a:t>shall not include</a:t>
            </a:r>
            <a:r>
              <a:rPr lang="en-US" sz="4000" b="0" kern="1200" dirty="0">
                <a:solidFill>
                  <a:prstClr val="black"/>
                </a:solidFill>
                <a:ea typeface="+mn-ea"/>
                <a:cs typeface="+mn-cs"/>
              </a:rPr>
              <a:t> any employee or applicant who is currently </a:t>
            </a:r>
            <a:r>
              <a:rPr lang="en-US" sz="4000" b="0" u="sng" kern="1200" dirty="0">
                <a:solidFill>
                  <a:prstClr val="black"/>
                </a:solidFill>
                <a:ea typeface="+mn-ea"/>
                <a:cs typeface="+mn-cs"/>
              </a:rPr>
              <a:t>engaging in the illegal use of drugs when covered entity acts on the basis of such use</a:t>
            </a:r>
            <a:r>
              <a:rPr lang="en-US" sz="4000" b="0" kern="1200" dirty="0">
                <a:solidFill>
                  <a:prstClr val="black"/>
                </a:solidFill>
                <a:ea typeface="+mn-ea"/>
                <a:cs typeface="+mn-cs"/>
              </a:rPr>
              <a:t>.” 42 U.S.C. § 12114</a:t>
            </a:r>
          </a:p>
          <a:p>
            <a:pPr marL="742950" lvl="1" indent="-285750" algn="l" defTabSz="914400" hangingPunct="1">
              <a:spcBef>
                <a:spcPct val="20000"/>
              </a:spcBef>
              <a:buFont typeface="Arial" pitchFamily="34" charset="0"/>
              <a:buChar char="–"/>
            </a:pPr>
            <a:r>
              <a:rPr lang="en-US" sz="4000" b="0" kern="1200" dirty="0">
                <a:solidFill>
                  <a:prstClr val="black"/>
                </a:solidFill>
                <a:ea typeface="+mn-ea"/>
                <a:cs typeface="+mn-cs"/>
              </a:rPr>
              <a:t>“Illegal drug” = “the use of drugs, possession, or distribution of which is unlawful under the Controlled Substances Act…” 42 U.S.C. § 12111(6)(A)</a:t>
            </a:r>
          </a:p>
          <a:p>
            <a:pPr marL="742950" lvl="1" indent="-285750" algn="l" defTabSz="914400" hangingPunct="1">
              <a:spcBef>
                <a:spcPct val="20000"/>
              </a:spcBef>
              <a:buFont typeface="Arial" pitchFamily="34" charset="0"/>
              <a:buChar char="–"/>
            </a:pPr>
            <a:r>
              <a:rPr lang="en-US" sz="4000" b="0" kern="1200" dirty="0">
                <a:solidFill>
                  <a:prstClr val="black"/>
                </a:solidFill>
                <a:ea typeface="+mn-ea"/>
                <a:cs typeface="+mn-cs"/>
              </a:rPr>
              <a:t>ADA does </a:t>
            </a:r>
            <a:r>
              <a:rPr lang="en-US" sz="4000" b="0" u="sng" kern="1200" dirty="0">
                <a:solidFill>
                  <a:prstClr val="black"/>
                </a:solidFill>
                <a:ea typeface="+mn-ea"/>
                <a:cs typeface="+mn-cs"/>
              </a:rPr>
              <a:t>not </a:t>
            </a:r>
            <a:r>
              <a:rPr lang="en-US" sz="4000" b="0" kern="1200" dirty="0">
                <a:solidFill>
                  <a:prstClr val="black"/>
                </a:solidFill>
                <a:ea typeface="+mn-ea"/>
                <a:cs typeface="+mn-cs"/>
              </a:rPr>
              <a:t>require employers to accommodate use of marijuana, even if lawfully prescribed</a:t>
            </a:r>
          </a:p>
          <a:p>
            <a:pPr marL="742950" lvl="1" indent="-285750" algn="l" defTabSz="914400" hangingPunct="1">
              <a:spcBef>
                <a:spcPct val="20000"/>
              </a:spcBef>
              <a:buFont typeface="Arial" pitchFamily="34" charset="0"/>
              <a:buChar char="–"/>
            </a:pPr>
            <a:r>
              <a:rPr lang="en-US" sz="4000" b="0" kern="1200" dirty="0">
                <a:solidFill>
                  <a:prstClr val="black"/>
                </a:solidFill>
                <a:ea typeface="+mn-ea"/>
                <a:cs typeface="+mn-cs"/>
              </a:rPr>
              <a:t>Accommodation obligation may exist for underlying medical condition, regardless of use of marijuana for treatment.</a:t>
            </a:r>
          </a:p>
          <a:p>
            <a:pPr marL="685800" lvl="6" indent="-685800" algn="l" defTabSz="914400" hangingPunct="1">
              <a:spcBef>
                <a:spcPts val="1800"/>
              </a:spcBef>
              <a:buFont typeface="Arial" panose="020B0604020202020204" pitchFamily="34" charset="0"/>
              <a:buChar char="•"/>
            </a:pPr>
            <a:endParaRPr lang="en-US" sz="3600" b="0" kern="1200" dirty="0">
              <a:solidFill>
                <a:schemeClr val="tx1"/>
              </a:solidFill>
              <a:ea typeface="+mn-ea"/>
              <a:cs typeface="+mn-cs"/>
            </a:endParaRPr>
          </a:p>
        </p:txBody>
      </p:sp>
    </p:spTree>
    <p:extLst>
      <p:ext uri="{BB962C8B-B14F-4D97-AF65-F5344CB8AC3E}">
        <p14:creationId xmlns:p14="http://schemas.microsoft.com/office/powerpoint/2010/main" val="2806277390"/>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177</TotalTime>
  <Words>3392</Words>
  <Application>Microsoft Macintosh PowerPoint</Application>
  <PresentationFormat>Custom</PresentationFormat>
  <Paragraphs>352</Paragraphs>
  <Slides>56</Slides>
  <Notes>26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Beth Hamid</cp:lastModifiedBy>
  <cp:revision>38</cp:revision>
  <dcterms:modified xsi:type="dcterms:W3CDTF">2019-03-11T20:36:35Z</dcterms:modified>
</cp:coreProperties>
</file>